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2"/>
    <p:sldMasterId id="2147483660" r:id="rId3"/>
  </p:sldMasterIdLst>
  <p:notesMasterIdLst>
    <p:notesMasterId r:id="rId32"/>
  </p:notesMasterIdLst>
  <p:sldIdLst>
    <p:sldId id="306" r:id="rId4"/>
    <p:sldId id="257" r:id="rId5"/>
    <p:sldId id="286" r:id="rId6"/>
    <p:sldId id="303" r:id="rId7"/>
    <p:sldId id="259" r:id="rId8"/>
    <p:sldId id="275" r:id="rId9"/>
    <p:sldId id="276" r:id="rId10"/>
    <p:sldId id="277" r:id="rId11"/>
    <p:sldId id="278" r:id="rId12"/>
    <p:sldId id="279" r:id="rId13"/>
    <p:sldId id="280" r:id="rId14"/>
    <p:sldId id="300" r:id="rId15"/>
    <p:sldId id="295" r:id="rId16"/>
    <p:sldId id="299" r:id="rId17"/>
    <p:sldId id="296" r:id="rId18"/>
    <p:sldId id="256" r:id="rId19"/>
    <p:sldId id="289" r:id="rId20"/>
    <p:sldId id="258" r:id="rId21"/>
    <p:sldId id="290" r:id="rId22"/>
    <p:sldId id="291" r:id="rId23"/>
    <p:sldId id="292" r:id="rId24"/>
    <p:sldId id="262" r:id="rId25"/>
    <p:sldId id="263" r:id="rId26"/>
    <p:sldId id="264" r:id="rId27"/>
    <p:sldId id="301" r:id="rId28"/>
    <p:sldId id="260" r:id="rId29"/>
    <p:sldId id="261" r:id="rId30"/>
    <p:sldId id="284" r:id="rId31"/>
  </p:sldIdLst>
  <p:sldSz cx="18288000" cy="10287000"/>
  <p:notesSz cx="6858000" cy="9144000"/>
  <p:embeddedFontLst>
    <p:embeddedFont>
      <p:font typeface="Arial Rounded MT Bold" panose="020F0704030504030204" pitchFamily="34" charset="0"/>
      <p:regular r:id="rId33"/>
    </p:embeddedFont>
    <p:embeddedFont>
      <p:font typeface="Canva Sans" panose="020B0604020202020204" charset="0"/>
      <p:regular r:id="rId34"/>
    </p:embeddedFont>
    <p:embeddedFont>
      <p:font typeface="Canva Sans Bold" panose="020B0604020202020204" charset="0"/>
      <p:regular r:id="rId35"/>
    </p:embeddedFont>
    <p:embeddedFont>
      <p:font typeface="Open Sauce Bold" panose="020B0604020202020204" charset="0"/>
      <p:regular r:id="rId36"/>
    </p:embeddedFont>
    <p:embeddedFont>
      <p:font typeface="Open Sauce Semi-Bold" panose="020B0604020202020204" charset="0"/>
      <p:regular r:id="rId37"/>
    </p:embeddedFont>
  </p:embeddedFontLst>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A89B72-EFA2-4421-B062-DCDB16BE1AFD}" v="8" dt="2025-01-13T13:31:51.3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8341" autoAdjust="0"/>
  </p:normalViewPr>
  <p:slideViewPr>
    <p:cSldViewPr>
      <p:cViewPr varScale="1">
        <p:scale>
          <a:sx n="47" d="100"/>
          <a:sy n="47" d="100"/>
        </p:scale>
        <p:origin x="1142"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font" Target="fonts/font2.fntdata"/><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4.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3.fntdata"/><Relationship Id="rId43" Type="http://schemas.microsoft.com/office/2016/11/relationships/changesInfo" Target="changesInfos/changesInfo1.xml"/><Relationship Id="rId8" Type="http://schemas.openxmlformats.org/officeDocument/2006/relationships/slide" Target="slides/slide5.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1.fntdata"/><Relationship Id="rId38"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wen, Katelin(CSI - Care Inspectorate Wales)" userId="ec1ff1c3-d839-4bf8-b976-9292d87726c1" providerId="ADAL" clId="{05A89B72-EFA2-4421-B062-DCDB16BE1AFD}"/>
    <pc:docChg chg="custSel modSld">
      <pc:chgData name="Owen, Katelin(CSI - Care Inspectorate Wales)" userId="ec1ff1c3-d839-4bf8-b976-9292d87726c1" providerId="ADAL" clId="{05A89B72-EFA2-4421-B062-DCDB16BE1AFD}" dt="2025-01-13T13:30:27.687" v="11" actId="1076"/>
      <pc:docMkLst>
        <pc:docMk/>
      </pc:docMkLst>
      <pc:sldChg chg="addSp delSp modSp mod delAnim">
        <pc:chgData name="Owen, Katelin(CSI - Care Inspectorate Wales)" userId="ec1ff1c3-d839-4bf8-b976-9292d87726c1" providerId="ADAL" clId="{05A89B72-EFA2-4421-B062-DCDB16BE1AFD}" dt="2025-01-13T13:30:27.687" v="11" actId="1076"/>
        <pc:sldMkLst>
          <pc:docMk/>
          <pc:sldMk cId="0" sldId="257"/>
        </pc:sldMkLst>
        <pc:spChg chg="add mod">
          <ac:chgData name="Owen, Katelin(CSI - Care Inspectorate Wales)" userId="ec1ff1c3-d839-4bf8-b976-9292d87726c1" providerId="ADAL" clId="{05A89B72-EFA2-4421-B062-DCDB16BE1AFD}" dt="2025-01-13T13:30:27.687" v="11" actId="1076"/>
          <ac:spMkLst>
            <pc:docMk/>
            <pc:sldMk cId="0" sldId="257"/>
            <ac:spMk id="3" creationId="{5B2B8F8D-5332-A59F-3502-1438AF09E581}"/>
          </ac:spMkLst>
        </pc:spChg>
        <pc:picChg chg="del">
          <ac:chgData name="Owen, Katelin(CSI - Care Inspectorate Wales)" userId="ec1ff1c3-d839-4bf8-b976-9292d87726c1" providerId="ADAL" clId="{05A89B72-EFA2-4421-B062-DCDB16BE1AFD}" dt="2025-01-13T13:27:30.435" v="0" actId="478"/>
          <ac:picMkLst>
            <pc:docMk/>
            <pc:sldMk cId="0" sldId="257"/>
            <ac:picMk id="2" creationId="{582EE2D9-788C-3600-A0D6-5CEE8359E4EC}"/>
          </ac:picMkLst>
        </pc:picChg>
        <pc:picChg chg="add mod">
          <ac:chgData name="Owen, Katelin(CSI - Care Inspectorate Wales)" userId="ec1ff1c3-d839-4bf8-b976-9292d87726c1" providerId="ADAL" clId="{05A89B72-EFA2-4421-B062-DCDB16BE1AFD}" dt="2025-01-13T13:28:05.018" v="6" actId="1076"/>
          <ac:picMkLst>
            <pc:docMk/>
            <pc:sldMk cId="0" sldId="257"/>
            <ac:picMk id="1026" creationId="{D1904508-B033-39B7-C8AD-41A62FB736D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04EBE6-83C3-4DCA-9A86-272D41A29C26}" type="datetimeFigureOut">
              <a:rPr lang="en-GB" smtClean="0"/>
              <a:t>13/01/2025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992105-B526-4FCA-B917-4728ABDEBB16}" type="slidenum">
              <a:rPr lang="en-GB" smtClean="0"/>
              <a:t>‹#›</a:t>
            </a:fld>
            <a:endParaRPr lang="en-GB"/>
          </a:p>
        </p:txBody>
      </p:sp>
    </p:spTree>
    <p:extLst>
      <p:ext uri="{BB962C8B-B14F-4D97-AF65-F5344CB8AC3E}">
        <p14:creationId xmlns:p14="http://schemas.microsoft.com/office/powerpoint/2010/main" val="3596169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Annette to play video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992105-B526-4FCA-B917-4728ABDEBB1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63479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6B576C1-6756-457B-95D3-91203F544AC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6315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6B576C1-6756-457B-95D3-91203F544AC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9054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6B576C1-6756-457B-95D3-91203F544AC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64280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6B576C1-6756-457B-95D3-91203F544AC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6925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6B576C1-6756-457B-95D3-91203F544AC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4554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6B576C1-6756-457B-95D3-91203F544AC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70095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6B576C1-6756-457B-95D3-91203F544AC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5600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6B576C1-6756-457B-95D3-91203F544AC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9348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6B576C1-6756-457B-95D3-91203F544AC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2562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6B576C1-6756-457B-95D3-91203F544AC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2984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6B576C1-6756-457B-95D3-91203F544AC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20387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Elin  - set the scene why do we do it. </a:t>
            </a:r>
          </a:p>
          <a:p>
            <a:pPr algn="just"/>
            <a:r>
              <a:rPr lang="cy-GB" b="1" i="0">
                <a:solidFill>
                  <a:srgbClr val="000000"/>
                </a:solidFill>
                <a:effectLst/>
                <a:latin typeface="arial" panose="020B0604020202020204" pitchFamily="34" charset="0"/>
              </a:rPr>
              <a:t>Adolygu ansawdd y gofal</a:t>
            </a:r>
          </a:p>
          <a:p>
            <a:pPr algn="just"/>
            <a:r>
              <a:rPr lang="cy-GB" b="1" i="0">
                <a:solidFill>
                  <a:srgbClr val="1E1E1E"/>
                </a:solidFill>
                <a:effectLst/>
                <a:highlight>
                  <a:srgbClr val="FFFFFF"/>
                </a:highlight>
                <a:latin typeface="arial" panose="020B0604020202020204" pitchFamily="34" charset="0"/>
              </a:rPr>
              <a:t>16.</a:t>
            </a:r>
            <a:r>
              <a:rPr lang="cy-GB" b="0" i="0">
                <a:solidFill>
                  <a:srgbClr val="1E1E1E"/>
                </a:solidFill>
                <a:effectLst/>
                <a:highlight>
                  <a:srgbClr val="FFFFFF"/>
                </a:highlight>
                <a:latin typeface="arial" panose="020B0604020202020204" pitchFamily="34" charset="0"/>
              </a:rPr>
              <a:t>—(1) Rhaid i'r person cofrestredig wneud trefniadau addas i sefydlu a chynnal system ar gyfer monitro, adolygu a gwella ansawdd y gofal a roddir i blant.</a:t>
            </a:r>
          </a:p>
          <a:p>
            <a:pPr algn="just"/>
            <a:r>
              <a:rPr lang="cy-GB" b="0" i="0">
                <a:solidFill>
                  <a:srgbClr val="1E1E1E"/>
                </a:solidFill>
                <a:effectLst/>
                <a:highlight>
                  <a:srgbClr val="FFFFFF"/>
                </a:highlight>
                <a:latin typeface="arial" panose="020B0604020202020204" pitchFamily="34" charset="0"/>
              </a:rPr>
              <a:t>(2) Rhaid i'r system a sefydlir o dan baragraff (1) darparu—</a:t>
            </a:r>
          </a:p>
          <a:p>
            <a:pPr algn="l"/>
            <a:r>
              <a:rPr lang="cy-GB" b="0" i="0">
                <a:solidFill>
                  <a:srgbClr val="1E1E1E"/>
                </a:solidFill>
                <a:effectLst/>
                <a:highlight>
                  <a:srgbClr val="FFFFFF"/>
                </a:highlight>
                <a:latin typeface="arial" panose="020B0604020202020204" pitchFamily="34" charset="0"/>
              </a:rPr>
              <a:t>(a)ar gyfer adolygu ansawdd y gofal yn flynyddol, o leiaf; a</a:t>
            </a:r>
          </a:p>
          <a:p>
            <a:pPr algn="l"/>
            <a:r>
              <a:rPr lang="cy-GB" b="0" i="0">
                <a:solidFill>
                  <a:srgbClr val="1E1E1E"/>
                </a:solidFill>
                <a:effectLst/>
                <a:highlight>
                  <a:srgbClr val="FFFFFF"/>
                </a:highlight>
                <a:latin typeface="arial" panose="020B0604020202020204" pitchFamily="34" charset="0"/>
              </a:rPr>
              <a:t>(b)i'r person cofrestredig gasglu safbwyntiau—</a:t>
            </a:r>
          </a:p>
          <a:p>
            <a:pPr algn="l"/>
            <a:r>
              <a:rPr lang="cy-GB" b="0" i="0">
                <a:solidFill>
                  <a:srgbClr val="1E1E1E"/>
                </a:solidFill>
                <a:effectLst/>
                <a:highlight>
                  <a:srgbClr val="FFFFFF"/>
                </a:highlight>
                <a:latin typeface="arial" panose="020B0604020202020204" pitchFamily="34" charset="0"/>
              </a:rPr>
              <a:t>(i)plant perthnasol;</a:t>
            </a:r>
          </a:p>
          <a:p>
            <a:pPr algn="l"/>
            <a:r>
              <a:rPr lang="cy-GB" b="0" i="0">
                <a:solidFill>
                  <a:srgbClr val="1E1E1E"/>
                </a:solidFill>
                <a:effectLst/>
                <a:highlight>
                  <a:srgbClr val="FFFFFF"/>
                </a:highlight>
                <a:latin typeface="arial" panose="020B0604020202020204" pitchFamily="34" charset="0"/>
              </a:rPr>
              <a:t>(ii)rhieni plant perthnasol;</a:t>
            </a:r>
          </a:p>
          <a:p>
            <a:pPr algn="l"/>
            <a:r>
              <a:rPr lang="cy-GB" b="0" i="0">
                <a:solidFill>
                  <a:srgbClr val="1E1E1E"/>
                </a:solidFill>
                <a:effectLst/>
                <a:highlight>
                  <a:srgbClr val="FFFFFF"/>
                </a:highlight>
                <a:latin typeface="arial" panose="020B0604020202020204" pitchFamily="34" charset="0"/>
              </a:rPr>
              <a:t>(iii)awdurdod lleol sy'n trefnu ar gyfer gwarchod neu ddarparu gofal dydd i blentyn perthnasol; a</a:t>
            </a:r>
          </a:p>
          <a:p>
            <a:pPr algn="l"/>
            <a:r>
              <a:rPr lang="cy-GB" b="0" i="0">
                <a:solidFill>
                  <a:srgbClr val="1E1E1E"/>
                </a:solidFill>
                <a:effectLst/>
                <a:highlight>
                  <a:srgbClr val="FFFFFF"/>
                </a:highlight>
                <a:latin typeface="arial" panose="020B0604020202020204" pitchFamily="34" charset="0"/>
              </a:rPr>
              <a:t>(iv)personau a gyflogir i ofalu am blant perthnasol,</a:t>
            </a:r>
          </a:p>
          <a:p>
            <a:pPr algn="just"/>
            <a:r>
              <a:rPr lang="cy-GB" b="0" i="0">
                <a:solidFill>
                  <a:srgbClr val="1E1E1E"/>
                </a:solidFill>
                <a:effectLst/>
                <a:highlight>
                  <a:srgbClr val="FFFFFF"/>
                </a:highlight>
                <a:latin typeface="arial" panose="020B0604020202020204" pitchFamily="34" charset="0"/>
              </a:rPr>
              <a:t>ynglŷn ag ansawdd y gofal a ddarperir, yn rhan o unrhyw adolygiad a ymgymerir.</a:t>
            </a:r>
          </a:p>
          <a:p>
            <a:pPr algn="just"/>
            <a:r>
              <a:rPr lang="cy-GB" b="0" i="0">
                <a:solidFill>
                  <a:srgbClr val="1E1E1E"/>
                </a:solidFill>
                <a:effectLst/>
                <a:highlight>
                  <a:srgbClr val="FFFFFF"/>
                </a:highlight>
                <a:latin typeface="arial" panose="020B0604020202020204" pitchFamily="34" charset="0"/>
              </a:rPr>
              <a:t>(3) Yn dilyn adolygiad o ansawdd y gofal, rhaid i'r person cofrestredig, o fewn 28 diwrnod, baratoi adroddiad ar yr adolygiad, a rhoi copi o'r adroddiad hwnnw ar gael mewn fformat priodol pan ofynnir amdano gan—</a:t>
            </a:r>
          </a:p>
          <a:p>
            <a:pPr algn="l"/>
            <a:r>
              <a:rPr lang="cy-GB" b="0" i="0">
                <a:solidFill>
                  <a:srgbClr val="1E1E1E"/>
                </a:solidFill>
                <a:effectLst/>
                <a:highlight>
                  <a:srgbClr val="FFFFFF"/>
                </a:highlight>
                <a:latin typeface="arial" panose="020B0604020202020204" pitchFamily="34" charset="0"/>
              </a:rPr>
              <a:t>(a)rhieni plant perthnasol;</a:t>
            </a:r>
          </a:p>
          <a:p>
            <a:pPr algn="l"/>
            <a:r>
              <a:rPr lang="cy-GB" b="0" i="0">
                <a:solidFill>
                  <a:srgbClr val="1E1E1E"/>
                </a:solidFill>
                <a:effectLst/>
                <a:highlight>
                  <a:srgbClr val="FFFFFF"/>
                </a:highlight>
                <a:latin typeface="arial" panose="020B0604020202020204" pitchFamily="34" charset="0"/>
              </a:rPr>
              <a:t>(b)awdurdod lleol sy'n trefnu ar gyfer gwarchod neu ddarparu gofal dydd i blentyn perthnasol;</a:t>
            </a:r>
          </a:p>
          <a:p>
            <a:pPr algn="l"/>
            <a:r>
              <a:rPr lang="cy-GB" b="0" i="0">
                <a:solidFill>
                  <a:srgbClr val="1E1E1E"/>
                </a:solidFill>
                <a:effectLst/>
                <a:highlight>
                  <a:srgbClr val="FFFFFF"/>
                </a:highlight>
                <a:latin typeface="arial" panose="020B0604020202020204" pitchFamily="34" charset="0"/>
              </a:rPr>
              <a:t>(c)personau a gyflogir i ofalu am blant perthnasol; ac</a:t>
            </a:r>
          </a:p>
          <a:p>
            <a:pPr algn="l"/>
            <a:r>
              <a:rPr lang="cy-GB" b="0" i="0">
                <a:solidFill>
                  <a:srgbClr val="1E1E1E"/>
                </a:solidFill>
                <a:effectLst/>
                <a:highlight>
                  <a:srgbClr val="FFFFFF"/>
                </a:highlight>
                <a:latin typeface="arial" panose="020B0604020202020204" pitchFamily="34" charset="0"/>
              </a:rPr>
              <a:t>(ch)Gweinidogion Cymru.</a:t>
            </a:r>
          </a:p>
          <a:p>
            <a:pPr algn="l"/>
            <a:endParaRPr lang="cy-GB" b="0" i="0">
              <a:solidFill>
                <a:srgbClr val="1E1E1E"/>
              </a:solidFill>
              <a:effectLst/>
              <a:highlight>
                <a:srgbClr val="FFFFFF"/>
              </a:highlight>
              <a:latin typeface="arial" panose="020B0604020202020204" pitchFamily="34" charset="0"/>
            </a:endParaRPr>
          </a:p>
          <a:p>
            <a:pPr algn="l"/>
            <a:r>
              <a:rPr lang="cy-GB"/>
              <a:t>Safon 18: Ansawdd Canlyniad: Bod y plant a'u rhieni yn elwa ar wasanaeth o safon sy'n cael ei fonitro'n effeithiol. Mae'r person cofrestredig yn gyfrifol am sicrhau: </a:t>
            </a:r>
          </a:p>
          <a:p>
            <a:pPr algn="l"/>
            <a:r>
              <a:rPr lang="cy-GB"/>
              <a:t>18.1 Bod systemau a phrosesau effeithiol yn cael eu defnyddio i fonitro, adolygu a gwella ansawdd pob agwedd ar y gwasanaeth a ddarperir yn barhaus, mewn ffordd sy’n bodloni gofynion Rheoliad 16 – Adolygu Ansawdd Gofal. 18.2 Y gofynnir am farn y plant a'u rhieni, staff ac ymarferwyr/gweithwyr proffesiynol eraill yn rheolaidd ynghylch pa welliannau y gellid eu gwneud, ac y rhoddir ystyriaeth i’r farn honno. Bod hyn yn cael ei ymgorffori fel rhan o’r prosesau i fesur llwyddiant y gwasanaeth. 18.3 Yn dilyn Adolygiad o Ansawdd y Gofal, eu bod, o fewn 28 diwrnod, yn paratoi adroddiad ar yr adolygiad hwnnw, ac yn sicrhau bod copi o'r adroddiad hwnnw ar gael mewn fformat priodol pan ofynnir amdano i rieni/gofalwyr, yr awdurdod lleol sy'n trefnu darpariaeth gwarchod plant neu ofal dydd ar gyfer plentyn penodol, staff a Gweinidogion Cymru. Rhaid gwneud hyn o leiaf unwaith y flwyddyn. 18.4 Bod yr Adolygiad o Ansawdd y Gofal yn cynrychioli cylch gwella parhaus ac y dylai fod yn rhan o ddiwylliant o wella ansawdd. Mae hyn yn golygu defnyddio adnoddau a dulliau yn systematig fel Fframwaith Ansawdd ar gyfer Chwarae, Dysgu a Gofal Plentyndod Cynnar , cynlluniau ansawdd a gymeradwywyd gan y sector, adnoddau gwella a chanllawiau arfer da i asesu a gwella ansawdd y gofal a'r canlyniadau i'r bobl sy'n defnyddio'r gwasanaeth. 18.5 Bod cyngor ac argymhellion AGC unrhyw gyrff cyhoeddus y mae’r lleoliadau yn gysylltiedig â nhw yn cael eu hystyried. </a:t>
            </a:r>
            <a:endParaRPr lang="cy-GB" b="0" i="0">
              <a:solidFill>
                <a:srgbClr val="1E1E1E"/>
              </a:solidFill>
              <a:effectLst/>
              <a:highlight>
                <a:srgbClr val="FFFFFF"/>
              </a:highlight>
              <a:latin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3F5D053-D4ED-4553-9A03-3F2CEB40284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5765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Claire -</a:t>
            </a:r>
          </a:p>
          <a:p>
            <a:r>
              <a:rPr lang="en-GB"/>
              <a:t>When planning for an inspection of your service, we consider all documents you have submitted via your CIW online account. These can include your statement of purpose and your most recent quality of care report. </a:t>
            </a:r>
          </a:p>
          <a:p>
            <a:endParaRPr lang="en-GB"/>
          </a:p>
          <a:p>
            <a:r>
              <a:rPr lang="en-GB"/>
              <a:t>What we look for in your quality of care report is:</a:t>
            </a:r>
          </a:p>
          <a:p>
            <a:pPr marL="171450" indent="-171450">
              <a:buFont typeface="Arial"/>
              <a:buChar char="•"/>
            </a:pPr>
            <a:r>
              <a:rPr lang="en-GB"/>
              <a:t>That you have identified areas to further improve your service. </a:t>
            </a:r>
          </a:p>
          <a:p>
            <a:pPr marL="171450" indent="-171450">
              <a:buFont typeface="Arial"/>
              <a:buChar char="•"/>
            </a:pPr>
            <a:r>
              <a:rPr lang="en-GB"/>
              <a:t>We look for actions or ways in which you are going to action the areas you have identified for improvement.</a:t>
            </a:r>
          </a:p>
          <a:p>
            <a:pPr marL="171450" indent="-171450">
              <a:buFont typeface="Arial"/>
              <a:buChar char="•"/>
            </a:pPr>
            <a:r>
              <a:rPr lang="en-GB"/>
              <a:t>We look for realistic time frames for achievement/completion. For example, if you have had the same action for the last 3 qoc reports then that is something we would raise with you at inspection and have a discussion about. </a:t>
            </a:r>
          </a:p>
          <a:p>
            <a:pPr marL="171450" indent="-171450">
              <a:buFont typeface="Arial"/>
              <a:buChar char="•"/>
            </a:pPr>
            <a:r>
              <a:rPr lang="en-GB"/>
              <a:t>If something is working well in one area, you can apply the same logic to other areas that require development. So, if anything is working well in one area, apply this is another to get the outcome you want. </a:t>
            </a:r>
          </a:p>
          <a:p>
            <a:r>
              <a:rPr lang="en-GB"/>
              <a:t>How do you know things are working or are not working? Questions to ask yourselves when compiling you quality of care report.</a:t>
            </a:r>
          </a:p>
          <a:p>
            <a:pPr marL="171450" indent="-171450">
              <a:buFont typeface="Arial"/>
              <a:buChar char="•"/>
            </a:pPr>
            <a:r>
              <a:rPr lang="en-GB"/>
              <a:t>What is good about my service?</a:t>
            </a:r>
          </a:p>
          <a:p>
            <a:pPr marL="171450" indent="-171450">
              <a:buFont typeface="Arial"/>
              <a:buChar char="•"/>
            </a:pPr>
            <a:r>
              <a:rPr lang="en-GB"/>
              <a:t>What am I proud of?</a:t>
            </a:r>
          </a:p>
          <a:p>
            <a:pPr marL="171450" indent="-171450">
              <a:buFont typeface="Arial"/>
              <a:buChar char="•"/>
            </a:pPr>
            <a:r>
              <a:rPr lang="en-GB"/>
              <a:t>What do we do really well?</a:t>
            </a:r>
          </a:p>
          <a:p>
            <a:pPr marL="171450" indent="-171450">
              <a:buFont typeface="Arial"/>
              <a:buChar char="•"/>
            </a:pPr>
            <a:r>
              <a:rPr lang="en-GB"/>
              <a:t>What is working for us?</a:t>
            </a:r>
          </a:p>
          <a:p>
            <a:pPr marL="171450" indent="-171450">
              <a:buFont typeface="Arial"/>
              <a:buChar char="•"/>
            </a:pPr>
            <a:r>
              <a:rPr lang="en-GB"/>
              <a:t>What could be improved at my service?</a:t>
            </a:r>
          </a:p>
          <a:p>
            <a:pPr marL="171450" indent="-171450">
              <a:buFont typeface="Arial"/>
              <a:buChar char="•"/>
            </a:pPr>
            <a:r>
              <a:rPr lang="en-GB"/>
              <a:t>What areas are we currently working on?</a:t>
            </a:r>
          </a:p>
          <a:p>
            <a:pPr marL="171450" indent="-171450">
              <a:buFont typeface="Arial"/>
              <a:buChar char="•"/>
            </a:pPr>
            <a:r>
              <a:rPr lang="en-GB"/>
              <a:t>What needs to be developed?</a:t>
            </a:r>
          </a:p>
          <a:p>
            <a:pPr marL="171450" indent="-171450">
              <a:buFont typeface="Arial"/>
              <a:buChar char="•"/>
            </a:pPr>
            <a:r>
              <a:rPr lang="en-GB"/>
              <a:t>What is not working for us?</a:t>
            </a:r>
          </a:p>
          <a:p>
            <a:endParaRPr lang="en-GB"/>
          </a:p>
          <a:p>
            <a:r>
              <a:rPr lang="en-GB"/>
              <a:t>Consider how you gather your feedback/views of your service. </a:t>
            </a:r>
          </a:p>
          <a:p>
            <a:pPr marL="171450" indent="-171450">
              <a:buFont typeface="Arial"/>
              <a:buChar char="•"/>
            </a:pPr>
            <a:r>
              <a:rPr lang="en-GB"/>
              <a:t>Speak to staff, parents/carers, children, umbrella organisations, local authority links – meetings, one to ones, questionnaires etc. Document how you got your feedback, make it clear how you conducted your feedback.</a:t>
            </a:r>
          </a:p>
          <a:p>
            <a:r>
              <a:rPr lang="en-GB">
                <a:highlight>
                  <a:srgbClr val="FFFF00"/>
                </a:highlight>
              </a:rPr>
              <a:t>Children are at the heart of the setting, they should be considered throughout to raise standards and improve overall quality for their benefit</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3F5D053-D4ED-4553-9A03-3F2CEB40284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9562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****Check with Emma re frequency when they are starting  </a:t>
            </a:r>
            <a:r>
              <a:rPr lang="en-GB">
                <a:solidFill>
                  <a:schemeClr val="accent5"/>
                </a:solidFill>
              </a:rPr>
              <a:t>they should have started before the conferences </a:t>
            </a:r>
            <a:r>
              <a:rPr lang="en-GB">
                <a:solidFill>
                  <a:schemeClr val="accent5"/>
                </a:solidFill>
                <a:highlight>
                  <a:srgbClr val="00FF00"/>
                </a:highlight>
              </a:rPr>
              <a:t>NOTED</a:t>
            </a:r>
          </a:p>
          <a:p>
            <a:r>
              <a:rPr lang="en-GB"/>
              <a:t>Elin  - give the inspector an understanding of where the setting (Picture)</a:t>
            </a:r>
          </a:p>
          <a:p>
            <a:r>
              <a:rPr lang="en-GB"/>
              <a:t>Helps you stop and consider where your at – you may be half way through some of the targets. </a:t>
            </a:r>
          </a:p>
          <a:p>
            <a:r>
              <a:rPr lang="en-GB"/>
              <a:t>Gives a purpose / focus to the meeting </a:t>
            </a:r>
          </a:p>
          <a:p>
            <a:r>
              <a:rPr lang="en-GB"/>
              <a:t>Enables the inspector to be in a better position to sign post support. </a:t>
            </a:r>
            <a:endParaRPr lang="cy-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3F5D053-D4ED-4553-9A03-3F2CEB40284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94086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Claire </a:t>
            </a:r>
          </a:p>
          <a:p>
            <a:r>
              <a:rPr lang="en-GB"/>
              <a:t> Here is a copy of our inspection framework. This can be found on our CIW website.  This is what we inspect to, we consider these questions during an inspection. </a:t>
            </a:r>
          </a:p>
          <a:p>
            <a:r>
              <a:rPr lang="en-GB"/>
              <a:t>The framework shows which themes relate to who within your service. </a:t>
            </a:r>
          </a:p>
          <a:p>
            <a:pPr marL="171450" indent="-171450">
              <a:buFont typeface="Arial"/>
              <a:buChar char="•"/>
            </a:pPr>
            <a:r>
              <a:rPr lang="en-GB"/>
              <a:t>Well-being is about the child/children only. Do not talk about practitioners well-being in this section.</a:t>
            </a:r>
          </a:p>
          <a:p>
            <a:pPr marL="171450" indent="-171450">
              <a:buFont typeface="Arial"/>
              <a:buChar char="•"/>
            </a:pPr>
            <a:r>
              <a:rPr lang="en-GB"/>
              <a:t>C&amp;D looks at the practitioners. What do they offer for the children? What impact does what they do have on the children?</a:t>
            </a:r>
          </a:p>
          <a:p>
            <a:pPr marL="171450" indent="-171450">
              <a:buFont typeface="Arial"/>
              <a:buChar char="•"/>
            </a:pPr>
            <a:r>
              <a:rPr lang="en-GB"/>
              <a:t>Environment and L&amp;M look at the leaders. What do the leaders offer? What impact is what leaders do having on the children AND practitioners?</a:t>
            </a:r>
          </a:p>
          <a:p>
            <a:r>
              <a:rPr lang="en-GB"/>
              <a:t>When evaluating your service when going through the process of your quality of care report, it's important when writing it, that you consider who each theme relates to. </a:t>
            </a:r>
          </a:p>
          <a:p>
            <a:endParaRPr lang="en-GB"/>
          </a:p>
          <a:p>
            <a:r>
              <a:rPr lang="en-GB"/>
              <a:t>Children are at the heart of the setting, they should be considered throughout to raise standards and improve overall quality for their benefit.  - </a:t>
            </a:r>
            <a:r>
              <a:rPr lang="en-GB">
                <a:solidFill>
                  <a:schemeClr val="accent5"/>
                </a:solidFill>
              </a:rPr>
              <a:t>I think this is the most important message</a:t>
            </a:r>
          </a:p>
          <a:p>
            <a:endParaRPr lang="en-GB"/>
          </a:p>
          <a:p>
            <a:r>
              <a:rPr lang="en-GB"/>
              <a:t>In the ECPLC document, there is a practice tool which will help you get to grips with what areas you want to focus on within your service. </a:t>
            </a:r>
          </a:p>
          <a:p>
            <a:br>
              <a:rPr lang="en-GB"/>
            </a:br>
            <a:r>
              <a:rPr lang="en-GB"/>
              <a:t>It’s also important to remember that you do not have to cover all of these areas within your qoc report, what you cover will be down to your individual setting. </a:t>
            </a:r>
          </a:p>
          <a:p>
            <a:endParaRPr lang="en-GB"/>
          </a:p>
          <a:p>
            <a:r>
              <a:rPr lang="en-GB"/>
              <a:t>This report should be used as a working document. Do not write it, then put it in a file in a cupboard not to be looked at again for another year.  Share it with your workforce so everyone is aware of your targets/outcomes for the coming year.</a:t>
            </a:r>
          </a:p>
          <a:p>
            <a:endParaRPr lang="en-GB"/>
          </a:p>
          <a:p>
            <a:r>
              <a:rPr lang="en-GB"/>
              <a:t>REMEMBER – the quality of care in an evaluation of your service. </a:t>
            </a:r>
          </a:p>
          <a:p>
            <a:endParaRPr lang="en-GB"/>
          </a:p>
          <a:p>
            <a:endParaRPr lang="en-GB"/>
          </a:p>
          <a:p>
            <a:endParaRPr lang="en-GB"/>
          </a:p>
          <a:p>
            <a:pPr marL="171450" indent="-171450">
              <a:buFont typeface="Arial"/>
              <a:buChar char="•"/>
            </a:pPr>
            <a:endParaRPr lang="en-GB"/>
          </a:p>
          <a:p>
            <a:pPr marL="171450" indent="-171450">
              <a:buFont typeface="Arial"/>
              <a:buChar char="•"/>
            </a:pPr>
            <a:endParaRPr lang="en-GB"/>
          </a:p>
          <a:p>
            <a:pPr marL="171450" indent="-171450">
              <a:buFont typeface="Arial"/>
              <a:buChar char="•"/>
            </a:pP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3F5D053-D4ED-4553-9A03-3F2CEB40284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35710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6B576C1-6756-457B-95D3-91203F544AC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25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7643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69927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827870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39612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9246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63948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487588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003447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129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3102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68771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604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1/13/2025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4943595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hyperlink" Target="https://www.youtube.com/watch?v=YmwhWdp7WvM" TargetMode="External"/><Relationship Id="rId4" Type="http://schemas.openxmlformats.org/officeDocument/2006/relationships/hyperlink" Target="https://youtu.be/r_8yKhBYpM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svg"/></Relationships>
</file>

<file path=ppt/slides/_rels/slide18.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8.sv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2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14350" y="0"/>
            <a:ext cx="18802350" cy="10287000"/>
            <a:chOff x="0" y="0"/>
            <a:chExt cx="25069800" cy="13716000"/>
          </a:xfrm>
        </p:grpSpPr>
        <p:sp>
          <p:nvSpPr>
            <p:cNvPr id="3" name="Freeform 3"/>
            <p:cNvSpPr/>
            <p:nvPr/>
          </p:nvSpPr>
          <p:spPr>
            <a:xfrm>
              <a:off x="68580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p:nvPr/>
          </p:nvGrpSpPr>
          <p:grpSpPr>
            <a:xfrm>
              <a:off x="0" y="936422"/>
              <a:ext cx="14349649" cy="4114800"/>
              <a:chOff x="0" y="0"/>
              <a:chExt cx="2834499" cy="812800"/>
            </a:xfrm>
          </p:grpSpPr>
          <p:sp>
            <p:nvSpPr>
              <p:cNvPr id="5" name="Freeform 5"/>
              <p:cNvSpPr/>
              <p:nvPr/>
            </p:nvSpPr>
            <p:spPr>
              <a:xfrm>
                <a:off x="0" y="0"/>
                <a:ext cx="2834499" cy="812800"/>
              </a:xfrm>
              <a:custGeom>
                <a:avLst/>
                <a:gdLst/>
                <a:ahLst/>
                <a:cxnLst/>
                <a:rect l="l" t="t" r="r" b="b"/>
                <a:pathLst>
                  <a:path w="2834499" h="812800">
                    <a:moveTo>
                      <a:pt x="0" y="0"/>
                    </a:moveTo>
                    <a:lnTo>
                      <a:pt x="2834499" y="0"/>
                    </a:lnTo>
                    <a:lnTo>
                      <a:pt x="2834499" y="812800"/>
                    </a:lnTo>
                    <a:lnTo>
                      <a:pt x="0" y="812800"/>
                    </a:lnTo>
                    <a:close/>
                  </a:path>
                </a:pathLst>
              </a:custGeom>
              <a:solidFill>
                <a:srgbClr val="F28B0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0" y="-38100"/>
                <a:ext cx="2834499"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p:cNvSpPr txBox="1"/>
            <p:nvPr/>
          </p:nvSpPr>
          <p:spPr>
            <a:xfrm>
              <a:off x="2057400" y="1248082"/>
              <a:ext cx="11233494" cy="3396230"/>
            </a:xfrm>
            <a:prstGeom prst="rect">
              <a:avLst/>
            </a:prstGeom>
          </p:spPr>
          <p:txBody>
            <a:bodyPr lIns="0" tIns="0" rIns="0" bIns="0" rtlCol="0" anchor="t">
              <a:spAutoFit/>
            </a:bodyPr>
            <a:lstStyle/>
            <a:p>
              <a:pPr marL="0" marR="0" lvl="0" indent="0" algn="l" defTabSz="914400" rtl="0" eaLnBrk="1" fontAlgn="auto" latinLnBrk="0" hangingPunct="1">
                <a:lnSpc>
                  <a:spcPts val="6859"/>
                </a:lnSpc>
                <a:spcBef>
                  <a:spcPct val="0"/>
                </a:spcBef>
                <a:spcAft>
                  <a:spcPts val="0"/>
                </a:spcAft>
                <a:buClrTx/>
                <a:buSzTx/>
                <a:buFontTx/>
                <a:buNone/>
                <a:tabLst/>
                <a:defRPr/>
              </a:pPr>
              <a:r>
                <a:rPr kumimoji="0" lang="en-US" sz="4899" b="1" i="0" u="none" strike="noStrike" kern="1200" cap="none" spc="0" normalizeH="0" baseline="0" noProof="0">
                  <a:ln>
                    <a:noFill/>
                  </a:ln>
                  <a:solidFill>
                    <a:srgbClr val="FFFFFF"/>
                  </a:solidFill>
                  <a:effectLst/>
                  <a:uLnTx/>
                  <a:uFillTx/>
                  <a:latin typeface="Open Sauce Bold"/>
                  <a:ea typeface="Open Sauce Bold"/>
                  <a:cs typeface="Open Sauce Bold"/>
                  <a:sym typeface="Open Sauce Bold"/>
                </a:rPr>
                <a:t>Croeso i’n cynhadledd gyntaf ar gyfer ansawdd gofal plant a chwarae</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pic>
        <p:nvPicPr>
          <p:cNvPr id="1026" name="Picture 2" descr="A screenshot of a computer&#10;&#10;Description automatically generated">
            <a:extLst>
              <a:ext uri="{FF2B5EF4-FFF2-40B4-BE49-F238E27FC236}">
                <a16:creationId xmlns:a16="http://schemas.microsoft.com/office/drawing/2014/main" id="{D1904508-B033-39B7-C8AD-41A62FB736D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750" t="34445" r="30417" b="15185"/>
          <a:stretch/>
        </p:blipFill>
        <p:spPr bwMode="auto">
          <a:xfrm>
            <a:off x="1752600" y="190500"/>
            <a:ext cx="15260171" cy="85056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5">
            <a:extLst>
              <a:ext uri="{FF2B5EF4-FFF2-40B4-BE49-F238E27FC236}">
                <a16:creationId xmlns:a16="http://schemas.microsoft.com/office/drawing/2014/main" id="{5B2B8F8D-5332-A59F-3502-1438AF09E581}"/>
              </a:ext>
            </a:extLst>
          </p:cNvPr>
          <p:cNvSpPr txBox="1"/>
          <p:nvPr/>
        </p:nvSpPr>
        <p:spPr>
          <a:xfrm>
            <a:off x="1600200" y="8801100"/>
            <a:ext cx="15919553" cy="769441"/>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400" b="1" dirty="0" err="1">
                <a:solidFill>
                  <a:srgbClr val="FFFFFF"/>
                </a:solidFill>
                <a:latin typeface="Arial Rounded MT Bold"/>
                <a:ea typeface="+mn-lt"/>
                <a:cs typeface="+mn-lt"/>
              </a:rPr>
              <a:t>Gwyliwch</a:t>
            </a:r>
            <a:r>
              <a:rPr lang="en-GB" sz="4400" b="1" dirty="0">
                <a:solidFill>
                  <a:srgbClr val="FFFFFF"/>
                </a:solidFill>
                <a:latin typeface="Arial Rounded MT Bold"/>
                <a:ea typeface="+mn-lt"/>
                <a:cs typeface="+mn-lt"/>
              </a:rPr>
              <a:t> ar </a:t>
            </a:r>
            <a:r>
              <a:rPr lang="en-GB" sz="4400" b="1" dirty="0">
                <a:solidFill>
                  <a:srgbClr val="FFFFFF"/>
                </a:solidFill>
                <a:latin typeface="Arial Rounded MT Bold"/>
              </a:rPr>
              <a:t>YouTube: </a:t>
            </a:r>
            <a:r>
              <a:rPr lang="en-GB" sz="4400" dirty="0">
                <a:solidFill>
                  <a:schemeClr val="bg1"/>
                </a:solidFill>
                <a:ea typeface="+mn-lt"/>
                <a:cs typeface="+mn-lt"/>
                <a:hlinkClick r:id="rId4">
                  <a:extLst>
                    <a:ext uri="{A12FA001-AC4F-418D-AE19-62706E023703}">
                      <ahyp:hlinkClr xmlns:ahyp="http://schemas.microsoft.com/office/drawing/2018/hyperlinkcolor" val="tx"/>
                    </a:ext>
                  </a:extLst>
                </a:hlinkClick>
              </a:rPr>
              <a:t>youtu.be/r_8yKhBYpMg</a:t>
            </a:r>
            <a:endParaRPr lang="en-GB" sz="4400" dirty="0">
              <a:solidFill>
                <a:schemeClr val="bg1"/>
              </a:solidFill>
              <a:ea typeface="Calibri"/>
              <a:cs typeface="Calibri"/>
              <a:hlinkClick r:id="rId5">
                <a:extLst>
                  <a:ext uri="{A12FA001-AC4F-418D-AE19-62706E023703}">
                    <ahyp:hlinkClr xmlns:ahyp="http://schemas.microsoft.com/office/drawing/2018/hyperlinkcolor" val="tx"/>
                  </a:ext>
                </a:extLst>
              </a:hlinkClic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Freeform 2"/>
          <p:cNvSpPr/>
          <p:nvPr/>
        </p:nvSpPr>
        <p:spPr>
          <a:xfrm>
            <a:off x="-684020" y="2195094"/>
            <a:ext cx="19656041" cy="5896812"/>
          </a:xfrm>
          <a:custGeom>
            <a:avLst/>
            <a:gdLst/>
            <a:ahLst/>
            <a:cxnLst/>
            <a:rect l="l" t="t" r="r" b="b"/>
            <a:pathLst>
              <a:path w="19656041" h="5896812">
                <a:moveTo>
                  <a:pt x="0" y="0"/>
                </a:moveTo>
                <a:lnTo>
                  <a:pt x="19656040" y="0"/>
                </a:lnTo>
                <a:lnTo>
                  <a:pt x="19656040" y="5896812"/>
                </a:lnTo>
                <a:lnTo>
                  <a:pt x="0" y="58968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1028700" y="952500"/>
            <a:ext cx="8684653" cy="756278"/>
          </a:xfrm>
          <a:prstGeom prst="rect">
            <a:avLst/>
          </a:prstGeom>
        </p:spPr>
        <p:txBody>
          <a:bodyPr lIns="0" tIns="0" rIns="0" bIns="0" rtlCol="0" anchor="t">
            <a:spAutoFit/>
          </a:bodyPr>
          <a:lstStyle/>
          <a:p>
            <a:pPr marL="0" marR="0" lvl="0" indent="0" algn="l" defTabSz="914400" rtl="0" eaLnBrk="1" fontAlgn="auto" latinLnBrk="0" hangingPunct="1">
              <a:lnSpc>
                <a:spcPts val="5949"/>
              </a:lnSpc>
              <a:spcBef>
                <a:spcPct val="0"/>
              </a:spcBef>
              <a:spcAft>
                <a:spcPct val="0"/>
              </a:spcAft>
              <a:buClrTx/>
              <a:buSzTx/>
              <a:buFontTx/>
              <a:buNone/>
              <a:defRPr b="0" i="0"/>
            </a:pPr>
            <a:r>
              <a:rPr kumimoji="0" lang="1106" sz="4249" b="1" i="0" u="none" strike="noStrike" kern="1200" cap="none" spc="0" normalizeH="0" baseline="0" noProof="0">
                <a:ln>
                  <a:noFill/>
                </a:ln>
                <a:solidFill>
                  <a:srgbClr val="FFFFFF"/>
                </a:solidFill>
                <a:effectLst/>
                <a:uLnTx/>
                <a:uFillTx/>
                <a:latin typeface="Open Sauce Semi-Bold"/>
                <a:ea typeface="Open Sauce Semi-Bold"/>
                <a:cs typeface="Open Sauce Semi-Bold"/>
                <a:sym typeface="Open Sauce Semi-Bold"/>
              </a:rPr>
              <a:t>Gwella canlyniadau i blant</a:t>
            </a:r>
          </a:p>
        </p:txBody>
      </p:sp>
      <p:sp>
        <p:nvSpPr>
          <p:cNvPr id="4" name="TextBox 4"/>
          <p:cNvSpPr txBox="1"/>
          <p:nvPr/>
        </p:nvSpPr>
        <p:spPr>
          <a:xfrm>
            <a:off x="1377989" y="7996656"/>
            <a:ext cx="3154179" cy="925357"/>
          </a:xfrm>
          <a:prstGeom prst="rect">
            <a:avLst/>
          </a:prstGeom>
        </p:spPr>
        <p:txBody>
          <a:bodyPr lIns="0" tIns="0" rIns="0" bIns="0" rtlCol="0" anchor="t">
            <a:spAutoFit/>
          </a:bodyPr>
          <a:lstStyle/>
          <a:p>
            <a:pPr marL="0" marR="0" lvl="0" indent="0" algn="ctr" defTabSz="914400" rtl="0" eaLnBrk="1" fontAlgn="auto" latinLnBrk="0" hangingPunct="1">
              <a:lnSpc>
                <a:spcPts val="7279"/>
              </a:lnSpc>
              <a:spcBef>
                <a:spcPct val="0"/>
              </a:spcBef>
              <a:spcAft>
                <a:spcPct val="0"/>
              </a:spcAft>
              <a:buClrTx/>
              <a:buSzTx/>
              <a:buFontTx/>
              <a:buNone/>
              <a:defRPr b="0" i="0"/>
            </a:pPr>
            <a:r>
              <a:rPr kumimoji="0" lang="1106" sz="5199" b="1" i="0" u="none" strike="noStrike" kern="1200" cap="none" spc="0" normalizeH="0" baseline="0" noProof="0">
                <a:ln>
                  <a:noFill/>
                </a:ln>
                <a:solidFill>
                  <a:srgbClr val="FFFFFF"/>
                </a:solidFill>
                <a:effectLst/>
                <a:uLnTx/>
                <a:uFillTx/>
                <a:latin typeface="Canva Sans Bold"/>
                <a:ea typeface="Canva Sans Bold"/>
                <a:cs typeface="Canva Sans Bold"/>
                <a:sym typeface="Canva Sans Bold"/>
              </a:rPr>
              <a:t>Digonol</a:t>
            </a:r>
          </a:p>
        </p:txBody>
      </p:sp>
      <p:sp>
        <p:nvSpPr>
          <p:cNvPr id="5" name="TextBox 5"/>
          <p:cNvSpPr txBox="1"/>
          <p:nvPr/>
        </p:nvSpPr>
        <p:spPr>
          <a:xfrm>
            <a:off x="1118210" y="3917565"/>
            <a:ext cx="3673736" cy="2847645"/>
          </a:xfrm>
          <a:prstGeom prst="rect">
            <a:avLst/>
          </a:prstGeom>
        </p:spPr>
        <p:txBody>
          <a:bodyPr lIns="0" tIns="0" rIns="0" bIns="0" rtlCol="0" anchor="t">
            <a:spAutoFit/>
          </a:bodyPr>
          <a:lstStyle/>
          <a:p>
            <a:pPr marL="0" marR="0" lvl="0" indent="0" algn="ctr" defTabSz="914400" rtl="0" eaLnBrk="1" fontAlgn="auto" latinLnBrk="0" hangingPunct="1">
              <a:lnSpc>
                <a:spcPts val="2800"/>
              </a:lnSpc>
              <a:spcBef>
                <a:spcPct val="0"/>
              </a:spcBef>
              <a:spcAft>
                <a:spcPct val="0"/>
              </a:spcAft>
              <a:buClrTx/>
              <a:buSzTx/>
              <a:buFontTx/>
              <a:buNone/>
              <a:defRPr b="0" i="0"/>
            </a:pPr>
            <a:r>
              <a:rPr kumimoji="0" lang="1106" sz="2000" b="0" i="0" u="none" strike="noStrike" kern="1200" cap="none" spc="0" normalizeH="0" baseline="0" noProof="0">
                <a:ln>
                  <a:noFill/>
                </a:ln>
                <a:solidFill>
                  <a:srgbClr val="FFFFFF"/>
                </a:solidFill>
                <a:effectLst/>
                <a:uLnTx/>
                <a:uFillTx/>
                <a:latin typeface="Canva Sans"/>
                <a:ea typeface="Canva Sans"/>
                <a:cs typeface="Canva Sans"/>
                <a:sym typeface="Canva Sans"/>
              </a:rPr>
              <a:t>Lleoliadau lle mae mwy o gryfderau na meysydd i'w gwella. Maent yn ddiogel ac yn bodloni'r gofynion sylfaenol, ond mae angen gwelliannau er mwyn hyrwyddo llesiant a gwella canlyniadau i blant.</a:t>
            </a:r>
          </a:p>
          <a:p>
            <a:pPr marL="0" marR="0" lvl="0" indent="0" algn="ctr" defTabSz="914400" rtl="0" eaLnBrk="1" fontAlgn="auto" latinLnBrk="0" hangingPunct="1">
              <a:lnSpc>
                <a:spcPts val="2800"/>
              </a:lnSpc>
              <a:spcBef>
                <a:spcPct val="0"/>
              </a:spcBef>
              <a:spcAft>
                <a:spcPct val="0"/>
              </a:spcAft>
              <a:buClrTx/>
              <a:buSzTx/>
              <a:buFontTx/>
              <a:buNone/>
              <a:defRPr/>
            </a:pPr>
            <a:endParaRPr kumimoji="0" lang="en-US" sz="2000" b="0" i="0" u="none" strike="noStrike" kern="1200" cap="none" spc="0" normalizeH="0" baseline="0" noProof="0">
              <a:ln>
                <a:noFill/>
              </a:ln>
              <a:solidFill>
                <a:srgbClr val="FFFFFF"/>
              </a:solidFill>
              <a:effectLst/>
              <a:uLnTx/>
              <a:uFillTx/>
              <a:latin typeface="Canva Sans"/>
              <a:ea typeface="Canva Sans"/>
              <a:cs typeface="Canva Sans"/>
              <a:sym typeface="Canva Sans"/>
            </a:endParaRPr>
          </a:p>
        </p:txBody>
      </p:sp>
      <p:sp>
        <p:nvSpPr>
          <p:cNvPr id="6" name="TextBox 6"/>
          <p:cNvSpPr txBox="1"/>
          <p:nvPr/>
        </p:nvSpPr>
        <p:spPr>
          <a:xfrm>
            <a:off x="8269902" y="7996656"/>
            <a:ext cx="1748198" cy="925357"/>
          </a:xfrm>
          <a:prstGeom prst="rect">
            <a:avLst/>
          </a:prstGeom>
        </p:spPr>
        <p:txBody>
          <a:bodyPr lIns="0" tIns="0" rIns="0" bIns="0" rtlCol="0" anchor="t">
            <a:spAutoFit/>
          </a:bodyPr>
          <a:lstStyle/>
          <a:p>
            <a:pPr marL="0" marR="0" lvl="0" indent="0" algn="ctr" defTabSz="914400" rtl="0" eaLnBrk="1" fontAlgn="auto" latinLnBrk="0" hangingPunct="1">
              <a:lnSpc>
                <a:spcPts val="7279"/>
              </a:lnSpc>
              <a:spcBef>
                <a:spcPct val="0"/>
              </a:spcBef>
              <a:spcAft>
                <a:spcPct val="0"/>
              </a:spcAft>
              <a:buClrTx/>
              <a:buSzTx/>
              <a:buFontTx/>
              <a:buNone/>
              <a:defRPr b="0" i="0"/>
            </a:pPr>
            <a:r>
              <a:rPr kumimoji="0" lang="1106" sz="5199" b="1" i="0" u="none" strike="noStrike" kern="1200" cap="none" spc="0" normalizeH="0" baseline="0" noProof="0">
                <a:ln>
                  <a:noFill/>
                </a:ln>
                <a:solidFill>
                  <a:srgbClr val="FFFFFF"/>
                </a:solidFill>
                <a:effectLst/>
                <a:uLnTx/>
                <a:uFillTx/>
                <a:latin typeface="Canva Sans Bold"/>
                <a:ea typeface="Canva Sans Bold"/>
                <a:cs typeface="Canva Sans Bold"/>
                <a:sym typeface="Canva Sans Bold"/>
              </a:rPr>
              <a:t>Da</a:t>
            </a:r>
          </a:p>
        </p:txBody>
      </p:sp>
      <p:sp>
        <p:nvSpPr>
          <p:cNvPr id="7" name="TextBox 7"/>
          <p:cNvSpPr txBox="1"/>
          <p:nvPr/>
        </p:nvSpPr>
        <p:spPr>
          <a:xfrm>
            <a:off x="7163387" y="3875694"/>
            <a:ext cx="3961226" cy="2847645"/>
          </a:xfrm>
          <a:prstGeom prst="rect">
            <a:avLst/>
          </a:prstGeom>
        </p:spPr>
        <p:txBody>
          <a:bodyPr lIns="0" tIns="0" rIns="0" bIns="0" rtlCol="0" anchor="t">
            <a:spAutoFit/>
          </a:bodyPr>
          <a:lstStyle/>
          <a:p>
            <a:pPr marL="0" marR="0" lvl="0" indent="0" algn="ctr" defTabSz="914400" rtl="0" eaLnBrk="1" fontAlgn="auto" latinLnBrk="0" hangingPunct="1">
              <a:lnSpc>
                <a:spcPts val="2800"/>
              </a:lnSpc>
              <a:spcBef>
                <a:spcPct val="0"/>
              </a:spcBef>
              <a:spcAft>
                <a:spcPct val="0"/>
              </a:spcAft>
              <a:buClrTx/>
              <a:buSzTx/>
              <a:buFontTx/>
              <a:buNone/>
              <a:defRPr b="0" i="0"/>
            </a:pPr>
            <a:r>
              <a:rPr kumimoji="0" lang="1106" sz="2000" b="0" i="0" u="none" strike="noStrike" kern="1200" cap="none" spc="0" normalizeH="0" baseline="0" noProof="0">
                <a:ln>
                  <a:noFill/>
                </a:ln>
                <a:solidFill>
                  <a:srgbClr val="FFFFFF"/>
                </a:solidFill>
                <a:effectLst/>
                <a:uLnTx/>
                <a:uFillTx/>
                <a:latin typeface="Canva Sans"/>
                <a:ea typeface="Canva Sans"/>
                <a:cs typeface="Canva Sans"/>
                <a:sym typeface="Canva Sans"/>
              </a:rPr>
              <a:t>Lleoliadau sydd â chryfderau heb unrhyw feysydd pwysig sydd angen eu gwella'n sylweddol. Maent yn rhagori ar y gofynion sylfaenol yn gyson, gan sicrhau canlyniadau cadarnhaol i'r plant a hybu eu llesiant yn rhagweithiol.</a:t>
            </a:r>
          </a:p>
          <a:p>
            <a:pPr marL="0" marR="0" lvl="0" indent="0" algn="ctr" defTabSz="914400" rtl="0" eaLnBrk="1" fontAlgn="auto" latinLnBrk="0" hangingPunct="1">
              <a:lnSpc>
                <a:spcPts val="2800"/>
              </a:lnSpc>
              <a:spcBef>
                <a:spcPct val="0"/>
              </a:spcBef>
              <a:spcAft>
                <a:spcPct val="0"/>
              </a:spcAft>
              <a:buClrTx/>
              <a:buSzTx/>
              <a:buFontTx/>
              <a:buNone/>
              <a:defRPr/>
            </a:pPr>
            <a:endParaRPr kumimoji="0" lang="en-US" sz="2000" b="0" i="0" u="none" strike="noStrike" kern="1200" cap="none" spc="0" normalizeH="0" baseline="0" noProof="0">
              <a:ln>
                <a:noFill/>
              </a:ln>
              <a:solidFill>
                <a:srgbClr val="FFFFFF"/>
              </a:solidFill>
              <a:effectLst/>
              <a:uLnTx/>
              <a:uFillTx/>
              <a:latin typeface="Canva Sans"/>
              <a:ea typeface="Canva Sans"/>
              <a:cs typeface="Canva Sans"/>
              <a:sym typeface="Canva Sans"/>
            </a:endParaRPr>
          </a:p>
        </p:txBody>
      </p:sp>
      <p:sp>
        <p:nvSpPr>
          <p:cNvPr id="8" name="TextBox 8"/>
          <p:cNvSpPr txBox="1"/>
          <p:nvPr/>
        </p:nvSpPr>
        <p:spPr>
          <a:xfrm>
            <a:off x="13972530" y="7996656"/>
            <a:ext cx="2994891" cy="925357"/>
          </a:xfrm>
          <a:prstGeom prst="rect">
            <a:avLst/>
          </a:prstGeom>
        </p:spPr>
        <p:txBody>
          <a:bodyPr lIns="0" tIns="0" rIns="0" bIns="0" rtlCol="0" anchor="t">
            <a:spAutoFit/>
          </a:bodyPr>
          <a:lstStyle/>
          <a:p>
            <a:pPr marL="0" marR="0" lvl="0" indent="0" algn="ctr" defTabSz="914400" rtl="0" eaLnBrk="1" fontAlgn="auto" latinLnBrk="0" hangingPunct="1">
              <a:lnSpc>
                <a:spcPts val="7279"/>
              </a:lnSpc>
              <a:spcBef>
                <a:spcPct val="0"/>
              </a:spcBef>
              <a:spcAft>
                <a:spcPct val="0"/>
              </a:spcAft>
              <a:buClrTx/>
              <a:buSzTx/>
              <a:buFontTx/>
              <a:buNone/>
              <a:defRPr b="0" i="0"/>
            </a:pPr>
            <a:r>
              <a:rPr kumimoji="0" lang="1106" sz="5199" b="1" i="0" u="none" strike="noStrike" kern="1200" cap="none" spc="0" normalizeH="0" baseline="0" noProof="0">
                <a:ln>
                  <a:noFill/>
                </a:ln>
                <a:solidFill>
                  <a:srgbClr val="FFFFFF"/>
                </a:solidFill>
                <a:effectLst/>
                <a:uLnTx/>
                <a:uFillTx/>
                <a:latin typeface="Canva Sans Bold"/>
                <a:ea typeface="Canva Sans Bold"/>
                <a:cs typeface="Canva Sans Bold"/>
                <a:sym typeface="Canva Sans Bold"/>
              </a:rPr>
              <a:t>Rhagorol </a:t>
            </a:r>
          </a:p>
        </p:txBody>
      </p:sp>
      <p:sp>
        <p:nvSpPr>
          <p:cNvPr id="9" name="TextBox 9"/>
          <p:cNvSpPr txBox="1"/>
          <p:nvPr/>
        </p:nvSpPr>
        <p:spPr>
          <a:xfrm>
            <a:off x="13566184" y="3699470"/>
            <a:ext cx="3582225" cy="3203600"/>
          </a:xfrm>
          <a:prstGeom prst="rect">
            <a:avLst/>
          </a:prstGeom>
        </p:spPr>
        <p:txBody>
          <a:bodyPr lIns="0" tIns="0" rIns="0" bIns="0" rtlCol="0" anchor="t">
            <a:spAutoFit/>
          </a:bodyPr>
          <a:lstStyle/>
          <a:p>
            <a:pPr marL="0" marR="0" lvl="0" indent="0" algn="ctr" defTabSz="914400" rtl="0" eaLnBrk="1" fontAlgn="auto" latinLnBrk="0" hangingPunct="1">
              <a:lnSpc>
                <a:spcPts val="2800"/>
              </a:lnSpc>
              <a:spcBef>
                <a:spcPct val="0"/>
              </a:spcBef>
              <a:spcAft>
                <a:spcPct val="0"/>
              </a:spcAft>
              <a:buClrTx/>
              <a:buSzTx/>
              <a:buFontTx/>
              <a:buNone/>
              <a:defRPr b="0" i="0"/>
            </a:pPr>
            <a:r>
              <a:rPr kumimoji="0" lang="1106" sz="2000" b="0" i="0" u="none" strike="noStrike" kern="1200" cap="none" spc="0" normalizeH="0" baseline="0" noProof="0">
                <a:ln>
                  <a:noFill/>
                </a:ln>
                <a:solidFill>
                  <a:srgbClr val="FFFFFF"/>
                </a:solidFill>
                <a:effectLst/>
                <a:uLnTx/>
                <a:uFillTx/>
                <a:latin typeface="Canva Sans"/>
                <a:ea typeface="Canva Sans"/>
                <a:cs typeface="Canva Sans"/>
                <a:sym typeface="Canva Sans"/>
              </a:rPr>
              <a:t>Gwasanaethau sy'n ymrwymedig i welliant parhaus ac sydd â llawer o gryfderau cyson. Maent yn darparu gofal a chymorth o ansawdd uchel yn gyson. O ganlyniad, maent yn cael effaith gadarnhaol iawn ar ganlyniadau i blant.</a:t>
            </a:r>
          </a:p>
          <a:p>
            <a:pPr marL="0" marR="0" lvl="0" indent="0" algn="ctr" defTabSz="914400" rtl="0" eaLnBrk="1" fontAlgn="auto" latinLnBrk="0" hangingPunct="1">
              <a:lnSpc>
                <a:spcPts val="2800"/>
              </a:lnSpc>
              <a:spcBef>
                <a:spcPct val="0"/>
              </a:spcBef>
              <a:spcAft>
                <a:spcPct val="0"/>
              </a:spcAft>
              <a:buClrTx/>
              <a:buSzTx/>
              <a:buFontTx/>
              <a:buNone/>
              <a:defRPr/>
            </a:pPr>
            <a:endParaRPr kumimoji="0" lang="en-US" sz="2000" b="0" i="0" u="none" strike="noStrike" kern="1200" cap="none" spc="0" normalizeH="0" baseline="0" noProof="0">
              <a:ln>
                <a:noFill/>
              </a:ln>
              <a:solidFill>
                <a:srgbClr val="FFFFFF"/>
              </a:solidFill>
              <a:effectLst/>
              <a:uLnTx/>
              <a:uFillTx/>
              <a:latin typeface="Canva Sans"/>
              <a:ea typeface="Canva Sans"/>
              <a:cs typeface="Canva Sans"/>
              <a:sym typeface="Canva Sans"/>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1C9591-5C96-4288-B266-3E7EAE29B20F}"/>
              </a:ext>
            </a:extLst>
          </p:cNvPr>
          <p:cNvPicPr>
            <a:picLocks noChangeAspect="1"/>
          </p:cNvPicPr>
          <p:nvPr/>
        </p:nvPicPr>
        <p:blipFill>
          <a:blip r:embed="rId3"/>
          <a:stretch>
            <a:fillRect/>
          </a:stretch>
        </p:blipFill>
        <p:spPr>
          <a:xfrm>
            <a:off x="5676900" y="177909"/>
            <a:ext cx="6934200" cy="9931181"/>
          </a:xfrm>
          <a:prstGeom prst="rect">
            <a:avLst/>
          </a:prstGeom>
        </p:spPr>
      </p:pic>
    </p:spTree>
    <p:extLst>
      <p:ext uri="{BB962C8B-B14F-4D97-AF65-F5344CB8AC3E}">
        <p14:creationId xmlns:p14="http://schemas.microsoft.com/office/powerpoint/2010/main" val="5853792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TextBox 2"/>
          <p:cNvSpPr txBox="1"/>
          <p:nvPr/>
        </p:nvSpPr>
        <p:spPr>
          <a:xfrm>
            <a:off x="865632" y="4388776"/>
            <a:ext cx="14228522" cy="1619344"/>
          </a:xfrm>
          <a:prstGeom prst="rect">
            <a:avLst/>
          </a:prstGeom>
        </p:spPr>
        <p:txBody>
          <a:bodyPr wrap="square" lIns="0" tIns="0" rIns="0" bIns="0" rtlCol="0" anchor="t">
            <a:spAutoFit/>
          </a:bodyPr>
          <a:lstStyle/>
          <a:p>
            <a:pPr defTabSz="914445">
              <a:lnSpc>
                <a:spcPts val="6369"/>
              </a:lnSpc>
              <a:spcBef>
                <a:spcPct val="0"/>
              </a:spcBef>
              <a:defRPr b="0" i="0"/>
            </a:pPr>
            <a:r>
              <a:rPr lang="1106" sz="4550" b="1" dirty="0">
                <a:solidFill>
                  <a:prstClr val="white"/>
                </a:solidFill>
                <a:latin typeface="Open Sauce Bold" panose="020B0604020202020204" charset="0"/>
                <a:ea typeface="Open Sauce Semi-Bold"/>
                <a:cs typeface="Open Sauce Bold" panose="020B0604020202020204" charset="0"/>
                <a:sym typeface="Open Sauce Semi-Bold"/>
              </a:rPr>
              <a:t>Croeso i</a:t>
            </a:r>
            <a:r>
              <a:rPr lang="1106" sz="4550" b="0" dirty="0">
                <a:solidFill>
                  <a:prstClr val="white"/>
                </a:solidFill>
                <a:latin typeface="Open Sauce Bold" panose="020B0604020202020204" charset="0"/>
                <a:ea typeface="Open Sauce Semi-Bold"/>
                <a:cs typeface="Open Sauce Bold" panose="020B0604020202020204" charset="0"/>
                <a:sym typeface="Open Sauce Semi-Bold"/>
              </a:rPr>
              <a:t> </a:t>
            </a:r>
          </a:p>
          <a:p>
            <a:pPr defTabSz="914445">
              <a:lnSpc>
                <a:spcPts val="6369"/>
              </a:lnSpc>
              <a:spcBef>
                <a:spcPct val="0"/>
              </a:spcBef>
              <a:defRPr b="0" i="0"/>
            </a:pPr>
            <a:r>
              <a:rPr lang="1106" sz="4550" b="1" dirty="0">
                <a:solidFill>
                  <a:prstClr val="white"/>
                </a:solidFill>
                <a:latin typeface="Open Sauce Bold" panose="020B0604020202020204" charset="0"/>
                <a:ea typeface="Open Sauce Semi-Bold"/>
                <a:cs typeface="Open Sauce Bold" panose="020B0604020202020204" charset="0"/>
                <a:sym typeface="Open Sauce Semi-Bold"/>
              </a:rPr>
              <a:t>Sarah Sharpe - Gwarchodwr Plant</a:t>
            </a:r>
            <a:r>
              <a:rPr lang="1106" sz="4550" b="0" dirty="0">
                <a:solidFill>
                  <a:prstClr val="white"/>
                </a:solidFill>
                <a:latin typeface="Open Sauce Bold" panose="020B0604020202020204" charset="0"/>
                <a:ea typeface="Open Sauce Semi-Bold"/>
                <a:cs typeface="Open Sauce Bold" panose="020B0604020202020204" charset="0"/>
                <a:sym typeface="Open Sauce Semi-Bold"/>
              </a:rPr>
              <a:t> </a:t>
            </a:r>
          </a:p>
        </p:txBody>
      </p:sp>
      <p:sp>
        <p:nvSpPr>
          <p:cNvPr id="6" name="TextBox 5">
            <a:extLst>
              <a:ext uri="{FF2B5EF4-FFF2-40B4-BE49-F238E27FC236}">
                <a16:creationId xmlns:a16="http://schemas.microsoft.com/office/drawing/2014/main" id="{AF653934-D23B-16EA-5260-73C02A5A6188}"/>
              </a:ext>
            </a:extLst>
          </p:cNvPr>
          <p:cNvSpPr txBox="1"/>
          <p:nvPr/>
        </p:nvSpPr>
        <p:spPr>
          <a:xfrm>
            <a:off x="838200" y="2552700"/>
            <a:ext cx="9657060" cy="762762"/>
          </a:xfrm>
          <a:prstGeom prst="rect">
            <a:avLst/>
          </a:prstGeom>
          <a:noFill/>
        </p:spPr>
        <p:txBody>
          <a:bodyPr wrap="square">
            <a:spAutoFit/>
          </a:bodyPr>
          <a:lstStyle/>
          <a:p>
            <a:pPr>
              <a:defRPr b="0" i="0"/>
            </a:pPr>
            <a:r>
              <a:rPr lang="1106" sz="4400" b="1" i="0" dirty="0">
                <a:solidFill>
                  <a:srgbClr val="FFFFFF"/>
                </a:solidFill>
                <a:effectLst/>
                <a:latin typeface="Open Sauce Bold" panose="020B0604020202020204" charset="0"/>
                <a:cs typeface="Open Sauce Bold" panose="020B0604020202020204" charset="0"/>
              </a:rPr>
              <a:t>Mabwysiadu arferion gwrth-hiliol</a:t>
            </a:r>
            <a:endParaRPr lang="en-GB" dirty="0">
              <a:latin typeface="Open Sauce Bold" panose="020B0604020202020204" charset="0"/>
              <a:cs typeface="Open Sauce Bold" panose="020B0604020202020204" charset="0"/>
            </a:endParaRPr>
          </a:p>
        </p:txBody>
      </p:sp>
      <p:pic>
        <p:nvPicPr>
          <p:cNvPr id="10" name="Picture 9" descr="A group of children jumping in the air&#10;&#10;Description automatically generated">
            <a:extLst>
              <a:ext uri="{FF2B5EF4-FFF2-40B4-BE49-F238E27FC236}">
                <a16:creationId xmlns:a16="http://schemas.microsoft.com/office/drawing/2014/main" id="{6DD0EB97-6014-C470-E8D6-31D8A5FB89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01400" y="704088"/>
            <a:ext cx="8878824" cy="8878824"/>
          </a:xfrm>
          <a:prstGeom prst="rect">
            <a:avLst/>
          </a:prstGeom>
        </p:spPr>
      </p:pic>
    </p:spTree>
    <p:extLst>
      <p:ext uri="{BB962C8B-B14F-4D97-AF65-F5344CB8AC3E}">
        <p14:creationId xmlns:p14="http://schemas.microsoft.com/office/powerpoint/2010/main" val="318213640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pic>
        <p:nvPicPr>
          <p:cNvPr id="3" name="Picture 2" descr="A person drawing on a piece of paper&#10;&#10;Description automatically generated">
            <a:extLst>
              <a:ext uri="{FF2B5EF4-FFF2-40B4-BE49-F238E27FC236}">
                <a16:creationId xmlns:a16="http://schemas.microsoft.com/office/drawing/2014/main" id="{47B92514-1C64-E1BA-FE4C-23537BC18B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370805" y="2793204"/>
            <a:ext cx="8356599" cy="4700589"/>
          </a:xfrm>
          <a:prstGeom prst="rect">
            <a:avLst/>
          </a:prstGeom>
        </p:spPr>
      </p:pic>
      <p:pic>
        <p:nvPicPr>
          <p:cNvPr id="4" name="Picture 3" descr="Toys on the floor&#10;&#10;Description automatically generated">
            <a:extLst>
              <a:ext uri="{FF2B5EF4-FFF2-40B4-BE49-F238E27FC236}">
                <a16:creationId xmlns:a16="http://schemas.microsoft.com/office/drawing/2014/main" id="{18EF9E44-6339-48B5-1D4E-94278400AD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000500" y="3215479"/>
            <a:ext cx="10287000" cy="5786438"/>
          </a:xfrm>
          <a:prstGeom prst="rect">
            <a:avLst/>
          </a:prstGeom>
        </p:spPr>
      </p:pic>
      <p:pic>
        <p:nvPicPr>
          <p:cNvPr id="5" name="Picture 4" descr="A child standing near a table with objects&#10;&#10;Description automatically generated">
            <a:extLst>
              <a:ext uri="{FF2B5EF4-FFF2-40B4-BE49-F238E27FC236}">
                <a16:creationId xmlns:a16="http://schemas.microsoft.com/office/drawing/2014/main" id="{C0C8CDAB-A967-C85E-591F-7F6E671ED5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1232861" y="2793204"/>
            <a:ext cx="8356599" cy="4700589"/>
          </a:xfrm>
          <a:prstGeom prst="rect">
            <a:avLst/>
          </a:prstGeom>
        </p:spPr>
      </p:pic>
    </p:spTree>
    <p:extLst>
      <p:ext uri="{BB962C8B-B14F-4D97-AF65-F5344CB8AC3E}">
        <p14:creationId xmlns:p14="http://schemas.microsoft.com/office/powerpoint/2010/main" val="227572042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pic>
        <p:nvPicPr>
          <p:cNvPr id="2" name="Picture 1" descr="A group of children reading a book&#10;&#10;Description automatically generated">
            <a:extLst>
              <a:ext uri="{FF2B5EF4-FFF2-40B4-BE49-F238E27FC236}">
                <a16:creationId xmlns:a16="http://schemas.microsoft.com/office/drawing/2014/main" id="{717EAA6F-A223-39B0-FA2F-1539E10A25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164681" y="2242661"/>
            <a:ext cx="10287000" cy="5786438"/>
          </a:xfrm>
          <a:prstGeom prst="rect">
            <a:avLst/>
          </a:prstGeom>
        </p:spPr>
      </p:pic>
      <p:pic>
        <p:nvPicPr>
          <p:cNvPr id="6" name="Picture 5" descr="A person holding a teddy bear&#10;&#10;Description automatically generated">
            <a:extLst>
              <a:ext uri="{FF2B5EF4-FFF2-40B4-BE49-F238E27FC236}">
                <a16:creationId xmlns:a16="http://schemas.microsoft.com/office/drawing/2014/main" id="{2811366B-5745-4BA4-8EE9-5DA0AAE4EB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20600" y="-12192"/>
            <a:ext cx="7822179" cy="10287000"/>
          </a:xfrm>
          <a:prstGeom prst="rect">
            <a:avLst/>
          </a:prstGeom>
        </p:spPr>
      </p:pic>
      <p:pic>
        <p:nvPicPr>
          <p:cNvPr id="7" name="Picture 6" descr="A group of children playing on the beach&#10;&#10;Description automatically generated">
            <a:extLst>
              <a:ext uri="{FF2B5EF4-FFF2-40B4-BE49-F238E27FC236}">
                <a16:creationId xmlns:a16="http://schemas.microsoft.com/office/drawing/2014/main" id="{C58364DF-D92D-FB18-4F99-6D03A0F8C1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3267" y="0"/>
            <a:ext cx="7742133" cy="10287000"/>
          </a:xfrm>
          <a:prstGeom prst="rect">
            <a:avLst/>
          </a:prstGeom>
        </p:spPr>
      </p:pic>
    </p:spTree>
    <p:extLst>
      <p:ext uri="{BB962C8B-B14F-4D97-AF65-F5344CB8AC3E}">
        <p14:creationId xmlns:p14="http://schemas.microsoft.com/office/powerpoint/2010/main" val="333417082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pic>
        <p:nvPicPr>
          <p:cNvPr id="2" name="Picture 1" descr="A teddy bear in a garden&#10;&#10;Description automatically generated">
            <a:extLst>
              <a:ext uri="{FF2B5EF4-FFF2-40B4-BE49-F238E27FC236}">
                <a16:creationId xmlns:a16="http://schemas.microsoft.com/office/drawing/2014/main" id="{FE82B992-2695-CEC3-A822-979AA69061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0"/>
            <a:ext cx="7905750" cy="10287000"/>
          </a:xfrm>
          <a:prstGeom prst="rect">
            <a:avLst/>
          </a:prstGeom>
        </p:spPr>
      </p:pic>
      <p:pic>
        <p:nvPicPr>
          <p:cNvPr id="6" name="Picture 5" descr="A child looking at a teddy bear&#10;&#10;Description automatically generated">
            <a:extLst>
              <a:ext uri="{FF2B5EF4-FFF2-40B4-BE49-F238E27FC236}">
                <a16:creationId xmlns:a16="http://schemas.microsoft.com/office/drawing/2014/main" id="{E219820C-288D-29D4-1FAC-7C2CC7A8A1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1600" y="0"/>
            <a:ext cx="8746787" cy="10287000"/>
          </a:xfrm>
          <a:prstGeom prst="rect">
            <a:avLst/>
          </a:prstGeom>
        </p:spPr>
      </p:pic>
    </p:spTree>
    <p:extLst>
      <p:ext uri="{BB962C8B-B14F-4D97-AF65-F5344CB8AC3E}">
        <p14:creationId xmlns:p14="http://schemas.microsoft.com/office/powerpoint/2010/main" val="23822099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pic>
        <p:nvPicPr>
          <p:cNvPr id="3" name="Picture 2" descr="A table with a plate of food and numbers&#10;&#10;Description automatically generated">
            <a:extLst>
              <a:ext uri="{FF2B5EF4-FFF2-40B4-BE49-F238E27FC236}">
                <a16:creationId xmlns:a16="http://schemas.microsoft.com/office/drawing/2014/main" id="{71245034-0BA0-FAD9-5AD2-F828924F6D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0"/>
            <a:ext cx="7702757" cy="10287000"/>
          </a:xfrm>
          <a:prstGeom prst="rect">
            <a:avLst/>
          </a:prstGeom>
        </p:spPr>
      </p:pic>
      <p:pic>
        <p:nvPicPr>
          <p:cNvPr id="4" name="Picture 3">
            <a:extLst>
              <a:ext uri="{FF2B5EF4-FFF2-40B4-BE49-F238E27FC236}">
                <a16:creationId xmlns:a16="http://schemas.microsoft.com/office/drawing/2014/main" id="{18E0C2A4-10B1-5C2F-FBE0-EDE31EDAF1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0" y="0"/>
            <a:ext cx="7742133" cy="10287000"/>
          </a:xfrm>
          <a:prstGeom prst="rect">
            <a:avLst/>
          </a:prstGeom>
        </p:spPr>
      </p:pic>
    </p:spTree>
    <p:extLst>
      <p:ext uri="{BB962C8B-B14F-4D97-AF65-F5344CB8AC3E}">
        <p14:creationId xmlns:p14="http://schemas.microsoft.com/office/powerpoint/2010/main" val="13257353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pic>
        <p:nvPicPr>
          <p:cNvPr id="2" name="Picture 1" descr="A paper mache snake on a table&#10;&#10;Description automatically generated">
            <a:extLst>
              <a:ext uri="{FF2B5EF4-FFF2-40B4-BE49-F238E27FC236}">
                <a16:creationId xmlns:a16="http://schemas.microsoft.com/office/drawing/2014/main" id="{CFC3298D-4CCB-A1C3-C13D-A2C49949DB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5908"/>
            <a:ext cx="7922679" cy="10287000"/>
          </a:xfrm>
          <a:prstGeom prst="rect">
            <a:avLst/>
          </a:prstGeom>
        </p:spPr>
      </p:pic>
      <p:pic>
        <p:nvPicPr>
          <p:cNvPr id="5" name="Picture 4" descr="A pinata in a room&#10;&#10;Description automatically generated">
            <a:extLst>
              <a:ext uri="{FF2B5EF4-FFF2-40B4-BE49-F238E27FC236}">
                <a16:creationId xmlns:a16="http://schemas.microsoft.com/office/drawing/2014/main" id="{51DC60FD-5FCF-89A0-6D57-DA27446EA1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2920" y="1943100"/>
            <a:ext cx="9448800" cy="7060352"/>
          </a:xfrm>
          <a:prstGeom prst="rect">
            <a:avLst/>
          </a:prstGeom>
        </p:spPr>
      </p:pic>
    </p:spTree>
    <p:extLst>
      <p:ext uri="{BB962C8B-B14F-4D97-AF65-F5344CB8AC3E}">
        <p14:creationId xmlns:p14="http://schemas.microsoft.com/office/powerpoint/2010/main" val="63827060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pic>
        <p:nvPicPr>
          <p:cNvPr id="3" name="Picture 2" descr="A black tray with red objects and white paper&#10;&#10;Description automatically generated">
            <a:extLst>
              <a:ext uri="{FF2B5EF4-FFF2-40B4-BE49-F238E27FC236}">
                <a16:creationId xmlns:a16="http://schemas.microsoft.com/office/drawing/2014/main" id="{6E6E9FA9-4D4B-C0AC-CEA5-F838DDEB58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7502" y="0"/>
            <a:ext cx="8532996" cy="10287000"/>
          </a:xfrm>
          <a:prstGeom prst="rect">
            <a:avLst/>
          </a:prstGeom>
        </p:spPr>
      </p:pic>
    </p:spTree>
    <p:extLst>
      <p:ext uri="{BB962C8B-B14F-4D97-AF65-F5344CB8AC3E}">
        <p14:creationId xmlns:p14="http://schemas.microsoft.com/office/powerpoint/2010/main" val="397922363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BD4AE894-8A9A-E06E-12B6-FD992093F92D}"/>
              </a:ext>
            </a:extLst>
          </p:cNvPr>
          <p:cNvSpPr txBox="1"/>
          <p:nvPr/>
        </p:nvSpPr>
        <p:spPr>
          <a:xfrm>
            <a:off x="1066800" y="2705100"/>
            <a:ext cx="14228524" cy="4048359"/>
          </a:xfrm>
          <a:prstGeom prst="rect">
            <a:avLst/>
          </a:prstGeom>
        </p:spPr>
        <p:txBody>
          <a:bodyPr wrap="square" lIns="0" tIns="0" rIns="0" bIns="0" rtlCol="0" anchor="t">
            <a:spAutoFit/>
          </a:bodyPr>
          <a:lstStyle/>
          <a:p>
            <a:pPr defTabSz="914445">
              <a:lnSpc>
                <a:spcPts val="6369"/>
              </a:lnSpc>
              <a:spcBef>
                <a:spcPct val="0"/>
              </a:spcBef>
              <a:defRPr b="0" i="0"/>
            </a:pPr>
            <a:r>
              <a:rPr lang="1106" sz="4550" b="1" dirty="0">
                <a:solidFill>
                  <a:prstClr val="white"/>
                </a:solidFill>
                <a:latin typeface="Open Sauce Bold" panose="020B0604020202020204" charset="0"/>
                <a:ea typeface="Open Sauce Semi-Bold"/>
                <a:cs typeface="Open Sauce Bold" panose="020B0604020202020204" charset="0"/>
                <a:sym typeface="Open Sauce Semi-Bold"/>
              </a:rPr>
              <a:t>Creu diwylliant gwrth-hiliol</a:t>
            </a:r>
          </a:p>
          <a:p>
            <a:pPr defTabSz="914445">
              <a:lnSpc>
                <a:spcPts val="6369"/>
              </a:lnSpc>
              <a:spcBef>
                <a:spcPct val="0"/>
              </a:spcBef>
              <a:defRPr/>
            </a:pPr>
            <a:endParaRPr lang="en-US" sz="4550" b="1" dirty="0">
              <a:solidFill>
                <a:prstClr val="white"/>
              </a:solidFill>
              <a:latin typeface="Open Sauce Bold" panose="020B0604020202020204" charset="0"/>
              <a:ea typeface="Open Sauce Semi-Bold"/>
              <a:cs typeface="Open Sauce Bold" panose="020B0604020202020204" charset="0"/>
              <a:sym typeface="Open Sauce Semi-Bold"/>
            </a:endParaRPr>
          </a:p>
          <a:p>
            <a:pPr defTabSz="914445">
              <a:lnSpc>
                <a:spcPts val="6369"/>
              </a:lnSpc>
              <a:spcBef>
                <a:spcPct val="0"/>
              </a:spcBef>
              <a:defRPr b="0" i="0"/>
            </a:pPr>
            <a:r>
              <a:rPr lang="1106" sz="4550" b="1" dirty="0">
                <a:solidFill>
                  <a:prstClr val="white"/>
                </a:solidFill>
                <a:latin typeface="Open Sauce Bold" panose="020B0604020202020204" charset="0"/>
                <a:ea typeface="Open Sauce Semi-Bold"/>
                <a:cs typeface="Open Sauce Bold" panose="020B0604020202020204" charset="0"/>
                <a:sym typeface="Open Sauce Semi-Bold"/>
              </a:rPr>
              <a:t> </a:t>
            </a:r>
          </a:p>
          <a:p>
            <a:pPr defTabSz="914445">
              <a:lnSpc>
                <a:spcPts val="6369"/>
              </a:lnSpc>
              <a:spcBef>
                <a:spcPct val="0"/>
              </a:spcBef>
              <a:defRPr b="0" i="0"/>
            </a:pPr>
            <a:r>
              <a:rPr lang="1106" sz="4550" b="1" dirty="0">
                <a:solidFill>
                  <a:prstClr val="white"/>
                </a:solidFill>
                <a:latin typeface="Open Sauce Bold" panose="020B0604020202020204" charset="0"/>
                <a:ea typeface="Open Sauce Semi-Bold"/>
                <a:cs typeface="Open Sauce Bold" panose="020B0604020202020204" charset="0"/>
                <a:sym typeface="Open Sauce Semi-Bold"/>
              </a:rPr>
              <a:t>Dr Gwenllian Lansdown Davies </a:t>
            </a:r>
          </a:p>
          <a:p>
            <a:pPr defTabSz="914445">
              <a:lnSpc>
                <a:spcPts val="6369"/>
              </a:lnSpc>
              <a:spcBef>
                <a:spcPct val="0"/>
              </a:spcBef>
              <a:defRPr b="0" i="0"/>
            </a:pPr>
            <a:r>
              <a:rPr lang="1106" sz="4550" b="1" dirty="0">
                <a:solidFill>
                  <a:prstClr val="white"/>
                </a:solidFill>
                <a:latin typeface="Open Sauce Bold" panose="020B0604020202020204" charset="0"/>
                <a:ea typeface="Open Sauce Semi-Bold"/>
                <a:cs typeface="Open Sauce Bold" panose="020B0604020202020204" charset="0"/>
                <a:sym typeface="Open Sauce Semi-Bold"/>
              </a:rPr>
              <a:t>Mudiad Meithrin </a:t>
            </a:r>
          </a:p>
        </p:txBody>
      </p:sp>
      <p:pic>
        <p:nvPicPr>
          <p:cNvPr id="5" name="Picture 4" descr="A group of children jumping in the air&#10;&#10;Description automatically generated">
            <a:extLst>
              <a:ext uri="{FF2B5EF4-FFF2-40B4-BE49-F238E27FC236}">
                <a16:creationId xmlns:a16="http://schemas.microsoft.com/office/drawing/2014/main" id="{29F9EF72-4A34-C068-227E-56428995F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7600" y="794802"/>
            <a:ext cx="8697396" cy="8697396"/>
          </a:xfrm>
          <a:prstGeom prst="rect">
            <a:avLst/>
          </a:prstGeom>
        </p:spPr>
      </p:pic>
    </p:spTree>
    <p:extLst>
      <p:ext uri="{BB962C8B-B14F-4D97-AF65-F5344CB8AC3E}">
        <p14:creationId xmlns:p14="http://schemas.microsoft.com/office/powerpoint/2010/main" val="99914419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BD4AE894-8A9A-E06E-12B6-FD992093F92D}"/>
              </a:ext>
            </a:extLst>
          </p:cNvPr>
          <p:cNvSpPr txBox="1"/>
          <p:nvPr/>
        </p:nvSpPr>
        <p:spPr>
          <a:xfrm>
            <a:off x="1066800" y="3924300"/>
            <a:ext cx="14228524" cy="1619344"/>
          </a:xfrm>
          <a:prstGeom prst="rect">
            <a:avLst/>
          </a:prstGeom>
        </p:spPr>
        <p:txBody>
          <a:bodyPr wrap="square" lIns="0" tIns="0" rIns="0" bIns="0" rtlCol="0" anchor="t">
            <a:spAutoFit/>
          </a:bodyPr>
          <a:lstStyle/>
          <a:p>
            <a:pPr defTabSz="914445">
              <a:lnSpc>
                <a:spcPts val="6369"/>
              </a:lnSpc>
              <a:spcBef>
                <a:spcPct val="0"/>
              </a:spcBef>
              <a:defRPr b="0" i="0"/>
            </a:pPr>
            <a:r>
              <a:rPr lang="1106" sz="4800" b="1" dirty="0">
                <a:solidFill>
                  <a:prstClr val="white"/>
                </a:solidFill>
                <a:latin typeface="Open Sauce Bold" panose="020B0604020202020204" charset="0"/>
                <a:ea typeface="Open Sauce Semi-Bold"/>
                <a:cs typeface="Open Sauce Bold" panose="020B0604020202020204" charset="0"/>
                <a:sym typeface="Open Sauce Semi-Bold"/>
              </a:rPr>
              <a:t>Unrhyw gwestiynau i </a:t>
            </a:r>
          </a:p>
          <a:p>
            <a:pPr defTabSz="914445">
              <a:lnSpc>
                <a:spcPts val="6369"/>
              </a:lnSpc>
              <a:spcBef>
                <a:spcPct val="0"/>
              </a:spcBef>
              <a:defRPr b="0" i="0"/>
            </a:pPr>
            <a:r>
              <a:rPr lang="1106" sz="4800" b="1" dirty="0">
                <a:solidFill>
                  <a:prstClr val="white"/>
                </a:solidFill>
                <a:latin typeface="Open Sauce Bold" panose="020B0604020202020204" charset="0"/>
                <a:ea typeface="Open Sauce Semi-Bold"/>
                <a:cs typeface="Open Sauce Bold" panose="020B0604020202020204" charset="0"/>
                <a:sym typeface="Open Sauce Semi-Bold"/>
              </a:rPr>
              <a:t>Sarah neu Gwenllian?</a:t>
            </a:r>
            <a:r>
              <a:rPr lang="1106" sz="4800" b="0" dirty="0">
                <a:solidFill>
                  <a:prstClr val="white"/>
                </a:solidFill>
                <a:latin typeface="Open Sauce Bold" panose="020B0604020202020204" charset="0"/>
                <a:ea typeface="Open Sauce Semi-Bold"/>
                <a:cs typeface="Open Sauce Bold" panose="020B0604020202020204" charset="0"/>
                <a:sym typeface="Open Sauce Semi-Bold"/>
              </a:rPr>
              <a:t> </a:t>
            </a:r>
            <a:endParaRPr lang="1106" sz="4800" b="1" dirty="0">
              <a:solidFill>
                <a:prstClr val="white"/>
              </a:solidFill>
              <a:latin typeface="Open Sauce Bold" panose="020B0604020202020204" charset="0"/>
              <a:ea typeface="Open Sauce Semi-Bold"/>
              <a:cs typeface="Open Sauce Bold" panose="020B0604020202020204" charset="0"/>
              <a:sym typeface="Open Sauce Semi-Bold"/>
            </a:endParaRPr>
          </a:p>
        </p:txBody>
      </p:sp>
      <p:pic>
        <p:nvPicPr>
          <p:cNvPr id="4" name="Graphic 3" descr="Badge Question Mark with solid fill">
            <a:extLst>
              <a:ext uri="{FF2B5EF4-FFF2-40B4-BE49-F238E27FC236}">
                <a16:creationId xmlns:a16="http://schemas.microsoft.com/office/drawing/2014/main" id="{F3516761-A2B2-1E84-89FB-9BEDAFD16C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15600" y="1485900"/>
            <a:ext cx="7315200" cy="7315200"/>
          </a:xfrm>
          <a:prstGeom prst="rect">
            <a:avLst/>
          </a:prstGeom>
        </p:spPr>
      </p:pic>
    </p:spTree>
    <p:extLst>
      <p:ext uri="{BB962C8B-B14F-4D97-AF65-F5344CB8AC3E}">
        <p14:creationId xmlns:p14="http://schemas.microsoft.com/office/powerpoint/2010/main" val="318756103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5" name="Freeform 5"/>
          <p:cNvSpPr/>
          <p:nvPr/>
        </p:nvSpPr>
        <p:spPr>
          <a:xfrm rot="10555333" flipH="1">
            <a:off x="6315062" y="2826713"/>
            <a:ext cx="3214688" cy="4114800"/>
          </a:xfrm>
          <a:custGeom>
            <a:avLst/>
            <a:gdLst/>
            <a:ahLst/>
            <a:cxnLst/>
            <a:rect l="l" t="t" r="r" b="b"/>
            <a:pathLst>
              <a:path w="3214688" h="4114800">
                <a:moveTo>
                  <a:pt x="3214688" y="0"/>
                </a:moveTo>
                <a:lnTo>
                  <a:pt x="0" y="0"/>
                </a:lnTo>
                <a:lnTo>
                  <a:pt x="0" y="4114800"/>
                </a:lnTo>
                <a:lnTo>
                  <a:pt x="3214688" y="4114800"/>
                </a:lnTo>
                <a:lnTo>
                  <a:pt x="3214688"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1019799" y="952500"/>
            <a:ext cx="8915079" cy="2268835"/>
          </a:xfrm>
          <a:prstGeom prst="rect">
            <a:avLst/>
          </a:prstGeom>
        </p:spPr>
        <p:txBody>
          <a:bodyPr lIns="0" tIns="0" rIns="0" bIns="0" rtlCol="0" anchor="t">
            <a:spAutoFit/>
          </a:bodyPr>
          <a:lstStyle/>
          <a:p>
            <a:pPr marL="0" marR="0" lvl="0" indent="0" defTabSz="914400" rtl="0" eaLnBrk="1" fontAlgn="auto" latinLnBrk="0" hangingPunct="1">
              <a:lnSpc>
                <a:spcPts val="5949"/>
              </a:lnSpc>
              <a:spcBef>
                <a:spcPct val="0"/>
              </a:spcBef>
              <a:spcAft>
                <a:spcPct val="0"/>
              </a:spcAft>
              <a:buClrTx/>
              <a:buSzTx/>
              <a:buFontTx/>
              <a:buNone/>
              <a:defRPr b="0" i="0"/>
            </a:pPr>
            <a:r>
              <a:rPr kumimoji="0" lang="1106" sz="4249" b="1" i="0" u="none" strike="noStrike" kern="1200" cap="none" spc="0" normalizeH="0" baseline="0" noProof="0" dirty="0">
                <a:ln>
                  <a:noFill/>
                </a:ln>
                <a:solidFill>
                  <a:srgbClr val="FFFFFF"/>
                </a:solidFill>
                <a:effectLst/>
                <a:uLnTx/>
                <a:uFillTx/>
                <a:latin typeface="Open Sauce Semi-Bold"/>
                <a:ea typeface="Open Sauce Semi-Bold"/>
                <a:cs typeface="Open Sauce Semi-Bold"/>
                <a:sym typeface="Open Sauce Semi-Bold"/>
              </a:rPr>
              <a:t>Rhowch eich adborth i ni ar y </a:t>
            </a:r>
          </a:p>
          <a:p>
            <a:pPr marL="0" marR="0" lvl="0" indent="0" defTabSz="914400" rtl="0" eaLnBrk="1" fontAlgn="auto" latinLnBrk="0" hangingPunct="1">
              <a:lnSpc>
                <a:spcPts val="5949"/>
              </a:lnSpc>
              <a:spcBef>
                <a:spcPct val="0"/>
              </a:spcBef>
              <a:spcAft>
                <a:spcPct val="0"/>
              </a:spcAft>
              <a:buClrTx/>
              <a:buSzTx/>
              <a:buFontTx/>
              <a:buNone/>
              <a:defRPr b="0" i="0"/>
            </a:pPr>
            <a:r>
              <a:rPr kumimoji="0" lang="1106" sz="4249" b="1" i="0" u="none" strike="noStrike" kern="1200" cap="none" spc="0" normalizeH="0" baseline="0" noProof="0" dirty="0">
                <a:ln>
                  <a:noFill/>
                </a:ln>
                <a:solidFill>
                  <a:srgbClr val="FFFFFF"/>
                </a:solidFill>
                <a:effectLst/>
                <a:uLnTx/>
                <a:uFillTx/>
                <a:latin typeface="Open Sauce Semi-Bold"/>
                <a:ea typeface="Open Sauce Semi-Bold"/>
                <a:cs typeface="Open Sauce Semi-Bold"/>
                <a:sym typeface="Open Sauce Semi-Bold"/>
              </a:rPr>
              <a:t>templed ar gyfer adolygiadau o ansawdd y gofal</a:t>
            </a:r>
          </a:p>
        </p:txBody>
      </p:sp>
      <p:sp>
        <p:nvSpPr>
          <p:cNvPr id="7" name="TextBox 7"/>
          <p:cNvSpPr txBox="1"/>
          <p:nvPr/>
        </p:nvSpPr>
        <p:spPr>
          <a:xfrm>
            <a:off x="1033143" y="5672803"/>
            <a:ext cx="5967423" cy="2929006"/>
          </a:xfrm>
          <a:prstGeom prst="rect">
            <a:avLst/>
          </a:prstGeom>
        </p:spPr>
        <p:txBody>
          <a:bodyPr lIns="0" tIns="0" rIns="0" bIns="0" rtlCol="0" anchor="t">
            <a:spAutoFit/>
          </a:bodyPr>
          <a:lstStyle/>
          <a:p>
            <a:pPr marL="0" marR="0" lvl="0" indent="0" algn="l" defTabSz="914400" rtl="0" eaLnBrk="1" fontAlgn="auto" latinLnBrk="0" hangingPunct="1">
              <a:lnSpc>
                <a:spcPct val="100000"/>
              </a:lnSpc>
              <a:spcBef>
                <a:spcPct val="0"/>
              </a:spcBef>
              <a:spcAft>
                <a:spcPct val="0"/>
              </a:spcAft>
              <a:buClrTx/>
              <a:buSzTx/>
              <a:buFontTx/>
              <a:buNone/>
              <a:defRPr b="0" i="0"/>
            </a:pPr>
            <a:r>
              <a:rPr kumimoji="0" lang="1106" sz="4800" b="1" i="0" u="none" strike="noStrike" kern="1200" cap="none" spc="0" normalizeH="0" baseline="0" noProof="0" dirty="0">
                <a:ln>
                  <a:noFill/>
                </a:ln>
                <a:solidFill>
                  <a:srgbClr val="FFFFFF"/>
                </a:solidFill>
                <a:effectLst/>
                <a:uLnTx/>
                <a:uFillTx/>
                <a:latin typeface="Open Sauce Bold"/>
                <a:ea typeface="Open Sauce Bold"/>
                <a:cs typeface="Open Sauce Bold"/>
                <a:sym typeface="Open Sauce Bold"/>
              </a:rPr>
              <a:t>Sganiwch y cod QR neu gliciwch ar y ddolen yn y sgwrs i roi eich adborth i ni</a:t>
            </a:r>
          </a:p>
        </p:txBody>
      </p:sp>
      <p:pic>
        <p:nvPicPr>
          <p:cNvPr id="3" name="Picture 2" descr="A qr code on a white background&#10;&#10;Description automatically generated">
            <a:extLst>
              <a:ext uri="{FF2B5EF4-FFF2-40B4-BE49-F238E27FC236}">
                <a16:creationId xmlns:a16="http://schemas.microsoft.com/office/drawing/2014/main" id="{D30A6EF9-1CA2-4206-4B2D-E595DB7871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5022" y="1286178"/>
            <a:ext cx="8048322" cy="8048322"/>
          </a:xfrm>
          <a:prstGeom prst="rect">
            <a:avLst/>
          </a:prstGeom>
        </p:spPr>
      </p:pic>
    </p:spTree>
    <p:extLst>
      <p:ext uri="{BB962C8B-B14F-4D97-AF65-F5344CB8AC3E}">
        <p14:creationId xmlns:p14="http://schemas.microsoft.com/office/powerpoint/2010/main" val="112181708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pic>
        <p:nvPicPr>
          <p:cNvPr id="4" name="Picture 3" descr="A yellow cup on a black background&#10;&#10;Description automatically generated">
            <a:extLst>
              <a:ext uri="{FF2B5EF4-FFF2-40B4-BE49-F238E27FC236}">
                <a16:creationId xmlns:a16="http://schemas.microsoft.com/office/drawing/2014/main" id="{A3EA6974-4EF9-A17F-E6A7-3902105820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3123" y="752622"/>
            <a:ext cx="8781753" cy="8781753"/>
          </a:xfrm>
          <a:prstGeom prst="rect">
            <a:avLst/>
          </a:prstGeom>
        </p:spPr>
      </p:pic>
      <p:sp>
        <p:nvSpPr>
          <p:cNvPr id="2" name="TextBox 2">
            <a:extLst>
              <a:ext uri="{FF2B5EF4-FFF2-40B4-BE49-F238E27FC236}">
                <a16:creationId xmlns:a16="http://schemas.microsoft.com/office/drawing/2014/main" id="{BD4AE894-8A9A-E06E-12B6-FD992093F92D}"/>
              </a:ext>
            </a:extLst>
          </p:cNvPr>
          <p:cNvSpPr txBox="1"/>
          <p:nvPr/>
        </p:nvSpPr>
        <p:spPr>
          <a:xfrm>
            <a:off x="2029737" y="4000500"/>
            <a:ext cx="14228522" cy="809672"/>
          </a:xfrm>
          <a:prstGeom prst="rect">
            <a:avLst/>
          </a:prstGeom>
        </p:spPr>
        <p:txBody>
          <a:bodyPr wrap="square" lIns="0" tIns="0" rIns="0" bIns="0" rtlCol="0" anchor="t">
            <a:spAutoFit/>
          </a:bodyPr>
          <a:lstStyle/>
          <a:p>
            <a:pPr algn="ctr" defTabSz="914445">
              <a:lnSpc>
                <a:spcPts val="6369"/>
              </a:lnSpc>
              <a:spcBef>
                <a:spcPct val="0"/>
              </a:spcBef>
              <a:defRPr b="0" i="0"/>
            </a:pPr>
            <a:r>
              <a:rPr lang="1106" sz="4550" b="1">
                <a:solidFill>
                  <a:prstClr val="white"/>
                </a:solidFill>
                <a:latin typeface="Arial Rounded MT Bold" panose="020F0704030504030204" pitchFamily="34" charset="0"/>
                <a:ea typeface="Open Sauce Semi-Bold"/>
                <a:cs typeface="Open Sauce Semi-Bold"/>
                <a:sym typeface="Open Sauce Semi-Bold"/>
              </a:rPr>
              <a:t>Egwyl</a:t>
            </a:r>
          </a:p>
        </p:txBody>
      </p:sp>
    </p:spTree>
    <p:extLst>
      <p:ext uri="{BB962C8B-B14F-4D97-AF65-F5344CB8AC3E}">
        <p14:creationId xmlns:p14="http://schemas.microsoft.com/office/powerpoint/2010/main" val="4155577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760311" y="467333"/>
            <a:ext cx="6950278" cy="1545651"/>
            <a:chOff x="0" y="0"/>
            <a:chExt cx="1830526" cy="407085"/>
          </a:xfrm>
        </p:grpSpPr>
        <p:sp>
          <p:nvSpPr>
            <p:cNvPr id="4" name="Freeform 4"/>
            <p:cNvSpPr/>
            <p:nvPr/>
          </p:nvSpPr>
          <p:spPr>
            <a:xfrm>
              <a:off x="0" y="0"/>
              <a:ext cx="1830526" cy="407085"/>
            </a:xfrm>
            <a:custGeom>
              <a:avLst/>
              <a:gdLst/>
              <a:ahLst/>
              <a:cxnLst/>
              <a:rect l="l" t="t" r="r" b="b"/>
              <a:pathLst>
                <a:path w="1830526" h="407085">
                  <a:moveTo>
                    <a:pt x="0" y="0"/>
                  </a:moveTo>
                  <a:lnTo>
                    <a:pt x="1830526" y="0"/>
                  </a:lnTo>
                  <a:lnTo>
                    <a:pt x="1830526" y="407085"/>
                  </a:lnTo>
                  <a:lnTo>
                    <a:pt x="0" y="407085"/>
                  </a:lnTo>
                  <a:close/>
                </a:path>
              </a:pathLst>
            </a:custGeom>
            <a:solidFill>
              <a:srgbClr val="006D8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38100"/>
              <a:ext cx="1830526" cy="44518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p:cNvSpPr txBox="1"/>
          <p:nvPr/>
        </p:nvSpPr>
        <p:spPr>
          <a:xfrm>
            <a:off x="760311" y="933450"/>
            <a:ext cx="8333713" cy="845843"/>
          </a:xfrm>
          <a:prstGeom prst="rect">
            <a:avLst/>
          </a:prstGeom>
        </p:spPr>
        <p:txBody>
          <a:bodyPr lIns="0" tIns="0" rIns="0" bIns="0" rtlCol="0" anchor="t">
            <a:spAutoFit/>
          </a:bodyPr>
          <a:lstStyle/>
          <a:p>
            <a:pPr marL="0" marR="0" lvl="0" indent="0" algn="l" defTabSz="914400" rtl="0" eaLnBrk="1" fontAlgn="auto" latinLnBrk="0" hangingPunct="1">
              <a:lnSpc>
                <a:spcPts val="6929"/>
              </a:lnSpc>
              <a:spcBef>
                <a:spcPts val="0"/>
              </a:spcBef>
              <a:spcAft>
                <a:spcPts val="0"/>
              </a:spcAft>
              <a:buClrTx/>
              <a:buSzTx/>
              <a:buFontTx/>
              <a:buNone/>
              <a:tabLst/>
              <a:defRPr/>
            </a:pPr>
            <a:r>
              <a:rPr kumimoji="0" lang="en-US" sz="4949" b="1" i="0" u="none" strike="noStrike" kern="1200" cap="none" spc="0" normalizeH="0" baseline="0" noProof="0">
                <a:ln>
                  <a:noFill/>
                </a:ln>
                <a:solidFill>
                  <a:srgbClr val="FFFFFF"/>
                </a:solidFill>
                <a:effectLst/>
                <a:uLnTx/>
                <a:uFillTx/>
                <a:latin typeface="Open Sauce Semi-Bold"/>
                <a:ea typeface="Open Sauce Semi-Bold"/>
                <a:cs typeface="Open Sauce Semi-Bold"/>
                <a:sym typeface="Open Sauce Semi-Bold"/>
              </a:rPr>
              <a:t>Hunanwerthusiad effeithiol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grpSp>
        <p:nvGrpSpPr>
          <p:cNvPr id="2" name="Group 2"/>
          <p:cNvGrpSpPr/>
          <p:nvPr/>
        </p:nvGrpSpPr>
        <p:grpSpPr>
          <a:xfrm>
            <a:off x="6949518" y="2634406"/>
            <a:ext cx="4388965" cy="4388965"/>
            <a:chOff x="0" y="0"/>
            <a:chExt cx="5851953" cy="5851953"/>
          </a:xfrm>
        </p:grpSpPr>
        <p:grpSp>
          <p:nvGrpSpPr>
            <p:cNvPr id="3" name="Group 3"/>
            <p:cNvGrpSpPr/>
            <p:nvPr/>
          </p:nvGrpSpPr>
          <p:grpSpPr>
            <a:xfrm>
              <a:off x="0" y="0"/>
              <a:ext cx="5851953" cy="5851953"/>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8B00"/>
              </a:solid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ct val="0"/>
                  </a:spcAft>
                  <a:buClrTx/>
                  <a:buSzTx/>
                  <a:buFontTx/>
                  <a:buNone/>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1068762" y="794310"/>
              <a:ext cx="3714429" cy="4263333"/>
            </a:xfrm>
            <a:custGeom>
              <a:avLst/>
              <a:gdLst/>
              <a:ahLst/>
              <a:cxnLst/>
              <a:rect l="l" t="t" r="r" b="b"/>
              <a:pathLst>
                <a:path w="3714429" h="4263333">
                  <a:moveTo>
                    <a:pt x="0" y="0"/>
                  </a:moveTo>
                  <a:lnTo>
                    <a:pt x="3714429" y="0"/>
                  </a:lnTo>
                  <a:lnTo>
                    <a:pt x="3714429" y="4263333"/>
                  </a:lnTo>
                  <a:lnTo>
                    <a:pt x="0" y="42633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Freeform 7"/>
          <p:cNvSpPr/>
          <p:nvPr/>
        </p:nvSpPr>
        <p:spPr>
          <a:xfrm>
            <a:off x="1028700" y="266700"/>
            <a:ext cx="4967687" cy="6452958"/>
          </a:xfrm>
          <a:custGeom>
            <a:avLst/>
            <a:gdLst/>
            <a:ahLst/>
            <a:cxnLst/>
            <a:rect l="l" t="t" r="r" b="b"/>
            <a:pathLst>
              <a:path w="4967687" h="6452958">
                <a:moveTo>
                  <a:pt x="0" y="0"/>
                </a:moveTo>
                <a:lnTo>
                  <a:pt x="4967687" y="0"/>
                </a:lnTo>
                <a:lnTo>
                  <a:pt x="4967687" y="6452958"/>
                </a:lnTo>
                <a:lnTo>
                  <a:pt x="0" y="6452958"/>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2291614" y="3937102"/>
            <a:ext cx="4043026" cy="5808206"/>
          </a:xfrm>
          <a:custGeom>
            <a:avLst/>
            <a:gdLst/>
            <a:ahLst/>
            <a:cxnLst/>
            <a:rect l="l" t="t" r="r" b="b"/>
            <a:pathLst>
              <a:path w="4473709" h="6356958">
                <a:moveTo>
                  <a:pt x="0" y="0"/>
                </a:moveTo>
                <a:lnTo>
                  <a:pt x="4473710" y="0"/>
                </a:lnTo>
                <a:lnTo>
                  <a:pt x="4473710" y="6356958"/>
                </a:lnTo>
                <a:lnTo>
                  <a:pt x="0" y="6356958"/>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1028701" y="6947170"/>
            <a:ext cx="5920818" cy="2798138"/>
          </a:xfrm>
          <a:prstGeom prst="rect">
            <a:avLst/>
          </a:prstGeom>
        </p:spPr>
        <p:txBody>
          <a:bodyPr wrap="square" lIns="0" tIns="0" rIns="0" bIns="0" rtlCol="0" anchor="t">
            <a:spAutoFit/>
          </a:bodyPr>
          <a:lstStyle/>
          <a:p>
            <a:pPr marL="0" marR="0" lvl="0" indent="0" algn="l" defTabSz="914400" rtl="0" eaLnBrk="1" fontAlgn="auto" latinLnBrk="0" hangingPunct="1">
              <a:lnSpc>
                <a:spcPts val="5599"/>
              </a:lnSpc>
              <a:spcBef>
                <a:spcPct val="0"/>
              </a:spcBef>
              <a:spcAft>
                <a:spcPct val="0"/>
              </a:spcAft>
              <a:buClrTx/>
              <a:buSzTx/>
              <a:buFontTx/>
              <a:buNone/>
              <a:defRPr b="0" i="0"/>
            </a:pPr>
            <a:r>
              <a:rPr kumimoji="0" lang="1106" sz="3600" b="1" i="0" u="none" strike="noStrike" kern="1200" cap="none" spc="0" normalizeH="0" baseline="0" noProof="0" dirty="0">
                <a:ln>
                  <a:noFill/>
                </a:ln>
                <a:solidFill>
                  <a:srgbClr val="FFFFFF"/>
                </a:solidFill>
                <a:effectLst/>
                <a:uLnTx/>
                <a:uFillTx/>
                <a:latin typeface="Open Sauce Bold"/>
                <a:ea typeface="Open Sauce Bold"/>
                <a:cs typeface="Open Sauce Bold"/>
                <a:sym typeface="Open Sauce Bold"/>
              </a:rPr>
              <a:t>Rheoliadau Gwarchod Plant a Gofal Dydd (Cymru) 2010 </a:t>
            </a:r>
          </a:p>
          <a:p>
            <a:pPr marL="0" marR="0" lvl="0" indent="0" algn="l" defTabSz="914400" rtl="0" eaLnBrk="1" fontAlgn="auto" latinLnBrk="0" hangingPunct="1">
              <a:lnSpc>
                <a:spcPts val="5599"/>
              </a:lnSpc>
              <a:spcBef>
                <a:spcPct val="0"/>
              </a:spcBef>
              <a:spcAft>
                <a:spcPct val="0"/>
              </a:spcAft>
              <a:buClrTx/>
              <a:buSzTx/>
              <a:buFontTx/>
              <a:buNone/>
              <a:defRPr b="0" i="0"/>
            </a:pPr>
            <a:r>
              <a:rPr kumimoji="0" lang="1106" sz="3600" b="1" i="1" u="none" strike="noStrike" kern="1200" cap="none" spc="0" normalizeH="0" baseline="0" noProof="0" dirty="0">
                <a:ln>
                  <a:noFill/>
                </a:ln>
                <a:solidFill>
                  <a:srgbClr val="FFFFFF"/>
                </a:solidFill>
                <a:effectLst/>
                <a:uLnTx/>
                <a:uFillTx/>
                <a:latin typeface="Open Sauce Bold"/>
                <a:ea typeface="Open Sauce Bold"/>
                <a:cs typeface="Open Sauce Bold"/>
                <a:sym typeface="Open Sauce Bold"/>
              </a:rPr>
              <a:t>Rheoliad 16 - Adolygu ansawdd y gofal </a:t>
            </a:r>
          </a:p>
        </p:txBody>
      </p:sp>
      <p:sp>
        <p:nvSpPr>
          <p:cNvPr id="10" name="TextBox 10"/>
          <p:cNvSpPr txBox="1"/>
          <p:nvPr/>
        </p:nvSpPr>
        <p:spPr>
          <a:xfrm>
            <a:off x="11963400" y="796882"/>
            <a:ext cx="5474551" cy="2462213"/>
          </a:xfrm>
          <a:prstGeom prst="rect">
            <a:avLst/>
          </a:prstGeom>
        </p:spPr>
        <p:txBody>
          <a:bodyPr lIns="0" tIns="0" rIns="0" bIns="0" rtlCol="0" anchor="t">
            <a:spAutoFit/>
          </a:bodyPr>
          <a:lstStyle/>
          <a:p>
            <a:pPr marL="0" marR="0" lvl="0" indent="0" algn="l" defTabSz="914400" rtl="0" eaLnBrk="1" fontAlgn="auto" latinLnBrk="0" hangingPunct="1">
              <a:spcBef>
                <a:spcPct val="0"/>
              </a:spcBef>
              <a:spcAft>
                <a:spcPct val="0"/>
              </a:spcAft>
              <a:buClrTx/>
              <a:buSzTx/>
              <a:buFontTx/>
              <a:buNone/>
              <a:defRPr b="0" i="0"/>
            </a:pPr>
            <a:r>
              <a:rPr kumimoji="0" lang="1106" sz="3200" b="0" i="0" u="none" strike="noStrike" kern="1200" cap="none" spc="0" normalizeH="0" baseline="0" noProof="0" dirty="0">
                <a:ln>
                  <a:noFill/>
                </a:ln>
                <a:solidFill>
                  <a:srgbClr val="FFFFFF"/>
                </a:solidFill>
                <a:effectLst/>
                <a:uLnTx/>
                <a:uFillTx/>
                <a:latin typeface="Open Sauce Bold"/>
                <a:ea typeface="Open Sauce Bold"/>
                <a:cs typeface="Open Sauce Bold"/>
                <a:sym typeface="Open Sauce Bold"/>
              </a:rPr>
              <a:t>Safonau Gofynnol Cenedlaethol ar gyfer Gofal Plant a Reoleiddir i blant hyd at 12 oed (Safonau Gofynnol Cenedlaethol) </a:t>
            </a:r>
            <a:r>
              <a:rPr kumimoji="0" lang="1106" sz="3200" b="1" i="1" u="none" strike="noStrike" kern="1200" cap="none" spc="0" normalizeH="0" baseline="0" noProof="0" dirty="0">
                <a:ln>
                  <a:noFill/>
                </a:ln>
                <a:solidFill>
                  <a:srgbClr val="FFFFFF"/>
                </a:solidFill>
                <a:effectLst/>
                <a:uLnTx/>
                <a:uFillTx/>
                <a:latin typeface="Open Sauce Bold"/>
                <a:ea typeface="Open Sauce Bold"/>
                <a:cs typeface="Open Sauce Bold"/>
                <a:sym typeface="Open Sauce Bold"/>
              </a:rPr>
              <a:t>Safon 18</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3051987"/>
            <a:ext cx="4183026" cy="4183026"/>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757"/>
            </a:solid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ct val="0"/>
                </a:spcAft>
                <a:buClrTx/>
                <a:buSzTx/>
                <a:buFontTx/>
                <a:buNone/>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a:off x="1597372" y="3788171"/>
            <a:ext cx="3045681" cy="2710656"/>
          </a:xfrm>
          <a:custGeom>
            <a:avLst/>
            <a:gdLst/>
            <a:ahLst/>
            <a:cxnLst/>
            <a:rect l="l" t="t" r="r" b="b"/>
            <a:pathLst>
              <a:path w="3045681" h="2710656">
                <a:moveTo>
                  <a:pt x="0" y="0"/>
                </a:moveTo>
                <a:lnTo>
                  <a:pt x="3045682" y="0"/>
                </a:lnTo>
                <a:lnTo>
                  <a:pt x="3045682" y="2710657"/>
                </a:lnTo>
                <a:lnTo>
                  <a:pt x="0" y="271065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p:cNvGrpSpPr/>
          <p:nvPr/>
        </p:nvGrpSpPr>
        <p:grpSpPr>
          <a:xfrm>
            <a:off x="7052487" y="3051987"/>
            <a:ext cx="4183026" cy="4183026"/>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757"/>
            </a:solid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ct val="0"/>
                </a:spcAft>
                <a:buClrTx/>
                <a:buSzTx/>
                <a:buFontTx/>
                <a:buNone/>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Freeform 9"/>
          <p:cNvSpPr/>
          <p:nvPr/>
        </p:nvSpPr>
        <p:spPr>
          <a:xfrm>
            <a:off x="7471712" y="3471212"/>
            <a:ext cx="3344575" cy="3344575"/>
          </a:xfrm>
          <a:custGeom>
            <a:avLst/>
            <a:gdLst/>
            <a:ahLst/>
            <a:cxnLst/>
            <a:rect l="l" t="t" r="r" b="b"/>
            <a:pathLst>
              <a:path w="3344574" h="3344574">
                <a:moveTo>
                  <a:pt x="0" y="0"/>
                </a:moveTo>
                <a:lnTo>
                  <a:pt x="3344576" y="0"/>
                </a:lnTo>
                <a:lnTo>
                  <a:pt x="3344576" y="3344575"/>
                </a:lnTo>
                <a:lnTo>
                  <a:pt x="0" y="33445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0" name="Group 10"/>
          <p:cNvGrpSpPr/>
          <p:nvPr/>
        </p:nvGrpSpPr>
        <p:grpSpPr>
          <a:xfrm>
            <a:off x="13073838" y="3051987"/>
            <a:ext cx="4183026" cy="418302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757"/>
            </a:solid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ct val="0"/>
                </a:spcAft>
                <a:buClrTx/>
                <a:buSzTx/>
                <a:buFontTx/>
                <a:buNone/>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Freeform 13"/>
          <p:cNvSpPr/>
          <p:nvPr/>
        </p:nvSpPr>
        <p:spPr>
          <a:xfrm>
            <a:off x="14233291" y="3788171"/>
            <a:ext cx="1864119" cy="2698068"/>
          </a:xfrm>
          <a:custGeom>
            <a:avLst/>
            <a:gdLst/>
            <a:ahLst/>
            <a:cxnLst/>
            <a:rect l="l" t="t" r="r" b="b"/>
            <a:pathLst>
              <a:path w="1864119" h="2698068">
                <a:moveTo>
                  <a:pt x="0" y="0"/>
                </a:moveTo>
                <a:lnTo>
                  <a:pt x="1864119" y="0"/>
                </a:lnTo>
                <a:lnTo>
                  <a:pt x="1864119" y="2698068"/>
                </a:lnTo>
                <a:lnTo>
                  <a:pt x="0" y="269806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1028701" y="1474686"/>
            <a:ext cx="11109286" cy="711784"/>
          </a:xfrm>
          <a:prstGeom prst="rect">
            <a:avLst/>
          </a:prstGeom>
        </p:spPr>
        <p:txBody>
          <a:bodyPr wrap="square" lIns="0" tIns="0" rIns="0" bIns="0" rtlCol="0" anchor="t">
            <a:spAutoFit/>
          </a:bodyPr>
          <a:lstStyle/>
          <a:p>
            <a:pPr marL="0" marR="0" lvl="0" indent="0" algn="l" defTabSz="914400" rtl="0" eaLnBrk="1" fontAlgn="auto" latinLnBrk="0" hangingPunct="1">
              <a:lnSpc>
                <a:spcPts val="5599"/>
              </a:lnSpc>
              <a:spcBef>
                <a:spcPct val="0"/>
              </a:spcBef>
              <a:spcAft>
                <a:spcPct val="0"/>
              </a:spcAft>
              <a:buClrTx/>
              <a:buSzTx/>
              <a:buFontTx/>
              <a:buNone/>
              <a:defRPr b="0" i="0"/>
            </a:pPr>
            <a:r>
              <a:rPr kumimoji="0" lang="1106" sz="3999" b="1" i="0" u="none" strike="noStrike" kern="1200" cap="none" spc="0" normalizeH="0" baseline="0" noProof="0">
                <a:ln>
                  <a:noFill/>
                </a:ln>
                <a:solidFill>
                  <a:srgbClr val="FFFFFF"/>
                </a:solidFill>
                <a:effectLst/>
                <a:uLnTx/>
                <a:uFillTx/>
                <a:latin typeface="Open Sauce Bold"/>
                <a:ea typeface="Open Sauce Bold"/>
                <a:cs typeface="Open Sauce Bold"/>
                <a:sym typeface="Open Sauce Bold"/>
              </a:rPr>
              <a:t>Sut fydd hyn yn rhan o'ch arolygiad?</a:t>
            </a:r>
            <a:r>
              <a:rPr kumimoji="0" lang="1106" sz="3999" b="1" i="0" u="none" strike="noStrike" kern="1200" cap="none" spc="0" normalizeH="0" baseline="0" noProof="0">
                <a:ln>
                  <a:noFill/>
                </a:ln>
                <a:solidFill>
                  <a:srgbClr val="000000"/>
                </a:solidFill>
                <a:effectLst/>
                <a:uLnTx/>
                <a:uFillTx/>
                <a:latin typeface="Open Sauce Bold"/>
                <a:ea typeface="Open Sauce Bold"/>
                <a:cs typeface="Open Sauce Bold"/>
                <a:sym typeface="Open Sauce Bold"/>
              </a:rPr>
              <a:t> </a:t>
            </a:r>
          </a:p>
        </p:txBody>
      </p:sp>
      <p:sp>
        <p:nvSpPr>
          <p:cNvPr id="15" name="TextBox 15"/>
          <p:cNvSpPr txBox="1"/>
          <p:nvPr/>
        </p:nvSpPr>
        <p:spPr>
          <a:xfrm>
            <a:off x="876198" y="7503933"/>
            <a:ext cx="4488028" cy="1121006"/>
          </a:xfrm>
          <a:prstGeom prst="rect">
            <a:avLst/>
          </a:prstGeom>
        </p:spPr>
        <p:txBody>
          <a:bodyPr lIns="0" tIns="0" rIns="0" bIns="0" rtlCol="0" anchor="t">
            <a:spAutoFit/>
          </a:bodyPr>
          <a:lstStyle/>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FFFFF"/>
                </a:solidFill>
                <a:effectLst/>
                <a:uLnTx/>
                <a:uFillTx/>
                <a:latin typeface="Open Sauce Semi-Bold"/>
                <a:ea typeface="Open Sauce Semi-Bold"/>
                <a:cs typeface="Open Sauce Semi-Bold"/>
                <a:sym typeface="Open Sauce Semi-Bold"/>
              </a:rPr>
              <a:t>Rydych wedi nodi</a:t>
            </a:r>
            <a:r>
              <a:rPr kumimoji="0" lang="1106" sz="3150" b="0" i="0" u="none" strike="noStrike" kern="1200" cap="none" spc="0" normalizeH="0" baseline="0" noProof="0">
                <a:ln>
                  <a:noFill/>
                </a:ln>
                <a:solidFill>
                  <a:srgbClr val="FFFFFF"/>
                </a:solidFill>
                <a:effectLst/>
                <a:uLnTx/>
                <a:uFillTx/>
                <a:latin typeface="Open Sauce Semi-Bold"/>
                <a:ea typeface="Open Sauce Semi-Bold"/>
                <a:cs typeface="Open Sauce Semi-Bold"/>
                <a:sym typeface="Open Sauce Semi-Bold"/>
              </a:rPr>
              <a:t> </a:t>
            </a:r>
          </a:p>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FFFFF"/>
                </a:solidFill>
                <a:effectLst/>
                <a:uLnTx/>
                <a:uFillTx/>
                <a:latin typeface="Open Sauce Semi-Bold"/>
                <a:ea typeface="Open Sauce Semi-Bold"/>
                <a:cs typeface="Open Sauce Semi-Bold"/>
                <a:sym typeface="Open Sauce Semi-Bold"/>
              </a:rPr>
              <a:t>meysydd i'w gwella</a:t>
            </a:r>
          </a:p>
        </p:txBody>
      </p:sp>
      <p:sp>
        <p:nvSpPr>
          <p:cNvPr id="16" name="TextBox 16"/>
          <p:cNvSpPr txBox="1"/>
          <p:nvPr/>
        </p:nvSpPr>
        <p:spPr>
          <a:xfrm>
            <a:off x="6920037" y="7503933"/>
            <a:ext cx="4447930" cy="1681509"/>
          </a:xfrm>
          <a:prstGeom prst="rect">
            <a:avLst/>
          </a:prstGeom>
        </p:spPr>
        <p:txBody>
          <a:bodyPr lIns="0" tIns="0" rIns="0" bIns="0" rtlCol="0" anchor="t">
            <a:spAutoFit/>
          </a:bodyPr>
          <a:lstStyle/>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FFFFF"/>
                </a:solidFill>
                <a:effectLst/>
                <a:uLnTx/>
                <a:uFillTx/>
                <a:latin typeface="Open Sauce Semi-Bold"/>
                <a:ea typeface="Open Sauce Semi-Bold"/>
                <a:cs typeface="Open Sauce Semi-Bold"/>
                <a:sym typeface="Open Sauce Semi-Bold"/>
              </a:rPr>
              <a:t>Rydych wedi cymryd</a:t>
            </a:r>
            <a:r>
              <a:rPr kumimoji="0" lang="1106" sz="3150" b="0" i="0" u="none" strike="noStrike" kern="1200" cap="none" spc="0" normalizeH="0" baseline="0" noProof="0">
                <a:ln>
                  <a:noFill/>
                </a:ln>
                <a:solidFill>
                  <a:srgbClr val="FFFFFF"/>
                </a:solidFill>
                <a:effectLst/>
                <a:uLnTx/>
                <a:uFillTx/>
                <a:latin typeface="Open Sauce Semi-Bold"/>
                <a:ea typeface="Open Sauce Semi-Bold"/>
                <a:cs typeface="Open Sauce Semi-Bold"/>
                <a:sym typeface="Open Sauce Semi-Bold"/>
              </a:rPr>
              <a:t> </a:t>
            </a:r>
          </a:p>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FFFFF"/>
                </a:solidFill>
                <a:effectLst/>
                <a:uLnTx/>
                <a:uFillTx/>
                <a:latin typeface="Open Sauce Semi-Bold"/>
                <a:ea typeface="Open Sauce Semi-Bold"/>
                <a:cs typeface="Open Sauce Semi-Bold"/>
                <a:sym typeface="Open Sauce Semi-Bold"/>
              </a:rPr>
              <a:t>(neu'n bwriadu cymryd) camau gweithredu</a:t>
            </a:r>
          </a:p>
        </p:txBody>
      </p:sp>
      <p:sp>
        <p:nvSpPr>
          <p:cNvPr id="17" name="TextBox 17"/>
          <p:cNvSpPr txBox="1"/>
          <p:nvPr/>
        </p:nvSpPr>
        <p:spPr>
          <a:xfrm>
            <a:off x="13506407" y="7503933"/>
            <a:ext cx="3317886" cy="1121006"/>
          </a:xfrm>
          <a:prstGeom prst="rect">
            <a:avLst/>
          </a:prstGeom>
        </p:spPr>
        <p:txBody>
          <a:bodyPr lIns="0" tIns="0" rIns="0" bIns="0" rtlCol="0" anchor="t">
            <a:spAutoFit/>
          </a:bodyPr>
          <a:lstStyle/>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FFFFF"/>
                </a:solidFill>
                <a:effectLst/>
                <a:uLnTx/>
                <a:uFillTx/>
                <a:latin typeface="Open Sauce Bold"/>
                <a:ea typeface="Open Sauce Bold"/>
                <a:cs typeface="Open Sauce Bold"/>
                <a:sym typeface="Open Sauce Bold"/>
              </a:rPr>
              <a:t>Mae gennych</a:t>
            </a:r>
            <a:r>
              <a:rPr kumimoji="0" lang="1106" sz="3150" b="0" i="0" u="none" strike="noStrike" kern="1200" cap="none" spc="0" normalizeH="0" baseline="0" noProof="0">
                <a:ln>
                  <a:noFill/>
                </a:ln>
                <a:solidFill>
                  <a:srgbClr val="FFFFFF"/>
                </a:solidFill>
                <a:effectLst/>
                <a:uLnTx/>
                <a:uFillTx/>
                <a:latin typeface="Open Sauce Bold"/>
                <a:ea typeface="Open Sauce Bold"/>
                <a:cs typeface="Open Sauce Bold"/>
                <a:sym typeface="Open Sauce Bold"/>
              </a:rPr>
              <a:t> </a:t>
            </a:r>
          </a:p>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FFFFF"/>
                </a:solidFill>
                <a:effectLst/>
                <a:uLnTx/>
                <a:uFillTx/>
                <a:latin typeface="Open Sauce Bold"/>
                <a:ea typeface="Open Sauce Bold"/>
                <a:cs typeface="Open Sauce Bold"/>
                <a:sym typeface="Open Sauce Bold"/>
              </a:rPr>
              <a:t>amserlen realistig</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Freeform 2"/>
          <p:cNvSpPr/>
          <p:nvPr/>
        </p:nvSpPr>
        <p:spPr>
          <a:xfrm>
            <a:off x="8486641" y="1438938"/>
            <a:ext cx="7780265" cy="7819362"/>
          </a:xfrm>
          <a:custGeom>
            <a:avLst/>
            <a:gdLst/>
            <a:ahLst/>
            <a:cxnLst/>
            <a:rect l="l" t="t" r="r" b="b"/>
            <a:pathLst>
              <a:path w="7780265" h="7819362">
                <a:moveTo>
                  <a:pt x="0" y="0"/>
                </a:moveTo>
                <a:lnTo>
                  <a:pt x="7780265" y="0"/>
                </a:lnTo>
                <a:lnTo>
                  <a:pt x="7780265" y="7819362"/>
                </a:lnTo>
                <a:lnTo>
                  <a:pt x="0" y="78193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1028700" y="1135265"/>
            <a:ext cx="5176549" cy="1423568"/>
          </a:xfrm>
          <a:prstGeom prst="rect">
            <a:avLst/>
          </a:prstGeom>
        </p:spPr>
        <p:txBody>
          <a:bodyPr lIns="0" tIns="0" rIns="0" bIns="0" rtlCol="0" anchor="t">
            <a:spAutoFit/>
          </a:bodyPr>
          <a:lstStyle/>
          <a:p>
            <a:pPr marL="0" marR="0" lvl="0" indent="0" algn="l" defTabSz="914400" rtl="0" eaLnBrk="1" fontAlgn="auto" latinLnBrk="0" hangingPunct="1">
              <a:lnSpc>
                <a:spcPts val="5599"/>
              </a:lnSpc>
              <a:spcBef>
                <a:spcPct val="0"/>
              </a:spcBef>
              <a:spcAft>
                <a:spcPct val="0"/>
              </a:spcAft>
              <a:buClrTx/>
              <a:buSzTx/>
              <a:buFontTx/>
              <a:buNone/>
              <a:defRPr b="0" i="0"/>
            </a:pPr>
            <a:r>
              <a:rPr kumimoji="0" lang="1106" sz="3999" b="1" i="0" u="none" strike="noStrike" kern="1200" cap="none" spc="0" normalizeH="0" baseline="0" noProof="0">
                <a:ln>
                  <a:noFill/>
                </a:ln>
                <a:solidFill>
                  <a:srgbClr val="FFFFFF"/>
                </a:solidFill>
                <a:effectLst/>
                <a:uLnTx/>
                <a:uFillTx/>
                <a:latin typeface="Open Sauce Bold"/>
                <a:ea typeface="Open Sauce Bold"/>
                <a:cs typeface="Open Sauce Bold"/>
                <a:sym typeface="Open Sauce Bold"/>
              </a:rPr>
              <a:t>Sut mae'n cefnogi</a:t>
            </a:r>
            <a:r>
              <a:rPr kumimoji="0" lang="1106" sz="3999" b="0" i="0" u="none" strike="noStrike" kern="1200" cap="none" spc="0" normalizeH="0" baseline="0" noProof="0">
                <a:ln>
                  <a:noFill/>
                </a:ln>
                <a:solidFill>
                  <a:srgbClr val="FFFFFF"/>
                </a:solidFill>
                <a:effectLst/>
                <a:uLnTx/>
                <a:uFillTx/>
                <a:latin typeface="Open Sauce Bold"/>
                <a:ea typeface="Open Sauce Bold"/>
                <a:cs typeface="Open Sauce Bold"/>
                <a:sym typeface="Open Sauce Bold"/>
              </a:rPr>
              <a:t> </a:t>
            </a:r>
          </a:p>
          <a:p>
            <a:pPr marL="0" marR="0" lvl="0" indent="0" algn="l" defTabSz="914400" rtl="0" eaLnBrk="1" fontAlgn="auto" latinLnBrk="0" hangingPunct="1">
              <a:lnSpc>
                <a:spcPts val="5599"/>
              </a:lnSpc>
              <a:spcBef>
                <a:spcPct val="0"/>
              </a:spcBef>
              <a:spcAft>
                <a:spcPct val="0"/>
              </a:spcAft>
              <a:buClrTx/>
              <a:buSzTx/>
              <a:buFontTx/>
              <a:buNone/>
              <a:defRPr b="0" i="0"/>
            </a:pPr>
            <a:r>
              <a:rPr kumimoji="0" lang="1106" sz="3999" b="1" i="0" u="none" strike="noStrike" kern="1200" cap="none" spc="0" normalizeH="0" baseline="0" noProof="0">
                <a:ln>
                  <a:noFill/>
                </a:ln>
                <a:solidFill>
                  <a:srgbClr val="FFFFFF"/>
                </a:solidFill>
                <a:effectLst/>
                <a:uLnTx/>
                <a:uFillTx/>
                <a:latin typeface="Open Sauce Bold"/>
                <a:ea typeface="Open Sauce Bold"/>
                <a:cs typeface="Open Sauce Bold"/>
                <a:sym typeface="Open Sauce Bold"/>
              </a:rPr>
              <a:t>eich cyfarfod ansawdd</a:t>
            </a:r>
          </a:p>
        </p:txBody>
      </p:sp>
      <p:sp>
        <p:nvSpPr>
          <p:cNvPr id="4" name="TextBox 4"/>
          <p:cNvSpPr txBox="1"/>
          <p:nvPr/>
        </p:nvSpPr>
        <p:spPr>
          <a:xfrm>
            <a:off x="9141391" y="3846012"/>
            <a:ext cx="2612908" cy="560503"/>
          </a:xfrm>
          <a:prstGeom prst="rect">
            <a:avLst/>
          </a:prstGeom>
        </p:spPr>
        <p:txBody>
          <a:bodyPr wrap="square" lIns="0" tIns="0" rIns="0" bIns="0" rtlCol="0" anchor="t">
            <a:spAutoFit/>
          </a:bodyPr>
          <a:lstStyle/>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FFFFF"/>
                </a:solidFill>
                <a:effectLst/>
                <a:uLnTx/>
                <a:uFillTx/>
                <a:latin typeface="Open Sauce Semi-Bold"/>
                <a:ea typeface="Open Sauce Semi-Bold"/>
                <a:cs typeface="Open Sauce Semi-Bold"/>
                <a:sym typeface="Open Sauce Semi-Bold"/>
              </a:rPr>
              <a:t>Paratoi</a:t>
            </a:r>
          </a:p>
        </p:txBody>
      </p:sp>
      <p:sp>
        <p:nvSpPr>
          <p:cNvPr id="5" name="TextBox 5"/>
          <p:cNvSpPr txBox="1"/>
          <p:nvPr/>
        </p:nvSpPr>
        <p:spPr>
          <a:xfrm>
            <a:off x="11549402" y="7029543"/>
            <a:ext cx="1654744" cy="560503"/>
          </a:xfrm>
          <a:prstGeom prst="rect">
            <a:avLst/>
          </a:prstGeom>
        </p:spPr>
        <p:txBody>
          <a:bodyPr lIns="0" tIns="0" rIns="0" bIns="0" rtlCol="0" anchor="t">
            <a:spAutoFit/>
          </a:bodyPr>
          <a:lstStyle/>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FFFFF"/>
                </a:solidFill>
                <a:effectLst/>
                <a:uLnTx/>
                <a:uFillTx/>
                <a:latin typeface="Open Sauce Semi-Bold"/>
                <a:ea typeface="Open Sauce Semi-Bold"/>
                <a:cs typeface="Open Sauce Semi-Bold"/>
                <a:sym typeface="Open Sauce Semi-Bold"/>
              </a:rPr>
              <a:t>Diben</a:t>
            </a:r>
          </a:p>
        </p:txBody>
      </p:sp>
      <p:sp>
        <p:nvSpPr>
          <p:cNvPr id="6" name="TextBox 6"/>
          <p:cNvSpPr txBox="1"/>
          <p:nvPr/>
        </p:nvSpPr>
        <p:spPr>
          <a:xfrm>
            <a:off x="13200794" y="3846012"/>
            <a:ext cx="1702993" cy="560503"/>
          </a:xfrm>
          <a:prstGeom prst="rect">
            <a:avLst/>
          </a:prstGeom>
        </p:spPr>
        <p:txBody>
          <a:bodyPr wrap="square" lIns="0" tIns="0" rIns="0" bIns="0" rtlCol="0" anchor="t">
            <a:spAutoFit/>
          </a:bodyPr>
          <a:lstStyle/>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FFFFF"/>
                </a:solidFill>
                <a:effectLst/>
                <a:uLnTx/>
                <a:uFillTx/>
                <a:latin typeface="Open Sauce Semi-Bold"/>
                <a:ea typeface="Open Sauce Semi-Bold"/>
                <a:cs typeface="Open Sauce Semi-Bold"/>
                <a:sym typeface="Open Sauce Semi-Bold"/>
              </a:rPr>
              <a:t>Darlun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Freeform 2"/>
          <p:cNvSpPr/>
          <p:nvPr/>
        </p:nvSpPr>
        <p:spPr>
          <a:xfrm>
            <a:off x="8884418" y="2865792"/>
            <a:ext cx="3458825" cy="3458825"/>
          </a:xfrm>
          <a:custGeom>
            <a:avLst/>
            <a:gdLst/>
            <a:ahLst/>
            <a:cxnLst/>
            <a:rect l="l" t="t" r="r" b="b"/>
            <a:pathLst>
              <a:path w="3458824" h="3458824">
                <a:moveTo>
                  <a:pt x="0" y="0"/>
                </a:moveTo>
                <a:lnTo>
                  <a:pt x="3458825" y="0"/>
                </a:lnTo>
                <a:lnTo>
                  <a:pt x="3458825" y="3458825"/>
                </a:lnTo>
                <a:lnTo>
                  <a:pt x="0" y="3458825"/>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12543268" y="2865792"/>
            <a:ext cx="3458825" cy="3458825"/>
          </a:xfrm>
          <a:custGeom>
            <a:avLst/>
            <a:gdLst/>
            <a:ahLst/>
            <a:cxnLst/>
            <a:rect l="l" t="t" r="r" b="b"/>
            <a:pathLst>
              <a:path w="3458824" h="3458824">
                <a:moveTo>
                  <a:pt x="0" y="0"/>
                </a:moveTo>
                <a:lnTo>
                  <a:pt x="3458825" y="0"/>
                </a:lnTo>
                <a:lnTo>
                  <a:pt x="3458825" y="3458825"/>
                </a:lnTo>
                <a:lnTo>
                  <a:pt x="0" y="3458825"/>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5223770" y="2865792"/>
            <a:ext cx="3458825" cy="3458825"/>
          </a:xfrm>
          <a:custGeom>
            <a:avLst/>
            <a:gdLst/>
            <a:ahLst/>
            <a:cxnLst/>
            <a:rect l="l" t="t" r="r" b="b"/>
            <a:pathLst>
              <a:path w="3458824" h="3458824">
                <a:moveTo>
                  <a:pt x="0" y="0"/>
                </a:moveTo>
                <a:lnTo>
                  <a:pt x="3458825" y="0"/>
                </a:lnTo>
                <a:lnTo>
                  <a:pt x="3458825" y="3458825"/>
                </a:lnTo>
                <a:lnTo>
                  <a:pt x="0" y="3458825"/>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564920" y="2865792"/>
            <a:ext cx="3458825" cy="3458825"/>
          </a:xfrm>
          <a:custGeom>
            <a:avLst/>
            <a:gdLst/>
            <a:ahLst/>
            <a:cxnLst/>
            <a:rect l="l" t="t" r="r" b="b"/>
            <a:pathLst>
              <a:path w="3458824" h="3458824">
                <a:moveTo>
                  <a:pt x="0" y="0"/>
                </a:moveTo>
                <a:lnTo>
                  <a:pt x="3458825" y="0"/>
                </a:lnTo>
                <a:lnTo>
                  <a:pt x="3458825" y="3458825"/>
                </a:lnTo>
                <a:lnTo>
                  <a:pt x="0" y="3458825"/>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2203781" y="6433284"/>
            <a:ext cx="2181105" cy="560503"/>
          </a:xfrm>
          <a:prstGeom prst="rect">
            <a:avLst/>
          </a:prstGeom>
        </p:spPr>
        <p:txBody>
          <a:bodyPr lIns="0" tIns="0" rIns="0" bIns="0" rtlCol="0" anchor="t">
            <a:spAutoFit/>
          </a:bodyPr>
          <a:lstStyle/>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Llesiant</a:t>
            </a:r>
          </a:p>
        </p:txBody>
      </p:sp>
      <p:sp>
        <p:nvSpPr>
          <p:cNvPr id="7" name="TextBox 7"/>
          <p:cNvSpPr txBox="1"/>
          <p:nvPr/>
        </p:nvSpPr>
        <p:spPr>
          <a:xfrm>
            <a:off x="5642365" y="6433284"/>
            <a:ext cx="2621633" cy="1121006"/>
          </a:xfrm>
          <a:prstGeom prst="rect">
            <a:avLst/>
          </a:prstGeom>
        </p:spPr>
        <p:txBody>
          <a:bodyPr lIns="0" tIns="0" rIns="0" bIns="0" rtlCol="0" anchor="t">
            <a:spAutoFit/>
          </a:bodyPr>
          <a:lstStyle/>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Gofal a</a:t>
            </a:r>
            <a:r>
              <a:rPr kumimoji="0" lang="1106" sz="3150" b="0"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 </a:t>
            </a:r>
          </a:p>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datblygiad</a:t>
            </a:r>
          </a:p>
        </p:txBody>
      </p:sp>
      <p:sp>
        <p:nvSpPr>
          <p:cNvPr id="8" name="TextBox 8"/>
          <p:cNvSpPr txBox="1"/>
          <p:nvPr/>
        </p:nvSpPr>
        <p:spPr>
          <a:xfrm>
            <a:off x="9525721" y="6433284"/>
            <a:ext cx="2488966" cy="1121006"/>
          </a:xfrm>
          <a:prstGeom prst="rect">
            <a:avLst/>
          </a:prstGeom>
        </p:spPr>
        <p:txBody>
          <a:bodyPr lIns="0" tIns="0" rIns="0" bIns="0" rtlCol="0" anchor="t">
            <a:spAutoFit/>
          </a:bodyPr>
          <a:lstStyle/>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EFEFD"/>
                </a:solidFill>
                <a:effectLst/>
                <a:uLnTx/>
                <a:uFillTx/>
                <a:latin typeface="Open Sauce Bold"/>
                <a:ea typeface="Open Sauce Bold"/>
                <a:cs typeface="Open Sauce Bold"/>
                <a:sym typeface="Open Sauce Bold"/>
              </a:rPr>
              <a:t>Yr amgylchedd </a:t>
            </a:r>
          </a:p>
        </p:txBody>
      </p:sp>
      <p:sp>
        <p:nvSpPr>
          <p:cNvPr id="9" name="TextBox 9"/>
          <p:cNvSpPr txBox="1"/>
          <p:nvPr/>
        </p:nvSpPr>
        <p:spPr>
          <a:xfrm>
            <a:off x="13013804" y="6433284"/>
            <a:ext cx="3014443" cy="1121006"/>
          </a:xfrm>
          <a:prstGeom prst="rect">
            <a:avLst/>
          </a:prstGeom>
        </p:spPr>
        <p:txBody>
          <a:bodyPr lIns="0" tIns="0" rIns="0" bIns="0" rtlCol="0" anchor="t">
            <a:spAutoFit/>
          </a:bodyPr>
          <a:lstStyle/>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EFEFD"/>
                </a:solidFill>
                <a:effectLst/>
                <a:uLnTx/>
                <a:uFillTx/>
                <a:latin typeface="Open Sauce Bold"/>
                <a:ea typeface="Open Sauce Bold"/>
                <a:cs typeface="Open Sauce Bold"/>
                <a:sym typeface="Open Sauce Bold"/>
              </a:rPr>
              <a:t>Arweinyddiaeth</a:t>
            </a:r>
            <a:r>
              <a:rPr kumimoji="0" lang="1106" sz="3150" b="0" i="0" u="none" strike="noStrike" kern="1200" cap="none" spc="0" normalizeH="0" baseline="0" noProof="0">
                <a:ln>
                  <a:noFill/>
                </a:ln>
                <a:solidFill>
                  <a:srgbClr val="FEFEFD"/>
                </a:solidFill>
                <a:effectLst/>
                <a:uLnTx/>
                <a:uFillTx/>
                <a:latin typeface="Open Sauce Bold"/>
                <a:ea typeface="Open Sauce Bold"/>
                <a:cs typeface="Open Sauce Bold"/>
                <a:sym typeface="Open Sauce Bold"/>
              </a:rPr>
              <a:t> </a:t>
            </a:r>
          </a:p>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EFEFD"/>
                </a:solidFill>
                <a:effectLst/>
                <a:uLnTx/>
                <a:uFillTx/>
                <a:latin typeface="Open Sauce Bold"/>
                <a:ea typeface="Open Sauce Bold"/>
                <a:cs typeface="Open Sauce Bold"/>
                <a:sym typeface="Open Sauce Bold"/>
              </a:rPr>
              <a:t>a rheolaeth</a:t>
            </a:r>
          </a:p>
        </p:txBody>
      </p:sp>
      <p:sp>
        <p:nvSpPr>
          <p:cNvPr id="10" name="TextBox 10"/>
          <p:cNvSpPr txBox="1"/>
          <p:nvPr/>
        </p:nvSpPr>
        <p:spPr>
          <a:xfrm>
            <a:off x="1028700" y="1579123"/>
            <a:ext cx="6518459" cy="774076"/>
          </a:xfrm>
          <a:prstGeom prst="rect">
            <a:avLst/>
          </a:prstGeom>
        </p:spPr>
        <p:txBody>
          <a:bodyPr lIns="0" tIns="0" rIns="0" bIns="0" rtlCol="0" anchor="t">
            <a:spAutoFit/>
          </a:bodyPr>
          <a:lstStyle/>
          <a:p>
            <a:pPr marL="0" marR="0" lvl="0" indent="0" algn="l" defTabSz="914400" rtl="0" eaLnBrk="1" fontAlgn="auto" latinLnBrk="0" hangingPunct="1">
              <a:lnSpc>
                <a:spcPts val="6089"/>
              </a:lnSpc>
              <a:spcBef>
                <a:spcPct val="0"/>
              </a:spcBef>
              <a:spcAft>
                <a:spcPct val="0"/>
              </a:spcAft>
              <a:buClrTx/>
              <a:buSzTx/>
              <a:buFontTx/>
              <a:buNone/>
              <a:defRPr b="0" i="0"/>
            </a:pPr>
            <a:r>
              <a:rPr kumimoji="0" lang="1106" sz="4349"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Fframwaith arolygu ...</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Freeform 2"/>
          <p:cNvSpPr/>
          <p:nvPr/>
        </p:nvSpPr>
        <p:spPr>
          <a:xfrm>
            <a:off x="651094" y="489845"/>
            <a:ext cx="3458825" cy="3458825"/>
          </a:xfrm>
          <a:custGeom>
            <a:avLst/>
            <a:gdLst/>
            <a:ahLst/>
            <a:cxnLst/>
            <a:rect l="l" t="t" r="r" b="b"/>
            <a:pathLst>
              <a:path w="3458824" h="3458824">
                <a:moveTo>
                  <a:pt x="0" y="0"/>
                </a:moveTo>
                <a:lnTo>
                  <a:pt x="3458825" y="0"/>
                </a:lnTo>
                <a:lnTo>
                  <a:pt x="3458825" y="3458825"/>
                </a:lnTo>
                <a:lnTo>
                  <a:pt x="0" y="3458825"/>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647634" y="3881995"/>
            <a:ext cx="3465746" cy="560503"/>
          </a:xfrm>
          <a:prstGeom prst="rect">
            <a:avLst/>
          </a:prstGeom>
        </p:spPr>
        <p:txBody>
          <a:bodyPr lIns="0" tIns="0" rIns="0" bIns="0" rtlCol="0" anchor="t">
            <a:spAutoFit/>
          </a:bodyPr>
          <a:lstStyle/>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Llesiant </a:t>
            </a:r>
          </a:p>
        </p:txBody>
      </p:sp>
      <p:sp>
        <p:nvSpPr>
          <p:cNvPr id="4" name="TextBox 4"/>
          <p:cNvSpPr txBox="1"/>
          <p:nvPr/>
        </p:nvSpPr>
        <p:spPr>
          <a:xfrm>
            <a:off x="8516195" y="1498624"/>
            <a:ext cx="8195504" cy="7847040"/>
          </a:xfrm>
          <a:prstGeom prst="rect">
            <a:avLst/>
          </a:prstGeom>
        </p:spPr>
        <p:txBody>
          <a:bodyPr lIns="0" tIns="0" rIns="0" bIns="0" rtlCol="0" anchor="t">
            <a:spAutoFit/>
          </a:bodyPr>
          <a:lstStyle/>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I ba raddau y mae gan y plant lais? </a:t>
            </a:r>
          </a:p>
          <a:p>
            <a:pPr marL="0" marR="0" lvl="0" indent="0" algn="l" defTabSz="914400" rtl="0" eaLnBrk="1" fontAlgn="auto" latinLnBrk="0" hangingPunct="1">
              <a:lnSpc>
                <a:spcPts val="4409"/>
              </a:lnSpc>
              <a:spcBef>
                <a:spcPct val="0"/>
              </a:spcBef>
              <a:spcAft>
                <a:spcPct val="0"/>
              </a:spcAft>
              <a:buClrTx/>
              <a:buSzTx/>
              <a:buFontTx/>
              <a:buNone/>
              <a:defRPr/>
            </a:pPr>
            <a:endParaRPr kumimoji="0" lang="en-US"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I ba raddau y mae'r plant yn teimlo'n ddiogel ac yn hapus, a'u bod yn cael eu gwerthfawrogi? </a:t>
            </a:r>
          </a:p>
          <a:p>
            <a:pPr marL="0" marR="0" lvl="0" indent="0" algn="l" defTabSz="914400" rtl="0" eaLnBrk="1" fontAlgn="auto" latinLnBrk="0" hangingPunct="1">
              <a:lnSpc>
                <a:spcPts val="4409"/>
              </a:lnSpc>
              <a:spcBef>
                <a:spcPct val="0"/>
              </a:spcBef>
              <a:spcAft>
                <a:spcPct val="0"/>
              </a:spcAft>
              <a:buClrTx/>
              <a:buSzTx/>
              <a:buFontTx/>
              <a:buNone/>
              <a:defRPr/>
            </a:pPr>
            <a:endParaRPr kumimoji="0" lang="en-US"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Pa mor dda y mae'r plant yn rhyngweithio?</a:t>
            </a:r>
          </a:p>
          <a:p>
            <a:pPr marL="0" marR="0" lvl="0" indent="0" algn="l" defTabSz="914400" rtl="0" eaLnBrk="1" fontAlgn="auto" latinLnBrk="0" hangingPunct="1">
              <a:lnSpc>
                <a:spcPts val="4409"/>
              </a:lnSpc>
              <a:spcBef>
                <a:spcPct val="0"/>
              </a:spcBef>
              <a:spcAft>
                <a:spcPct val="0"/>
              </a:spcAft>
              <a:buClrTx/>
              <a:buSzTx/>
              <a:buFontTx/>
              <a:buNone/>
              <a:defRPr/>
            </a:pPr>
            <a:endParaRPr kumimoji="0" lang="en-US"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I ba raddau y mae'r plant yn mwynhau eu chwarae a’u dysgu?</a:t>
            </a:r>
            <a:r>
              <a:rPr kumimoji="0" lang="1106" sz="3150" b="0"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 </a:t>
            </a:r>
            <a:endPar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0" marR="0" lvl="0" indent="0" algn="l" defTabSz="914400" rtl="0" eaLnBrk="1" fontAlgn="auto" latinLnBrk="0" hangingPunct="1">
              <a:lnSpc>
                <a:spcPts val="4409"/>
              </a:lnSpc>
              <a:spcBef>
                <a:spcPct val="0"/>
              </a:spcBef>
              <a:spcAft>
                <a:spcPct val="0"/>
              </a:spcAft>
              <a:buClrTx/>
              <a:buSzTx/>
              <a:buFontTx/>
              <a:buNone/>
              <a:defRPr/>
            </a:pPr>
            <a:endParaRPr kumimoji="0" lang="en-US"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Pa mor dda y mae'r plant yn datblygu, yn dysgu ac yn dod yn annibynnol?</a:t>
            </a:r>
            <a:r>
              <a:rPr kumimoji="0" lang="1106" sz="3150" b="0"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 </a:t>
            </a:r>
            <a:endPar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Freeform 2"/>
          <p:cNvSpPr/>
          <p:nvPr/>
        </p:nvSpPr>
        <p:spPr>
          <a:xfrm>
            <a:off x="1028700" y="1028700"/>
            <a:ext cx="3458825" cy="3458825"/>
          </a:xfrm>
          <a:custGeom>
            <a:avLst/>
            <a:gdLst/>
            <a:ahLst/>
            <a:cxnLst/>
            <a:rect l="l" t="t" r="r" b="b"/>
            <a:pathLst>
              <a:path w="3458824" h="3458824">
                <a:moveTo>
                  <a:pt x="0" y="0"/>
                </a:moveTo>
                <a:lnTo>
                  <a:pt x="3458825" y="0"/>
                </a:lnTo>
                <a:lnTo>
                  <a:pt x="3458825" y="3458825"/>
                </a:lnTo>
                <a:lnTo>
                  <a:pt x="0" y="3458825"/>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1447296" y="4420850"/>
            <a:ext cx="2621633" cy="1121006"/>
          </a:xfrm>
          <a:prstGeom prst="rect">
            <a:avLst/>
          </a:prstGeom>
        </p:spPr>
        <p:txBody>
          <a:bodyPr lIns="0" tIns="0" rIns="0" bIns="0" rtlCol="0" anchor="t">
            <a:spAutoFit/>
          </a:bodyPr>
          <a:lstStyle/>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Gofal a</a:t>
            </a:r>
            <a:r>
              <a:rPr kumimoji="0" lang="1106" sz="3150" b="0"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 </a:t>
            </a:r>
          </a:p>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datblygiad</a:t>
            </a:r>
          </a:p>
        </p:txBody>
      </p:sp>
      <p:sp>
        <p:nvSpPr>
          <p:cNvPr id="4" name="TextBox 4"/>
          <p:cNvSpPr txBox="1"/>
          <p:nvPr/>
        </p:nvSpPr>
        <p:spPr>
          <a:xfrm>
            <a:off x="8250594" y="2487352"/>
            <a:ext cx="9026731" cy="5044526"/>
          </a:xfrm>
          <a:prstGeom prst="rect">
            <a:avLst/>
          </a:prstGeom>
        </p:spPr>
        <p:txBody>
          <a:bodyPr lIns="0" tIns="0" rIns="0" bIns="0" rtlCol="0" anchor="t">
            <a:spAutoFit/>
          </a:bodyPr>
          <a:lstStyle/>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Pa mor dda y mae'r ymarferwyr yn cadw plant yn ddiogel ac yn iach?</a:t>
            </a:r>
          </a:p>
          <a:p>
            <a:pPr marL="0" marR="0" lvl="0" indent="0" algn="l" defTabSz="914400" rtl="0" eaLnBrk="1" fontAlgn="auto" latinLnBrk="0" hangingPunct="1">
              <a:lnSpc>
                <a:spcPts val="4409"/>
              </a:lnSpc>
              <a:spcBef>
                <a:spcPct val="0"/>
              </a:spcBef>
              <a:spcAft>
                <a:spcPct val="0"/>
              </a:spcAft>
              <a:buClrTx/>
              <a:buSzTx/>
              <a:buFontTx/>
              <a:buNone/>
              <a:defRPr/>
            </a:pPr>
            <a:endParaRPr kumimoji="0" lang="en-US"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Pa mor dda y mae'r ymarferwyr yn rheoli’r rhyngweithio?</a:t>
            </a:r>
          </a:p>
          <a:p>
            <a:pPr marL="0" marR="0" lvl="0" indent="0" algn="l" defTabSz="914400" rtl="0" eaLnBrk="1" fontAlgn="auto" latinLnBrk="0" hangingPunct="1">
              <a:lnSpc>
                <a:spcPts val="4409"/>
              </a:lnSpc>
              <a:spcBef>
                <a:spcPct val="0"/>
              </a:spcBef>
              <a:spcAft>
                <a:spcPct val="0"/>
              </a:spcAft>
              <a:buClrTx/>
              <a:buSzTx/>
              <a:buFontTx/>
              <a:buNone/>
              <a:defRPr/>
            </a:pPr>
            <a:endParaRPr kumimoji="0" lang="en-US"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Pa mor dda y mae'r ymarferwyr yn hybu chwarae, dysgu a datblygiad plant, ac yn diwallu eu hanghenion unigol?</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Freeform 2"/>
          <p:cNvSpPr/>
          <p:nvPr/>
        </p:nvSpPr>
        <p:spPr>
          <a:xfrm>
            <a:off x="1028700" y="1028700"/>
            <a:ext cx="3458825" cy="3458825"/>
          </a:xfrm>
          <a:custGeom>
            <a:avLst/>
            <a:gdLst/>
            <a:ahLst/>
            <a:cxnLst/>
            <a:rect l="l" t="t" r="r" b="b"/>
            <a:pathLst>
              <a:path w="3458824" h="3458824">
                <a:moveTo>
                  <a:pt x="0" y="0"/>
                </a:moveTo>
                <a:lnTo>
                  <a:pt x="3458825" y="0"/>
                </a:lnTo>
                <a:lnTo>
                  <a:pt x="3458825" y="3458825"/>
                </a:lnTo>
                <a:lnTo>
                  <a:pt x="0" y="3458825"/>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1513629" y="4604407"/>
            <a:ext cx="2488966" cy="1121006"/>
          </a:xfrm>
          <a:prstGeom prst="rect">
            <a:avLst/>
          </a:prstGeom>
        </p:spPr>
        <p:txBody>
          <a:bodyPr lIns="0" tIns="0" rIns="0" bIns="0" rtlCol="0" anchor="t">
            <a:spAutoFit/>
          </a:bodyPr>
          <a:lstStyle/>
          <a:p>
            <a:pPr marL="0" marR="0" lvl="0" indent="0" algn="ctr" defTabSz="914400" rtl="0" eaLnBrk="1" fontAlgn="auto" latinLnBrk="0" hangingPunct="1">
              <a:lnSpc>
                <a:spcPts val="4409"/>
              </a:lnSpc>
              <a:spcBef>
                <a:spcPct val="0"/>
              </a:spcBef>
              <a:spcAft>
                <a:spcPct val="0"/>
              </a:spcAft>
              <a:buClrTx/>
              <a:buSzTx/>
              <a:buFontTx/>
              <a:buNone/>
              <a:defRPr b="0" i="0"/>
            </a:pPr>
            <a:r>
              <a:rPr kumimoji="0" lang="1106" sz="3150" b="1" i="0" u="none" strike="noStrike" kern="1200" cap="none" spc="0" normalizeH="0" baseline="0" noProof="0">
                <a:ln>
                  <a:noFill/>
                </a:ln>
                <a:solidFill>
                  <a:srgbClr val="FEFEFD"/>
                </a:solidFill>
                <a:effectLst/>
                <a:uLnTx/>
                <a:uFillTx/>
                <a:latin typeface="Open Sauce Bold"/>
                <a:ea typeface="Open Sauce Bold"/>
                <a:cs typeface="Open Sauce Bold"/>
                <a:sym typeface="Open Sauce Bold"/>
              </a:rPr>
              <a:t>Yr amgylchedd </a:t>
            </a:r>
          </a:p>
        </p:txBody>
      </p:sp>
      <p:sp>
        <p:nvSpPr>
          <p:cNvPr id="4" name="TextBox 4"/>
          <p:cNvSpPr txBox="1"/>
          <p:nvPr/>
        </p:nvSpPr>
        <p:spPr>
          <a:xfrm>
            <a:off x="8511635" y="2907118"/>
            <a:ext cx="8765167" cy="4484024"/>
          </a:xfrm>
          <a:prstGeom prst="rect">
            <a:avLst/>
          </a:prstGeom>
        </p:spPr>
        <p:txBody>
          <a:bodyPr lIns="0" tIns="0" rIns="0" bIns="0" rtlCol="0" anchor="t">
            <a:spAutoFit/>
          </a:bodyPr>
          <a:lstStyle/>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Pa mor dda y mae'r arweinwyr yn sicrhau bod yr amgylchedd yn ddiogel?</a:t>
            </a:r>
            <a:r>
              <a:rPr kumimoji="0" lang="1106" sz="3150" b="0"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 </a:t>
            </a:r>
            <a:endPar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0" marR="0" lvl="0" indent="0" algn="l" defTabSz="914400" rtl="0" eaLnBrk="1" fontAlgn="auto" latinLnBrk="0" hangingPunct="1">
              <a:lnSpc>
                <a:spcPts val="4409"/>
              </a:lnSpc>
              <a:spcBef>
                <a:spcPct val="0"/>
              </a:spcBef>
              <a:spcAft>
                <a:spcPct val="0"/>
              </a:spcAft>
              <a:buClrTx/>
              <a:buSzTx/>
              <a:buFontTx/>
              <a:buNone/>
              <a:defRPr/>
            </a:pPr>
            <a:endParaRPr kumimoji="0" lang="en-US"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Pa mor dda y mae'r arweinwyr yn sicrhau bod yr amgylchedd yn addas?</a:t>
            </a:r>
            <a:r>
              <a:rPr kumimoji="0" lang="1106" sz="3150" b="0"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 </a:t>
            </a:r>
            <a:endPar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0" marR="0" lvl="0" indent="0" algn="l" defTabSz="914400" rtl="0" eaLnBrk="1" fontAlgn="auto" latinLnBrk="0" hangingPunct="1">
              <a:lnSpc>
                <a:spcPts val="4409"/>
              </a:lnSpc>
              <a:spcBef>
                <a:spcPct val="0"/>
              </a:spcBef>
              <a:spcAft>
                <a:spcPct val="0"/>
              </a:spcAft>
              <a:buClrTx/>
              <a:buSzTx/>
              <a:buFontTx/>
              <a:buNone/>
              <a:defRPr/>
            </a:pPr>
            <a:endParaRPr kumimoji="0" lang="en-US"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Pa mor dda y mae'r arweinwyr yn sicrhau ansawdd yr adnoddau a’r cyfarpar?</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Freeform 2"/>
          <p:cNvSpPr/>
          <p:nvPr/>
        </p:nvSpPr>
        <p:spPr>
          <a:xfrm>
            <a:off x="1028700" y="1028700"/>
            <a:ext cx="3458825" cy="3458825"/>
          </a:xfrm>
          <a:custGeom>
            <a:avLst/>
            <a:gdLst/>
            <a:ahLst/>
            <a:cxnLst/>
            <a:rect l="l" t="t" r="r" b="b"/>
            <a:pathLst>
              <a:path w="3458824" h="3458824">
                <a:moveTo>
                  <a:pt x="0" y="0"/>
                </a:moveTo>
                <a:lnTo>
                  <a:pt x="3458825" y="0"/>
                </a:lnTo>
                <a:lnTo>
                  <a:pt x="3458825" y="3458825"/>
                </a:lnTo>
                <a:lnTo>
                  <a:pt x="0" y="3458825"/>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7728356" y="2691437"/>
            <a:ext cx="9550016" cy="5044526"/>
          </a:xfrm>
          <a:prstGeom prst="rect">
            <a:avLst/>
          </a:prstGeom>
        </p:spPr>
        <p:txBody>
          <a:bodyPr lIns="0" tIns="0" rIns="0" bIns="0" rtlCol="0" anchor="t">
            <a:spAutoFit/>
          </a:bodyPr>
          <a:lstStyle/>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Pa mor effeithiol yw'r arweinyddiaeth?</a:t>
            </a:r>
            <a:r>
              <a:rPr kumimoji="0" lang="1106" sz="3150" b="0"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 </a:t>
            </a:r>
            <a:endPar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0" marR="0" lvl="0" indent="0" algn="l" defTabSz="914400" rtl="0" eaLnBrk="1" fontAlgn="auto" latinLnBrk="0" hangingPunct="1">
              <a:lnSpc>
                <a:spcPts val="4409"/>
              </a:lnSpc>
              <a:spcBef>
                <a:spcPct val="0"/>
              </a:spcBef>
              <a:spcAft>
                <a:spcPct val="0"/>
              </a:spcAft>
              <a:buClrTx/>
              <a:buSzTx/>
              <a:buFontTx/>
              <a:buNone/>
              <a:defRPr/>
            </a:pPr>
            <a:endParaRPr kumimoji="0" lang="en-US"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Pa mor effeithiol yw'r gwaith o hunanwerthuso a chynllunio ar gyfer gwella?</a:t>
            </a:r>
            <a:r>
              <a:rPr kumimoji="0" lang="1106" sz="3150" b="0"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 </a:t>
            </a:r>
            <a:endPar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0" marR="0" lvl="0" indent="0" algn="l" defTabSz="914400" rtl="0" eaLnBrk="1" fontAlgn="auto" latinLnBrk="0" hangingPunct="1">
              <a:lnSpc>
                <a:spcPts val="4409"/>
              </a:lnSpc>
              <a:spcBef>
                <a:spcPct val="0"/>
              </a:spcBef>
              <a:spcAft>
                <a:spcPct val="0"/>
              </a:spcAft>
              <a:buClrTx/>
              <a:buSzTx/>
              <a:buFontTx/>
              <a:buNone/>
              <a:defRPr/>
            </a:pPr>
            <a:endParaRPr kumimoji="0" lang="en-US"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Pa mor effeithiol y mae'r ymarferwyr, y staff ac adnoddau eraill yn cael eu rheoli? </a:t>
            </a:r>
          </a:p>
          <a:p>
            <a:pPr marL="0" marR="0" lvl="0" indent="0" algn="l" defTabSz="914400" rtl="0" eaLnBrk="1" fontAlgn="auto" latinLnBrk="0" hangingPunct="1">
              <a:lnSpc>
                <a:spcPts val="4409"/>
              </a:lnSpc>
              <a:spcBef>
                <a:spcPct val="0"/>
              </a:spcBef>
              <a:spcAft>
                <a:spcPct val="0"/>
              </a:spcAft>
              <a:buClrTx/>
              <a:buSzTx/>
              <a:buFontTx/>
              <a:buNone/>
              <a:defRPr/>
            </a:pPr>
            <a:endParaRPr kumimoji="0" lang="en-US"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endParaRPr>
          </a:p>
          <a:p>
            <a:pPr marL="680085" marR="0" lvl="1" indent="-340042" algn="l" defTabSz="914400" rtl="0" eaLnBrk="1" fontAlgn="auto" latinLnBrk="0" hangingPunct="1">
              <a:lnSpc>
                <a:spcPts val="4409"/>
              </a:lnSpc>
              <a:spcBef>
                <a:spcPct val="0"/>
              </a:spcBef>
              <a:spcAft>
                <a:spcPct val="0"/>
              </a:spcAft>
              <a:buClrTx/>
              <a:buSzTx/>
              <a:buFont typeface="Arial"/>
              <a:buChar char="•"/>
              <a:defRPr b="0" i="0"/>
            </a:pPr>
            <a:r>
              <a:rPr kumimoji="0" lang="1106" sz="3150" b="1" i="0" u="none" strike="noStrike" kern="1200" cap="none" spc="0" normalizeH="0" baseline="0" noProof="0">
                <a:ln>
                  <a:noFill/>
                </a:ln>
                <a:solidFill>
                  <a:srgbClr val="FEFEFD"/>
                </a:solidFill>
                <a:effectLst/>
                <a:uLnTx/>
                <a:uFillTx/>
                <a:latin typeface="Open Sauce Semi-Bold"/>
                <a:ea typeface="Open Sauce Semi-Bold"/>
                <a:cs typeface="Open Sauce Semi-Bold"/>
                <a:sym typeface="Open Sauce Semi-Bold"/>
              </a:rPr>
              <a:t>Pa mor effeithiol yw'r partneriaethau? </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BD4AE894-8A9A-E06E-12B6-FD992093F92D}"/>
              </a:ext>
            </a:extLst>
          </p:cNvPr>
          <p:cNvSpPr txBox="1"/>
          <p:nvPr/>
        </p:nvSpPr>
        <p:spPr>
          <a:xfrm>
            <a:off x="1066800" y="3924300"/>
            <a:ext cx="14228524" cy="1619344"/>
          </a:xfrm>
          <a:prstGeom prst="rect">
            <a:avLst/>
          </a:prstGeom>
        </p:spPr>
        <p:txBody>
          <a:bodyPr wrap="square" lIns="0" tIns="0" rIns="0" bIns="0" rtlCol="0" anchor="t">
            <a:spAutoFit/>
          </a:bodyPr>
          <a:lstStyle/>
          <a:p>
            <a:pPr defTabSz="914445">
              <a:lnSpc>
                <a:spcPts val="6369"/>
              </a:lnSpc>
              <a:spcBef>
                <a:spcPct val="0"/>
              </a:spcBef>
              <a:defRPr b="0" i="0"/>
            </a:pPr>
            <a:r>
              <a:rPr lang="1106" sz="4550" b="1" dirty="0">
                <a:solidFill>
                  <a:prstClr val="white"/>
                </a:solidFill>
                <a:latin typeface="Open Sauce Bold" panose="020B0604020202020204" charset="0"/>
                <a:ea typeface="Open Sauce Semi-Bold"/>
                <a:cs typeface="Open Sauce Bold" panose="020B0604020202020204" charset="0"/>
                <a:sym typeface="Open Sauce Semi-Bold"/>
              </a:rPr>
              <a:t>Unrhyw gwestiynau i </a:t>
            </a:r>
          </a:p>
          <a:p>
            <a:pPr defTabSz="914445">
              <a:lnSpc>
                <a:spcPts val="6369"/>
              </a:lnSpc>
              <a:spcBef>
                <a:spcPct val="0"/>
              </a:spcBef>
              <a:defRPr b="0" i="0"/>
            </a:pPr>
            <a:r>
              <a:rPr lang="1106" sz="4550" b="1" dirty="0">
                <a:solidFill>
                  <a:prstClr val="white"/>
                </a:solidFill>
                <a:latin typeface="Open Sauce Bold" panose="020B0604020202020204" charset="0"/>
                <a:ea typeface="Open Sauce Semi-Bold"/>
                <a:cs typeface="Open Sauce Bold" panose="020B0604020202020204" charset="0"/>
                <a:sym typeface="Open Sauce Semi-Bold"/>
              </a:rPr>
              <a:t>Claire ac Elin?</a:t>
            </a:r>
          </a:p>
        </p:txBody>
      </p:sp>
      <p:pic>
        <p:nvPicPr>
          <p:cNvPr id="4" name="Graphic 3" descr="Badge Question Mark with solid fill">
            <a:extLst>
              <a:ext uri="{FF2B5EF4-FFF2-40B4-BE49-F238E27FC236}">
                <a16:creationId xmlns:a16="http://schemas.microsoft.com/office/drawing/2014/main" id="{F3516761-A2B2-1E84-89FB-9BEDAFD16C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15600" y="1485900"/>
            <a:ext cx="7315200" cy="7315200"/>
          </a:xfrm>
          <a:prstGeom prst="rect">
            <a:avLst/>
          </a:prstGeom>
        </p:spPr>
      </p:pic>
    </p:spTree>
    <p:extLst>
      <p:ext uri="{BB962C8B-B14F-4D97-AF65-F5344CB8AC3E}">
        <p14:creationId xmlns:p14="http://schemas.microsoft.com/office/powerpoint/2010/main" val="302807518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grpSp>
        <p:nvGrpSpPr>
          <p:cNvPr id="2" name="Group 2"/>
          <p:cNvGrpSpPr/>
          <p:nvPr/>
        </p:nvGrpSpPr>
        <p:grpSpPr>
          <a:xfrm>
            <a:off x="11559912" y="1240959"/>
            <a:ext cx="8810291" cy="8810291"/>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5046" r="-25046"/>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p:cNvSpPr txBox="1"/>
          <p:nvPr/>
        </p:nvSpPr>
        <p:spPr>
          <a:xfrm>
            <a:off x="1028699" y="1448577"/>
            <a:ext cx="8309965" cy="691600"/>
          </a:xfrm>
          <a:prstGeom prst="rect">
            <a:avLst/>
          </a:prstGeom>
        </p:spPr>
        <p:txBody>
          <a:bodyPr wrap="square" lIns="0" tIns="0" rIns="0" bIns="0" rtlCol="0" anchor="t">
            <a:spAutoFit/>
          </a:bodyPr>
          <a:lstStyle/>
          <a:p>
            <a:pPr marL="0" marR="0" lvl="0" indent="0" algn="l" defTabSz="914400" rtl="0" eaLnBrk="1" fontAlgn="auto" latinLnBrk="0" hangingPunct="1">
              <a:lnSpc>
                <a:spcPts val="5949"/>
              </a:lnSpc>
              <a:spcBef>
                <a:spcPct val="0"/>
              </a:spcBef>
              <a:spcAft>
                <a:spcPct val="0"/>
              </a:spcAft>
              <a:buClrTx/>
              <a:buSzTx/>
              <a:buFontTx/>
              <a:buNone/>
              <a:defRPr b="0" i="0"/>
            </a:pPr>
            <a:r>
              <a:rPr kumimoji="0" lang="1106" sz="4249" b="1" i="0" u="none" strike="noStrike" kern="1200" cap="none" spc="0" normalizeH="0" baseline="0" noProof="0" dirty="0">
                <a:ln>
                  <a:noFill/>
                </a:ln>
                <a:solidFill>
                  <a:srgbClr val="FFFFFF"/>
                </a:solidFill>
                <a:effectLst/>
                <a:uLnTx/>
                <a:uFillTx/>
                <a:latin typeface="Open Sauce Semi-Bold"/>
                <a:ea typeface="Open Sauce Semi-Bold"/>
                <a:cs typeface="Open Sauce Semi-Bold"/>
                <a:sym typeface="Open Sauce Semi-Bold"/>
              </a:rPr>
              <a:t>Disgrifydd ar gyfer ‘Rhagorol’</a:t>
            </a:r>
          </a:p>
        </p:txBody>
      </p:sp>
      <p:sp>
        <p:nvSpPr>
          <p:cNvPr id="5" name="TextBox 5"/>
          <p:cNvSpPr txBox="1"/>
          <p:nvPr/>
        </p:nvSpPr>
        <p:spPr>
          <a:xfrm>
            <a:off x="1028700" y="3249502"/>
            <a:ext cx="8309965" cy="3576591"/>
          </a:xfrm>
          <a:prstGeom prst="rect">
            <a:avLst/>
          </a:prstGeom>
        </p:spPr>
        <p:txBody>
          <a:bodyPr lIns="0" tIns="0" rIns="0" bIns="0" rtlCol="0" anchor="t">
            <a:spAutoFit/>
          </a:bodyPr>
          <a:lstStyle/>
          <a:p>
            <a:pPr marL="0" marR="0" lvl="0" indent="0" algn="l" defTabSz="914400" rtl="0" eaLnBrk="1" fontAlgn="auto" latinLnBrk="0" hangingPunct="1">
              <a:lnSpc>
                <a:spcPts val="4689"/>
              </a:lnSpc>
              <a:spcBef>
                <a:spcPct val="0"/>
              </a:spcBef>
              <a:spcAft>
                <a:spcPct val="0"/>
              </a:spcAft>
              <a:buClrTx/>
              <a:buSzTx/>
              <a:buFontTx/>
              <a:buNone/>
              <a:defRPr b="0" i="0"/>
            </a:pPr>
            <a:r>
              <a:rPr kumimoji="0" lang="1106" sz="3349" b="1" i="0" u="none" strike="noStrike" kern="1200" cap="none" spc="0" normalizeH="0" baseline="0" noProof="0" dirty="0">
                <a:ln>
                  <a:noFill/>
                </a:ln>
                <a:solidFill>
                  <a:srgbClr val="FFFFFF"/>
                </a:solidFill>
                <a:effectLst/>
                <a:uLnTx/>
                <a:uFillTx/>
                <a:latin typeface="Open Sauce Bold" panose="020B0604020202020204" charset="0"/>
                <a:ea typeface="Open Sauce Semi-Bold"/>
                <a:cs typeface="Open Sauce Bold" panose="020B0604020202020204" charset="0"/>
                <a:sym typeface="Open Sauce Semi-Bold"/>
              </a:rPr>
              <a:t>Gwasanaethau sy'n ymrwymedig i welliant parhaus ac sydd â llawer o gryfderau cyson. Maent yn darparu gofal a chymorth o ansawdd uchel yn gyson. O ganlyniad, maent yn cael effaith gadarnhaol iawn ar ganlyniadau i blant.</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TextBox 2"/>
          <p:cNvSpPr txBox="1"/>
          <p:nvPr/>
        </p:nvSpPr>
        <p:spPr>
          <a:xfrm>
            <a:off x="1990360" y="3203138"/>
            <a:ext cx="14164040" cy="4474623"/>
          </a:xfrm>
          <a:prstGeom prst="rect">
            <a:avLst/>
          </a:prstGeom>
        </p:spPr>
        <p:txBody>
          <a:bodyPr wrap="square" lIns="0" tIns="0" rIns="0" bIns="0" rtlCol="0" anchor="t">
            <a:spAutoFit/>
          </a:bodyPr>
          <a:lstStyle/>
          <a:p>
            <a:pPr>
              <a:lnSpc>
                <a:spcPts val="5949"/>
              </a:lnSpc>
              <a:spcBef>
                <a:spcPct val="0"/>
              </a:spcBef>
              <a:defRPr b="0" i="0"/>
            </a:pPr>
            <a:r>
              <a:rPr kumimoji="0" lang="1106" sz="4249" b="1" i="0" u="none" strike="noStrike" kern="1200" cap="none" spc="0" normalizeH="0" baseline="0" noProof="0" dirty="0">
                <a:ln>
                  <a:noFill/>
                </a:ln>
                <a:solidFill>
                  <a:srgbClr val="FFFFFF"/>
                </a:solidFill>
                <a:effectLst/>
                <a:uLnTx/>
                <a:uFillTx/>
                <a:latin typeface="Open Sauce Semi-Bold"/>
                <a:ea typeface="Open Sauce Semi-Bold"/>
                <a:cs typeface="Open Sauce Semi-Bold"/>
                <a:sym typeface="Open Sauce Semi-Bold"/>
              </a:rPr>
              <a:t>Plant sy'n canolbwyntio ac yn dangos diddordeb</a:t>
            </a:r>
          </a:p>
          <a:p>
            <a:pPr marL="0" marR="0" lvl="0" indent="0" algn="l" defTabSz="914400" rtl="0" eaLnBrk="1" fontAlgn="auto" latinLnBrk="0" hangingPunct="1">
              <a:lnSpc>
                <a:spcPts val="5949"/>
              </a:lnSpc>
              <a:spcBef>
                <a:spcPct val="0"/>
              </a:spcBef>
              <a:spcAft>
                <a:spcPct val="0"/>
              </a:spcAft>
              <a:buClrTx/>
              <a:buSzTx/>
              <a:buFontTx/>
              <a:buNone/>
              <a:defRPr b="0" i="0"/>
            </a:pPr>
            <a:r>
              <a:rPr kumimoji="0" lang="1106" sz="4249" b="1" i="0" u="none" strike="noStrike" kern="1200" cap="none" spc="0" normalizeH="0" baseline="0" noProof="0" dirty="0">
                <a:ln>
                  <a:noFill/>
                </a:ln>
                <a:solidFill>
                  <a:srgbClr val="FFFFFF"/>
                </a:solidFill>
                <a:effectLst/>
                <a:uLnTx/>
                <a:uFillTx/>
                <a:latin typeface="Open Sauce Semi-Bold"/>
                <a:ea typeface="Open Sauce Semi-Bold"/>
                <a:cs typeface="Open Sauce Semi-Bold"/>
                <a:sym typeface="Open Sauce Semi-Bold"/>
              </a:rPr>
              <a:t>Cylch Adolygiad o Ansawdd y Gofal effeithiol </a:t>
            </a:r>
          </a:p>
          <a:p>
            <a:pPr marL="0" marR="0" lvl="0" indent="0" algn="l" defTabSz="914400" rtl="0" eaLnBrk="1" fontAlgn="auto" latinLnBrk="0" hangingPunct="1">
              <a:lnSpc>
                <a:spcPts val="5949"/>
              </a:lnSpc>
              <a:spcBef>
                <a:spcPct val="0"/>
              </a:spcBef>
              <a:spcAft>
                <a:spcPct val="0"/>
              </a:spcAft>
              <a:buClrTx/>
              <a:buSzTx/>
              <a:buFontTx/>
              <a:buNone/>
              <a:defRPr b="0" i="0"/>
            </a:pPr>
            <a:r>
              <a:rPr kumimoji="0" lang="1106" sz="4249" b="1" i="0" u="none" strike="noStrike" kern="1200" cap="none" spc="0" normalizeH="0" baseline="0" noProof="0" dirty="0">
                <a:ln>
                  <a:noFill/>
                </a:ln>
                <a:solidFill>
                  <a:srgbClr val="FFFFFF"/>
                </a:solidFill>
                <a:effectLst/>
                <a:uLnTx/>
                <a:uFillTx/>
                <a:latin typeface="Open Sauce Semi-Bold"/>
                <a:ea typeface="Open Sauce Semi-Bold"/>
                <a:cs typeface="Open Sauce Semi-Bold"/>
                <a:sym typeface="Open Sauce Semi-Bold"/>
              </a:rPr>
              <a:t>Ymarferwyr sy'n dweud wrthym eu bod yn teimlo eu bod yn cael eu grymuso ac yn llawn cymhelliant</a:t>
            </a:r>
          </a:p>
          <a:p>
            <a:pPr marL="0" marR="0" lvl="0" indent="0" algn="l" defTabSz="914400" rtl="0" eaLnBrk="1" fontAlgn="auto" latinLnBrk="0" hangingPunct="1">
              <a:lnSpc>
                <a:spcPts val="5949"/>
              </a:lnSpc>
              <a:spcBef>
                <a:spcPct val="0"/>
              </a:spcBef>
              <a:spcAft>
                <a:spcPct val="0"/>
              </a:spcAft>
              <a:buClrTx/>
              <a:buSzTx/>
              <a:buFontTx/>
              <a:buNone/>
              <a:defRPr b="0" i="0"/>
            </a:pPr>
            <a:r>
              <a:rPr kumimoji="0" lang="1106" sz="4249" b="1" i="0" u="none" strike="noStrike" kern="1200" cap="none" spc="0" normalizeH="0" baseline="0" noProof="0" dirty="0">
                <a:ln>
                  <a:noFill/>
                </a:ln>
                <a:solidFill>
                  <a:srgbClr val="FFFFFF"/>
                </a:solidFill>
                <a:effectLst/>
                <a:uLnTx/>
                <a:uFillTx/>
                <a:latin typeface="Open Sauce Semi-Bold"/>
                <a:ea typeface="Open Sauce Semi-Bold"/>
                <a:cs typeface="Open Sauce Semi-Bold"/>
                <a:sym typeface="Open Sauce Semi-Bold"/>
              </a:rPr>
              <a:t>Ymarferwyr sy'n adnabod y plant yn dda</a:t>
            </a:r>
          </a:p>
          <a:p>
            <a:pPr marL="0" marR="0" lvl="0" indent="0" algn="l" defTabSz="914400" rtl="0" eaLnBrk="1" fontAlgn="auto" latinLnBrk="0" hangingPunct="1">
              <a:lnSpc>
                <a:spcPts val="5949"/>
              </a:lnSpc>
              <a:spcBef>
                <a:spcPct val="0"/>
              </a:spcBef>
              <a:spcAft>
                <a:spcPct val="0"/>
              </a:spcAft>
              <a:buClrTx/>
              <a:buSzTx/>
              <a:buFontTx/>
              <a:buNone/>
              <a:defRPr b="0" i="0"/>
            </a:pPr>
            <a:r>
              <a:rPr kumimoji="0" lang="1106" sz="4249" b="1" i="0" u="none" strike="noStrike" kern="1200" cap="none" spc="0" normalizeH="0" baseline="0" noProof="0" dirty="0">
                <a:ln>
                  <a:noFill/>
                </a:ln>
                <a:solidFill>
                  <a:srgbClr val="FFFFFF"/>
                </a:solidFill>
                <a:effectLst/>
                <a:uLnTx/>
                <a:uFillTx/>
                <a:latin typeface="Open Sauce Semi-Bold"/>
                <a:ea typeface="Open Sauce Semi-Bold"/>
                <a:cs typeface="Open Sauce Semi-Bold"/>
                <a:sym typeface="Open Sauce Semi-Bold"/>
              </a:rPr>
              <a:t>Arweinwyr sy'n arwain ac yn cefnogi eu timau</a:t>
            </a:r>
            <a:r>
              <a:rPr kumimoji="0" lang="1106" sz="4249" b="0" i="0" u="none" strike="noStrike" kern="1200" cap="none" spc="0" normalizeH="0" baseline="0" noProof="0" dirty="0">
                <a:ln>
                  <a:noFill/>
                </a:ln>
                <a:solidFill>
                  <a:srgbClr val="FFFFFF"/>
                </a:solidFill>
                <a:effectLst/>
                <a:uLnTx/>
                <a:uFillTx/>
                <a:latin typeface="Open Sauce Semi-Bold"/>
                <a:ea typeface="Open Sauce Semi-Bold"/>
                <a:cs typeface="Open Sauce Semi-Bold"/>
                <a:sym typeface="Open Sauce Semi-Bold"/>
              </a:rPr>
              <a:t> </a:t>
            </a:r>
          </a:p>
        </p:txBody>
      </p:sp>
      <p:sp>
        <p:nvSpPr>
          <p:cNvPr id="3" name="Freeform 3"/>
          <p:cNvSpPr/>
          <p:nvPr/>
        </p:nvSpPr>
        <p:spPr>
          <a:xfrm>
            <a:off x="1028700" y="3191557"/>
            <a:ext cx="961660" cy="650323"/>
          </a:xfrm>
          <a:custGeom>
            <a:avLst/>
            <a:gdLst/>
            <a:ahLst/>
            <a:cxnLst/>
            <a:rect l="l" t="t" r="r" b="b"/>
            <a:pathLst>
              <a:path w="961660" h="650323">
                <a:moveTo>
                  <a:pt x="0" y="0"/>
                </a:moveTo>
                <a:lnTo>
                  <a:pt x="961660" y="0"/>
                </a:lnTo>
                <a:lnTo>
                  <a:pt x="961660" y="650323"/>
                </a:lnTo>
                <a:lnTo>
                  <a:pt x="0" y="6503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1028700" y="1409700"/>
            <a:ext cx="13296900" cy="691536"/>
          </a:xfrm>
          <a:prstGeom prst="rect">
            <a:avLst/>
          </a:prstGeom>
        </p:spPr>
        <p:txBody>
          <a:bodyPr wrap="square" lIns="0" tIns="0" rIns="0" bIns="0" rtlCol="0" anchor="t">
            <a:spAutoFit/>
          </a:bodyPr>
          <a:lstStyle/>
          <a:p>
            <a:pPr marL="0" marR="0" lvl="0" indent="0" algn="l" defTabSz="914400" rtl="0" eaLnBrk="1" fontAlgn="auto" latinLnBrk="0" hangingPunct="1">
              <a:lnSpc>
                <a:spcPts val="5949"/>
              </a:lnSpc>
              <a:spcBef>
                <a:spcPct val="0"/>
              </a:spcBef>
              <a:spcAft>
                <a:spcPct val="0"/>
              </a:spcAft>
              <a:buClrTx/>
              <a:buSzTx/>
              <a:buFontTx/>
              <a:buNone/>
              <a:defRPr b="0" i="0"/>
            </a:pPr>
            <a:r>
              <a:rPr kumimoji="0" lang="1106" sz="4249" b="1" i="0" u="none" strike="noStrike" kern="1200" cap="none" spc="0" normalizeH="0" baseline="0" noProof="0" dirty="0">
                <a:ln>
                  <a:noFill/>
                </a:ln>
                <a:solidFill>
                  <a:srgbClr val="FFFFFF"/>
                </a:solidFill>
                <a:effectLst/>
                <a:uLnTx/>
                <a:uFillTx/>
                <a:latin typeface="Open Sauce Bold" panose="020B0604020202020204" charset="0"/>
                <a:ea typeface="Open Sauce Semi-Bold"/>
                <a:cs typeface="Open Sauce Bold" panose="020B0604020202020204" charset="0"/>
                <a:sym typeface="Open Sauce Semi-Bold"/>
              </a:rPr>
              <a:t>Pan fydd pethau'n mynd yn dda, rydym yn gweld ...</a:t>
            </a:r>
          </a:p>
        </p:txBody>
      </p:sp>
      <p:sp>
        <p:nvSpPr>
          <p:cNvPr id="5" name="Freeform 5"/>
          <p:cNvSpPr/>
          <p:nvPr/>
        </p:nvSpPr>
        <p:spPr>
          <a:xfrm>
            <a:off x="1028700" y="4075018"/>
            <a:ext cx="961660" cy="650323"/>
          </a:xfrm>
          <a:custGeom>
            <a:avLst/>
            <a:gdLst/>
            <a:ahLst/>
            <a:cxnLst/>
            <a:rect l="l" t="t" r="r" b="b"/>
            <a:pathLst>
              <a:path w="961660" h="650323">
                <a:moveTo>
                  <a:pt x="0" y="0"/>
                </a:moveTo>
                <a:lnTo>
                  <a:pt x="961660" y="0"/>
                </a:lnTo>
                <a:lnTo>
                  <a:pt x="961660" y="650323"/>
                </a:lnTo>
                <a:lnTo>
                  <a:pt x="0" y="6503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1028700" y="4953941"/>
            <a:ext cx="961660" cy="650323"/>
          </a:xfrm>
          <a:custGeom>
            <a:avLst/>
            <a:gdLst/>
            <a:ahLst/>
            <a:cxnLst/>
            <a:rect l="l" t="t" r="r" b="b"/>
            <a:pathLst>
              <a:path w="961660" h="650323">
                <a:moveTo>
                  <a:pt x="0" y="0"/>
                </a:moveTo>
                <a:lnTo>
                  <a:pt x="961660" y="0"/>
                </a:lnTo>
                <a:lnTo>
                  <a:pt x="961660" y="650323"/>
                </a:lnTo>
                <a:lnTo>
                  <a:pt x="0" y="6503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028700" y="6346528"/>
            <a:ext cx="961660" cy="650323"/>
          </a:xfrm>
          <a:custGeom>
            <a:avLst/>
            <a:gdLst/>
            <a:ahLst/>
            <a:cxnLst/>
            <a:rect l="l" t="t" r="r" b="b"/>
            <a:pathLst>
              <a:path w="961660" h="650323">
                <a:moveTo>
                  <a:pt x="0" y="0"/>
                </a:moveTo>
                <a:lnTo>
                  <a:pt x="961660" y="0"/>
                </a:lnTo>
                <a:lnTo>
                  <a:pt x="961660" y="650323"/>
                </a:lnTo>
                <a:lnTo>
                  <a:pt x="0" y="6503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028700" y="7036181"/>
            <a:ext cx="961660" cy="650323"/>
          </a:xfrm>
          <a:custGeom>
            <a:avLst/>
            <a:gdLst/>
            <a:ahLst/>
            <a:cxnLst/>
            <a:rect l="l" t="t" r="r" b="b"/>
            <a:pathLst>
              <a:path w="961660" h="650323">
                <a:moveTo>
                  <a:pt x="0" y="0"/>
                </a:moveTo>
                <a:lnTo>
                  <a:pt x="961660" y="0"/>
                </a:lnTo>
                <a:lnTo>
                  <a:pt x="961660" y="650323"/>
                </a:lnTo>
                <a:lnTo>
                  <a:pt x="0" y="6503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5" name="Freeform 5"/>
          <p:cNvSpPr/>
          <p:nvPr/>
        </p:nvSpPr>
        <p:spPr>
          <a:xfrm flipH="1">
            <a:off x="8282418" y="3390900"/>
            <a:ext cx="3214688" cy="4114800"/>
          </a:xfrm>
          <a:custGeom>
            <a:avLst/>
            <a:gdLst/>
            <a:ahLst/>
            <a:cxnLst/>
            <a:rect l="l" t="t" r="r" b="b"/>
            <a:pathLst>
              <a:path w="3214688" h="4114800">
                <a:moveTo>
                  <a:pt x="3214688" y="0"/>
                </a:moveTo>
                <a:lnTo>
                  <a:pt x="0" y="0"/>
                </a:lnTo>
                <a:lnTo>
                  <a:pt x="0" y="4114800"/>
                </a:lnTo>
                <a:lnTo>
                  <a:pt x="3214688" y="4114800"/>
                </a:lnTo>
                <a:lnTo>
                  <a:pt x="3214688"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1019799" y="952500"/>
            <a:ext cx="8915079" cy="756278"/>
          </a:xfrm>
          <a:prstGeom prst="rect">
            <a:avLst/>
          </a:prstGeom>
        </p:spPr>
        <p:txBody>
          <a:bodyPr lIns="0" tIns="0" rIns="0" bIns="0" rtlCol="0" anchor="t">
            <a:spAutoFit/>
          </a:bodyPr>
          <a:lstStyle/>
          <a:p>
            <a:pPr marL="0" marR="0" lvl="0" indent="0" algn="just" defTabSz="914400" rtl="0" eaLnBrk="1" fontAlgn="auto" latinLnBrk="0" hangingPunct="1">
              <a:lnSpc>
                <a:spcPts val="5949"/>
              </a:lnSpc>
              <a:spcBef>
                <a:spcPct val="0"/>
              </a:spcBef>
              <a:spcAft>
                <a:spcPct val="0"/>
              </a:spcAft>
              <a:buClrTx/>
              <a:buSzTx/>
              <a:buFontTx/>
              <a:buNone/>
              <a:defRPr b="0" i="0"/>
            </a:pPr>
            <a:r>
              <a:rPr lang="1106" sz="4249" b="1">
                <a:solidFill>
                  <a:srgbClr val="FFFFFF"/>
                </a:solidFill>
                <a:latin typeface="Open Sauce Semi-Bold"/>
                <a:ea typeface="Open Sauce Semi-Bold"/>
                <a:cs typeface="Open Sauce Semi-Bold"/>
                <a:sym typeface="Open Sauce Semi-Bold"/>
              </a:rPr>
              <a:t>Mae eich adborth yn bwysig ...</a:t>
            </a:r>
            <a:endParaRPr kumimoji="0" lang="en-US" sz="4249" b="1" i="0" u="none" strike="noStrike" kern="1200" cap="none" spc="0" normalizeH="0" baseline="0" noProof="0">
              <a:ln>
                <a:noFill/>
              </a:ln>
              <a:solidFill>
                <a:srgbClr val="FFFFFF"/>
              </a:solidFill>
              <a:effectLst/>
              <a:uLnTx/>
              <a:uFillTx/>
              <a:latin typeface="Open Sauce Semi-Bold"/>
              <a:ea typeface="Open Sauce Semi-Bold"/>
              <a:cs typeface="Open Sauce Semi-Bold"/>
              <a:sym typeface="Open Sauce Semi-Bold"/>
            </a:endParaRPr>
          </a:p>
        </p:txBody>
      </p:sp>
      <p:sp>
        <p:nvSpPr>
          <p:cNvPr id="7" name="TextBox 7"/>
          <p:cNvSpPr txBox="1"/>
          <p:nvPr/>
        </p:nvSpPr>
        <p:spPr>
          <a:xfrm>
            <a:off x="11633994" y="2868430"/>
            <a:ext cx="5967424" cy="3356153"/>
          </a:xfrm>
          <a:prstGeom prst="rect">
            <a:avLst/>
          </a:prstGeom>
        </p:spPr>
        <p:txBody>
          <a:bodyPr lIns="0" tIns="0" rIns="0" bIns="0" rtlCol="0" anchor="t">
            <a:spAutoFit/>
          </a:bodyPr>
          <a:lstStyle/>
          <a:p>
            <a:pPr marL="0" marR="0" lvl="0" indent="0" algn="l" defTabSz="914400" rtl="0" eaLnBrk="1" fontAlgn="auto" latinLnBrk="0" hangingPunct="1">
              <a:spcBef>
                <a:spcPct val="0"/>
              </a:spcBef>
              <a:spcAft>
                <a:spcPct val="0"/>
              </a:spcAft>
              <a:buClrTx/>
              <a:buSzTx/>
              <a:buFontTx/>
              <a:buNone/>
              <a:defRPr b="0" i="0"/>
            </a:pPr>
            <a:r>
              <a:rPr kumimoji="0" lang="1106" sz="4400" b="1" i="0" u="none" strike="noStrike" kern="1200" cap="none" spc="0" normalizeH="0" baseline="0" noProof="0" dirty="0">
                <a:ln>
                  <a:noFill/>
                </a:ln>
                <a:solidFill>
                  <a:srgbClr val="FFFFFF"/>
                </a:solidFill>
                <a:effectLst/>
                <a:uLnTx/>
                <a:uFillTx/>
                <a:latin typeface="Open Sauce Bold"/>
                <a:ea typeface="Open Sauce Bold"/>
                <a:cs typeface="Open Sauce Bold"/>
                <a:sym typeface="Open Sauce Bold"/>
              </a:rPr>
              <a:t>Sganiwch y cod QR neu gliciwch ar y ddolen yn y sgwrs i roi gwybod eich barn am y noson </a:t>
            </a:r>
            <a:endParaRPr kumimoji="0" lang="en-US" sz="4400" b="1" i="0" u="none" strike="noStrike" kern="1200" cap="none" spc="0" normalizeH="0" baseline="0" noProof="0" dirty="0">
              <a:ln>
                <a:noFill/>
              </a:ln>
              <a:solidFill>
                <a:srgbClr val="FFFFFF"/>
              </a:solidFill>
              <a:effectLst/>
              <a:uLnTx/>
              <a:uFillTx/>
              <a:latin typeface="Open Sauce Bold"/>
              <a:ea typeface="Open Sauce Bold"/>
              <a:cs typeface="Open Sauce Bold"/>
              <a:sym typeface="Open Sauce Bold"/>
            </a:endParaRPr>
          </a:p>
        </p:txBody>
      </p:sp>
      <p:pic>
        <p:nvPicPr>
          <p:cNvPr id="3" name="Picture 2" descr="A qr code on a white background&#10;&#10;Description automatically generated">
            <a:extLst>
              <a:ext uri="{FF2B5EF4-FFF2-40B4-BE49-F238E27FC236}">
                <a16:creationId xmlns:a16="http://schemas.microsoft.com/office/drawing/2014/main" id="{9D6C8AD8-CED1-0C0B-6326-1A32567B7C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2095500"/>
            <a:ext cx="7619218" cy="7619218"/>
          </a:xfrm>
          <a:prstGeom prst="rect">
            <a:avLst/>
          </a:prstGeom>
        </p:spPr>
      </p:pic>
    </p:spTree>
    <p:extLst>
      <p:ext uri="{BB962C8B-B14F-4D97-AF65-F5344CB8AC3E}">
        <p14:creationId xmlns:p14="http://schemas.microsoft.com/office/powerpoint/2010/main" val="99844839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8.04.09"/>
  <p:tag name="AS_TITLE" val="Aspose.Slides for .NET 4.0 Client Profile"/>
  <p:tag name="AS_VERSION" val="18.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A55961969</value>
    </field>
    <field name="Objective-Title">
      <value order="0">CYM - Main quality conference slides</value>
    </field>
    <field name="Objective-Description">
      <value order="0"/>
    </field>
    <field name="Objective-CreationStamp">
      <value order="0">2024-11-29T12:13:46Z</value>
    </field>
    <field name="Objective-IsApproved">
      <value order="0">false</value>
    </field>
    <field name="Objective-IsPublished">
      <value order="0">true</value>
    </field>
    <field name="Objective-DatePublished">
      <value order="0">2024-12-03T09:14:36Z</value>
    </field>
    <field name="Objective-ModificationStamp">
      <value order="0">2024-12-03T09:14:36Z</value>
    </field>
    <field name="Objective-Owner">
      <value order="0">Hennessey, Annette (CSI - Care Inspectorate Wales)</value>
    </field>
    <field name="Objective-Path">
      <value order="0">Objective Global Folder:#Business File Plan:WG Organisational Groups:Post April 2024 - Corporate Services &amp; Inspectorates:Corporate Services &amp; Inspectorates (CSI) - Care Inspectorate Wales (CIW):1 - Save:# Inspectorate - Care &amp; Social Services Inspectorate Wales (CSSIW):40 Communications:2024-2025:CIW - Events - 2024-2025:05. Quality conferences 2024</value>
    </field>
    <field name="Objective-Parent">
      <value order="0">05. Quality conferences 2024</value>
    </field>
    <field name="Objective-State">
      <value order="0">Published</value>
    </field>
    <field name="Objective-VersionId">
      <value order="0">vA101793824</value>
    </field>
    <field name="Objective-Version">
      <value order="0">2.0</value>
    </field>
    <field name="Objective-VersionNumber">
      <value order="0">3</value>
    </field>
    <field name="Objective-VersionComment">
      <value order="0"/>
    </field>
    <field name="Objective-FileNumber">
      <value order="0">qA2118189</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283</TotalTime>
  <Words>1902</Words>
  <Application>Microsoft Office PowerPoint</Application>
  <PresentationFormat>Custom</PresentationFormat>
  <Paragraphs>172</Paragraphs>
  <Slides>28</Slides>
  <Notes>17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28</vt:i4>
      </vt:variant>
    </vt:vector>
  </HeadingPairs>
  <TitlesOfParts>
    <vt:vector size="39" baseType="lpstr">
      <vt:lpstr>Open Sauce Semi-Bold</vt:lpstr>
      <vt:lpstr>Arial Rounded MT Bold</vt:lpstr>
      <vt:lpstr>Canva Sans</vt:lpstr>
      <vt:lpstr>Canva Sans Bold</vt:lpstr>
      <vt:lpstr>Calibri</vt:lpstr>
      <vt:lpstr>Arial</vt:lpstr>
      <vt:lpstr>Aptos</vt:lpstr>
      <vt:lpstr>Open Sauce Bold</vt:lpstr>
      <vt:lpstr>Arial</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slide with video from Minister</dc:title>
  <dc:creator>Hennessey, Annette (CSI - Care Inspectorate Wales - Care Inspectorate Wales)</dc:creator>
  <cp:lastModifiedBy>Owen, Katelin(CSI - Care Inspectorate Wales)</cp:lastModifiedBy>
  <cp:revision>12</cp:revision>
  <dcterms:created xsi:type="dcterms:W3CDTF">2006-08-16T00:00:00Z</dcterms:created>
  <dcterms:modified xsi:type="dcterms:W3CDTF">2025-01-13T13:31:56Z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Caveats">
    <vt:lpwstr/>
  </property>
  <property fmtid="{D5CDD505-2E9C-101B-9397-08002B2CF9AE}" pid="4" name="Objective-Classification">
    <vt:lpwstr>[Inherited - Official]</vt:lpwstr>
  </property>
  <property fmtid="{D5CDD505-2E9C-101B-9397-08002B2CF9AE}" pid="5" name="Objective-Comment">
    <vt:lpwstr/>
  </property>
  <property fmtid="{D5CDD505-2E9C-101B-9397-08002B2CF9AE}" pid="6" name="Objective-Connect Creator">
    <vt:lpwstr/>
  </property>
  <property fmtid="{D5CDD505-2E9C-101B-9397-08002B2CF9AE}" pid="7" name="Objective-CreationStamp">
    <vt:filetime>2024-11-29T12:13:46Z</vt:filetime>
  </property>
  <property fmtid="{D5CDD505-2E9C-101B-9397-08002B2CF9AE}" pid="8" name="Objective-Date Acquired">
    <vt:lpwstr/>
  </property>
  <property fmtid="{D5CDD505-2E9C-101B-9397-08002B2CF9AE}" pid="9" name="Objective-DatePublished">
    <vt:filetime>2024-12-03T09:14:36Z</vt:filetime>
  </property>
  <property fmtid="{D5CDD505-2E9C-101B-9397-08002B2CF9AE}" pid="10" name="Objective-Description">
    <vt:lpwstr/>
  </property>
  <property fmtid="{D5CDD505-2E9C-101B-9397-08002B2CF9AE}" pid="11" name="Objective-FileNumber">
    <vt:lpwstr>qA2118189</vt:lpwstr>
  </property>
  <property fmtid="{D5CDD505-2E9C-101B-9397-08002B2CF9AE}" pid="12" name="Objective-Id">
    <vt:lpwstr>A55961969</vt:lpwstr>
  </property>
  <property fmtid="{D5CDD505-2E9C-101B-9397-08002B2CF9AE}" pid="13" name="Objective-IsApproved">
    <vt:bool>false</vt:bool>
  </property>
  <property fmtid="{D5CDD505-2E9C-101B-9397-08002B2CF9AE}" pid="14" name="Objective-IsPublished">
    <vt:bool>true</vt:bool>
  </property>
  <property fmtid="{D5CDD505-2E9C-101B-9397-08002B2CF9AE}" pid="15" name="Objective-ModificationStamp">
    <vt:filetime>2024-12-03T09:14:36Z</vt:filetime>
  </property>
  <property fmtid="{D5CDD505-2E9C-101B-9397-08002B2CF9AE}" pid="16" name="Objective-Official Translation">
    <vt:lpwstr/>
  </property>
  <property fmtid="{D5CDD505-2E9C-101B-9397-08002B2CF9AE}" pid="17" name="Objective-Owner">
    <vt:lpwstr>Hennessey, Annette (CSI - Care Inspectorate Wales)</vt:lpwstr>
  </property>
  <property fmtid="{D5CDD505-2E9C-101B-9397-08002B2CF9AE}" pid="18" name="Objective-Parent">
    <vt:lpwstr>05. Quality conferences 2024</vt:lpwstr>
  </property>
  <property fmtid="{D5CDD505-2E9C-101B-9397-08002B2CF9AE}" pid="19" name="Objective-Path">
    <vt:lpwstr>Objective Global Folder:#Business File Plan:WG Organisational Groups:Post April 2024 - Corporate Services &amp; Inspectorates:Corporate Services &amp; Inspectorates (CSI) - Care Inspectorate Wales (CIW):1 - Save:# Inspectorate - Care &amp; Social Services Inspectorate Wales (CSSIW):40 Communications:2024-2025:CIW - Events - 2024-2025:05. Quality conferences 2024:</vt:lpwstr>
  </property>
  <property fmtid="{D5CDD505-2E9C-101B-9397-08002B2CF9AE}" pid="20" name="Objective-State">
    <vt:lpwstr>Published</vt:lpwstr>
  </property>
  <property fmtid="{D5CDD505-2E9C-101B-9397-08002B2CF9AE}" pid="21" name="Objective-Title">
    <vt:lpwstr>CYM - Main quality conference slides</vt:lpwstr>
  </property>
  <property fmtid="{D5CDD505-2E9C-101B-9397-08002B2CF9AE}" pid="22" name="Objective-Version">
    <vt:lpwstr>2.0</vt:lpwstr>
  </property>
  <property fmtid="{D5CDD505-2E9C-101B-9397-08002B2CF9AE}" pid="23" name="Objective-VersionComment">
    <vt:lpwstr/>
  </property>
  <property fmtid="{D5CDD505-2E9C-101B-9397-08002B2CF9AE}" pid="24" name="Objective-VersionId">
    <vt:lpwstr>vA101793824</vt:lpwstr>
  </property>
  <property fmtid="{D5CDD505-2E9C-101B-9397-08002B2CF9AE}" pid="25" name="Objective-VersionNumber">
    <vt:r8>3</vt:r8>
  </property>
</Properties>
</file>