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2"/>
  </p:sldMasterIdLst>
  <p:notesMasterIdLst>
    <p:notesMasterId r:id="rId28"/>
  </p:notesMasterIdLst>
  <p:sldIdLst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312" r:id="rId22"/>
    <p:sldId id="313" r:id="rId23"/>
    <p:sldId id="314" r:id="rId24"/>
    <p:sldId id="315" r:id="rId25"/>
    <p:sldId id="316" r:id="rId26"/>
    <p:sldId id="317" r:id="rId27"/>
  </p:sldIdLst>
  <p:sldSz cx="18288000" cy="10287000"/>
  <p:notesSz cx="6858000" cy="9144000"/>
  <p:embeddedFontLst>
    <p:embeddedFont>
      <p:font typeface="Glacial Indifference" panose="020B0604020202020204" charset="0"/>
      <p:regular r:id="rId29"/>
    </p:embeddedFont>
    <p:embeddedFont>
      <p:font typeface="Glacial Indifference Bold" panose="020B0604020202020204" charset="0"/>
      <p:regular r:id="rId30"/>
    </p:embeddedFont>
    <p:embeddedFont>
      <p:font typeface="Glacial Indifference Italics" panose="020B0604020202020204" charset="0"/>
      <p:regular r:id="rId31"/>
    </p:embeddedFont>
    <p:embeddedFont>
      <p:font typeface="League Spartan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5CB6F2-DD6F-4F9C-80D2-27A4F961060D}" v="1" dt="2025-01-06T10:52:11.7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902" y="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4EBE6-83C3-4DCA-9A86-272D41A29C26}" type="datetimeFigureOut">
              <a:rPr lang="en-GB" smtClean="0"/>
              <a:t>13/01/2025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92105-B526-4FCA-B917-4728ABDEB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169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11" Type="http://schemas.openxmlformats.org/officeDocument/2006/relationships/image" Target="../media/image1.jpe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1.jpe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78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jpeg"/><Relationship Id="rId4" Type="http://schemas.openxmlformats.org/officeDocument/2006/relationships/image" Target="../media/image8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86.png"/><Relationship Id="rId4" Type="http://schemas.openxmlformats.org/officeDocument/2006/relationships/image" Target="../media/image8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jpeg"/><Relationship Id="rId7" Type="http://schemas.openxmlformats.org/officeDocument/2006/relationships/image" Target="../media/image92.jpeg"/><Relationship Id="rId12" Type="http://schemas.openxmlformats.org/officeDocument/2006/relationships/image" Target="../media/image96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eg"/><Relationship Id="rId11" Type="http://schemas.openxmlformats.org/officeDocument/2006/relationships/image" Target="../media/image95.png"/><Relationship Id="rId5" Type="http://schemas.openxmlformats.org/officeDocument/2006/relationships/image" Target="../media/image90.jpeg"/><Relationship Id="rId10" Type="http://schemas.openxmlformats.org/officeDocument/2006/relationships/image" Target="../media/image94.png"/><Relationship Id="rId4" Type="http://schemas.openxmlformats.org/officeDocument/2006/relationships/image" Target="../media/image89.jpeg"/><Relationship Id="rId9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8.png"/><Relationship Id="rId7" Type="http://schemas.openxmlformats.org/officeDocument/2006/relationships/image" Target="../media/image101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99.jpe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3" Type="http://schemas.openxmlformats.org/officeDocument/2006/relationships/image" Target="../media/image106.jpeg"/><Relationship Id="rId7" Type="http://schemas.openxmlformats.org/officeDocument/2006/relationships/image" Target="../media/image110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Relationship Id="rId9" Type="http://schemas.openxmlformats.org/officeDocument/2006/relationships/image" Target="../media/image11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8.jpeg"/><Relationship Id="rId7" Type="http://schemas.openxmlformats.org/officeDocument/2006/relationships/image" Target="../media/image119.pn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7.jpeg"/><Relationship Id="rId10" Type="http://schemas.openxmlformats.org/officeDocument/2006/relationships/image" Target="../media/image121.png"/><Relationship Id="rId4" Type="http://schemas.openxmlformats.org/officeDocument/2006/relationships/image" Target="../media/image16.jpeg"/><Relationship Id="rId9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25991" y="1868036"/>
            <a:ext cx="14636017" cy="6342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03"/>
              </a:lnSpc>
            </a:pPr>
            <a:endParaRPr dirty="0"/>
          </a:p>
          <a:p>
            <a:pPr algn="ctr">
              <a:lnSpc>
                <a:spcPts val="12403"/>
              </a:lnSpc>
            </a:pPr>
            <a:r>
              <a:rPr lang="en-US" sz="11701" dirty="0">
                <a:solidFill>
                  <a:srgbClr val="54545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Gofal Plant </a:t>
            </a:r>
            <a:r>
              <a:rPr lang="en-US" sz="11701" dirty="0" err="1">
                <a:solidFill>
                  <a:srgbClr val="54545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Gogerddan</a:t>
            </a:r>
            <a:r>
              <a:rPr lang="en-US" sz="11701" dirty="0">
                <a:solidFill>
                  <a:srgbClr val="54545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Childcare Ltd </a:t>
            </a:r>
          </a:p>
        </p:txBody>
      </p:sp>
      <p:sp>
        <p:nvSpPr>
          <p:cNvPr id="3" name="Freeform 3"/>
          <p:cNvSpPr/>
          <p:nvPr/>
        </p:nvSpPr>
        <p:spPr>
          <a:xfrm>
            <a:off x="13747500" y="133530"/>
            <a:ext cx="4386627" cy="2934059"/>
          </a:xfrm>
          <a:custGeom>
            <a:avLst/>
            <a:gdLst/>
            <a:ahLst/>
            <a:cxnLst/>
            <a:rect l="l" t="t" r="r" b="b"/>
            <a:pathLst>
              <a:path w="4386627" h="2934059">
                <a:moveTo>
                  <a:pt x="0" y="0"/>
                </a:moveTo>
                <a:lnTo>
                  <a:pt x="4386627" y="0"/>
                </a:lnTo>
                <a:lnTo>
                  <a:pt x="4386627" y="2934059"/>
                </a:lnTo>
                <a:lnTo>
                  <a:pt x="0" y="29340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3747500" y="9182100"/>
            <a:ext cx="3892947" cy="699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760"/>
              </a:lnSpc>
            </a:pPr>
            <a:r>
              <a:rPr lang="en-US" sz="4114">
                <a:solidFill>
                  <a:srgbClr val="54545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with Emma Healy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3518" y="8596977"/>
            <a:ext cx="1977449" cy="1322645"/>
          </a:xfrm>
          <a:custGeom>
            <a:avLst/>
            <a:gdLst/>
            <a:ahLst/>
            <a:cxnLst/>
            <a:rect l="l" t="t" r="r" b="b"/>
            <a:pathLst>
              <a:path w="1977449" h="1322645">
                <a:moveTo>
                  <a:pt x="0" y="0"/>
                </a:moveTo>
                <a:lnTo>
                  <a:pt x="1977449" y="0"/>
                </a:lnTo>
                <a:lnTo>
                  <a:pt x="1977449" y="1322646"/>
                </a:lnTo>
                <a:lnTo>
                  <a:pt x="0" y="13226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9794107" y="4401680"/>
            <a:ext cx="8241351" cy="5757499"/>
          </a:xfrm>
          <a:custGeom>
            <a:avLst/>
            <a:gdLst/>
            <a:ahLst/>
            <a:cxnLst/>
            <a:rect l="l" t="t" r="r" b="b"/>
            <a:pathLst>
              <a:path w="8241351" h="5757499">
                <a:moveTo>
                  <a:pt x="0" y="0"/>
                </a:moveTo>
                <a:lnTo>
                  <a:pt x="8241351" y="0"/>
                </a:lnTo>
                <a:lnTo>
                  <a:pt x="8241351" y="5757499"/>
                </a:lnTo>
                <a:lnTo>
                  <a:pt x="0" y="5757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3548212" y="111410"/>
            <a:ext cx="4487246" cy="4080402"/>
          </a:xfrm>
          <a:custGeom>
            <a:avLst/>
            <a:gdLst/>
            <a:ahLst/>
            <a:cxnLst/>
            <a:rect l="l" t="t" r="r" b="b"/>
            <a:pathLst>
              <a:path w="4487246" h="4080402">
                <a:moveTo>
                  <a:pt x="0" y="0"/>
                </a:moveTo>
                <a:lnTo>
                  <a:pt x="4487246" y="0"/>
                </a:lnTo>
                <a:lnTo>
                  <a:pt x="4487246" y="4080403"/>
                </a:lnTo>
                <a:lnTo>
                  <a:pt x="0" y="40804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9794107" y="111410"/>
            <a:ext cx="3591903" cy="4080402"/>
          </a:xfrm>
          <a:custGeom>
            <a:avLst/>
            <a:gdLst/>
            <a:ahLst/>
            <a:cxnLst/>
            <a:rect l="l" t="t" r="r" b="b"/>
            <a:pathLst>
              <a:path w="3591903" h="4080402">
                <a:moveTo>
                  <a:pt x="0" y="0"/>
                </a:moveTo>
                <a:lnTo>
                  <a:pt x="3591904" y="0"/>
                </a:lnTo>
                <a:lnTo>
                  <a:pt x="3591904" y="4080403"/>
                </a:lnTo>
                <a:lnTo>
                  <a:pt x="0" y="40804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028700" y="2717591"/>
            <a:ext cx="6792693" cy="847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99"/>
              </a:lnSpc>
            </a:pPr>
            <a:r>
              <a:rPr lang="en-US" sz="4499">
                <a:solidFill>
                  <a:srgbClr val="EBEBE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Plas Gogerddan Nursery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05417" y="3682224"/>
            <a:ext cx="6792693" cy="847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99"/>
              </a:lnSpc>
            </a:pPr>
            <a:r>
              <a:rPr lang="en-US" sz="4499">
                <a:solidFill>
                  <a:srgbClr val="EBEBE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Clwb Gogerddan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2709" y="5869678"/>
            <a:ext cx="6792693" cy="768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3999">
                <a:solidFill>
                  <a:srgbClr val="EBEBE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Children: </a:t>
            </a:r>
            <a:r>
              <a:rPr lang="en-US" sz="39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397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32709" y="6917579"/>
            <a:ext cx="8344544" cy="768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3999">
                <a:solidFill>
                  <a:srgbClr val="EBEBE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Staff: Contract- </a:t>
            </a:r>
            <a:r>
              <a:rPr lang="en-US" sz="39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35 </a:t>
            </a:r>
            <a:r>
              <a:rPr lang="en-US" sz="3999">
                <a:solidFill>
                  <a:srgbClr val="EBEBE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Bank Staff- </a:t>
            </a:r>
            <a:r>
              <a:rPr lang="en-US" sz="39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05417" y="534987"/>
            <a:ext cx="6798830" cy="1012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59"/>
              </a:lnSpc>
            </a:pPr>
            <a:r>
              <a:rPr lang="en-US" sz="58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Our settings...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059710" y="133530"/>
            <a:ext cx="2074417" cy="1387504"/>
          </a:xfrm>
          <a:custGeom>
            <a:avLst/>
            <a:gdLst/>
            <a:ahLst/>
            <a:cxnLst/>
            <a:rect l="l" t="t" r="r" b="b"/>
            <a:pathLst>
              <a:path w="2074417" h="1387504">
                <a:moveTo>
                  <a:pt x="0" y="0"/>
                </a:moveTo>
                <a:lnTo>
                  <a:pt x="2074417" y="0"/>
                </a:lnTo>
                <a:lnTo>
                  <a:pt x="2074417" y="1387504"/>
                </a:lnTo>
                <a:lnTo>
                  <a:pt x="0" y="13875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028700" y="1939623"/>
            <a:ext cx="5466719" cy="7653406"/>
          </a:xfrm>
          <a:custGeom>
            <a:avLst/>
            <a:gdLst/>
            <a:ahLst/>
            <a:cxnLst/>
            <a:rect l="l" t="t" r="r" b="b"/>
            <a:pathLst>
              <a:path w="5466719" h="7653406">
                <a:moveTo>
                  <a:pt x="0" y="0"/>
                </a:moveTo>
                <a:lnTo>
                  <a:pt x="5466719" y="0"/>
                </a:lnTo>
                <a:lnTo>
                  <a:pt x="5466719" y="7653407"/>
                </a:lnTo>
                <a:lnTo>
                  <a:pt x="0" y="76534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028700" y="952500"/>
            <a:ext cx="6798830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The PROUD Principles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36298" y="2314803"/>
            <a:ext cx="8720614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54545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Passionate, productive, prepared and positive 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47954" y="3442546"/>
            <a:ext cx="9339333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54545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Reflective, respect, reach, responsible, responsive  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51332" y="4790350"/>
            <a:ext cx="6332577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54545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Outstanding, observant and open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34274" y="6056540"/>
            <a:ext cx="4924663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54545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United and understanding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335725" y="7325132"/>
            <a:ext cx="676379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54545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Dedicated, different and difference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49633" y="9279022"/>
            <a:ext cx="10845880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i="1">
                <a:solidFill>
                  <a:srgbClr val="545454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Never loose sight of the fun and joy of working with children...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383256" y="163909"/>
            <a:ext cx="1769032" cy="1183243"/>
          </a:xfrm>
          <a:custGeom>
            <a:avLst/>
            <a:gdLst/>
            <a:ahLst/>
            <a:cxnLst/>
            <a:rect l="l" t="t" r="r" b="b"/>
            <a:pathLst>
              <a:path w="1769032" h="1183243">
                <a:moveTo>
                  <a:pt x="0" y="0"/>
                </a:moveTo>
                <a:lnTo>
                  <a:pt x="1769033" y="0"/>
                </a:lnTo>
                <a:lnTo>
                  <a:pt x="1769033" y="1183243"/>
                </a:lnTo>
                <a:lnTo>
                  <a:pt x="0" y="11832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611158" y="1710541"/>
            <a:ext cx="3801200" cy="3432959"/>
          </a:xfrm>
          <a:custGeom>
            <a:avLst/>
            <a:gdLst/>
            <a:ahLst/>
            <a:cxnLst/>
            <a:rect l="l" t="t" r="r" b="b"/>
            <a:pathLst>
              <a:path w="3801200" h="3432959">
                <a:moveTo>
                  <a:pt x="0" y="0"/>
                </a:moveTo>
                <a:lnTo>
                  <a:pt x="3801200" y="0"/>
                </a:lnTo>
                <a:lnTo>
                  <a:pt x="3801200" y="3432959"/>
                </a:lnTo>
                <a:lnTo>
                  <a:pt x="0" y="34329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1269504" y="5431367"/>
            <a:ext cx="6087820" cy="3100983"/>
          </a:xfrm>
          <a:custGeom>
            <a:avLst/>
            <a:gdLst/>
            <a:ahLst/>
            <a:cxnLst/>
            <a:rect l="l" t="t" r="r" b="b"/>
            <a:pathLst>
              <a:path w="6087820" h="3100983">
                <a:moveTo>
                  <a:pt x="0" y="0"/>
                </a:moveTo>
                <a:lnTo>
                  <a:pt x="6087820" y="0"/>
                </a:lnTo>
                <a:lnTo>
                  <a:pt x="6087820" y="3100983"/>
                </a:lnTo>
                <a:lnTo>
                  <a:pt x="0" y="31009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221017" y="2300490"/>
            <a:ext cx="4531890" cy="2819861"/>
          </a:xfrm>
          <a:custGeom>
            <a:avLst/>
            <a:gdLst/>
            <a:ahLst/>
            <a:cxnLst/>
            <a:rect l="l" t="t" r="r" b="b"/>
            <a:pathLst>
              <a:path w="4531890" h="2819861">
                <a:moveTo>
                  <a:pt x="0" y="0"/>
                </a:moveTo>
                <a:lnTo>
                  <a:pt x="4531890" y="0"/>
                </a:lnTo>
                <a:lnTo>
                  <a:pt x="4531890" y="2819860"/>
                </a:lnTo>
                <a:lnTo>
                  <a:pt x="0" y="28198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21536" r="-2615" b="-9830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480839" y="5431367"/>
            <a:ext cx="4529299" cy="3100983"/>
          </a:xfrm>
          <a:custGeom>
            <a:avLst/>
            <a:gdLst/>
            <a:ahLst/>
            <a:cxnLst/>
            <a:rect l="l" t="t" r="r" b="b"/>
            <a:pathLst>
              <a:path w="4529299" h="3100983">
                <a:moveTo>
                  <a:pt x="0" y="0"/>
                </a:moveTo>
                <a:lnTo>
                  <a:pt x="4529299" y="0"/>
                </a:lnTo>
                <a:lnTo>
                  <a:pt x="4529299" y="3100983"/>
                </a:lnTo>
                <a:lnTo>
                  <a:pt x="0" y="31009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583" t="-31301" r="-26275" b="-600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4880831" y="2654323"/>
            <a:ext cx="1849520" cy="2466027"/>
          </a:xfrm>
          <a:custGeom>
            <a:avLst/>
            <a:gdLst/>
            <a:ahLst/>
            <a:cxnLst/>
            <a:rect l="l" t="t" r="r" b="b"/>
            <a:pathLst>
              <a:path w="1849520" h="2466027">
                <a:moveTo>
                  <a:pt x="0" y="0"/>
                </a:moveTo>
                <a:lnTo>
                  <a:pt x="1849520" y="0"/>
                </a:lnTo>
                <a:lnTo>
                  <a:pt x="1849520" y="2466027"/>
                </a:lnTo>
                <a:lnTo>
                  <a:pt x="0" y="24660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5241000" y="5431367"/>
            <a:ext cx="5797642" cy="3100983"/>
          </a:xfrm>
          <a:custGeom>
            <a:avLst/>
            <a:gdLst/>
            <a:ahLst/>
            <a:cxnLst/>
            <a:rect l="l" t="t" r="r" b="b"/>
            <a:pathLst>
              <a:path w="5797642" h="3100983">
                <a:moveTo>
                  <a:pt x="0" y="0"/>
                </a:moveTo>
                <a:lnTo>
                  <a:pt x="5797642" y="0"/>
                </a:lnTo>
                <a:lnTo>
                  <a:pt x="5797642" y="3100983"/>
                </a:lnTo>
                <a:lnTo>
                  <a:pt x="0" y="310098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3330" b="-1689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880394" y="728662"/>
            <a:ext cx="11665351" cy="903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Our most valuable resource...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66341" y="4307763"/>
            <a:ext cx="2405777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EBEBE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Staff awards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29221" y="8932400"/>
            <a:ext cx="9650979" cy="1261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89"/>
              </a:lnSpc>
            </a:pPr>
            <a:r>
              <a:rPr lang="en-US" sz="7421">
                <a:solidFill>
                  <a:srgbClr val="EBEB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...OUR STAFF TEAM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266543" y="3306947"/>
            <a:ext cx="4139684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EBEBE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Staff wellbeing events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545745" y="2233815"/>
            <a:ext cx="3860483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EBEBE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Share achievements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254711" y="1177174"/>
            <a:ext cx="211740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EBEBE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Celebrate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74495" y="347475"/>
            <a:ext cx="2467629" cy="1650510"/>
          </a:xfrm>
          <a:custGeom>
            <a:avLst/>
            <a:gdLst/>
            <a:ahLst/>
            <a:cxnLst/>
            <a:rect l="l" t="t" r="r" b="b"/>
            <a:pathLst>
              <a:path w="2467629" h="1650510">
                <a:moveTo>
                  <a:pt x="0" y="0"/>
                </a:moveTo>
                <a:lnTo>
                  <a:pt x="2467629" y="0"/>
                </a:lnTo>
                <a:lnTo>
                  <a:pt x="2467629" y="1650510"/>
                </a:lnTo>
                <a:lnTo>
                  <a:pt x="0" y="1650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647700" y="4365723"/>
            <a:ext cx="3406215" cy="4758223"/>
          </a:xfrm>
          <a:custGeom>
            <a:avLst/>
            <a:gdLst/>
            <a:ahLst/>
            <a:cxnLst/>
            <a:rect l="l" t="t" r="r" b="b"/>
            <a:pathLst>
              <a:path w="3406215" h="4758223">
                <a:moveTo>
                  <a:pt x="0" y="0"/>
                </a:moveTo>
                <a:lnTo>
                  <a:pt x="3406215" y="0"/>
                </a:lnTo>
                <a:lnTo>
                  <a:pt x="3406215" y="4758223"/>
                </a:lnTo>
                <a:lnTo>
                  <a:pt x="0" y="47582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375" r="-82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647700" y="870612"/>
            <a:ext cx="4206314" cy="2799055"/>
          </a:xfrm>
          <a:custGeom>
            <a:avLst/>
            <a:gdLst/>
            <a:ahLst/>
            <a:cxnLst/>
            <a:rect l="l" t="t" r="r" b="b"/>
            <a:pathLst>
              <a:path w="4206314" h="2799055">
                <a:moveTo>
                  <a:pt x="0" y="0"/>
                </a:moveTo>
                <a:lnTo>
                  <a:pt x="4206314" y="0"/>
                </a:lnTo>
                <a:lnTo>
                  <a:pt x="4206314" y="2799055"/>
                </a:lnTo>
                <a:lnTo>
                  <a:pt x="0" y="27990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2277782" y="1332255"/>
            <a:ext cx="2430022" cy="3240030"/>
          </a:xfrm>
          <a:custGeom>
            <a:avLst/>
            <a:gdLst/>
            <a:ahLst/>
            <a:cxnLst/>
            <a:rect l="l" t="t" r="r" b="b"/>
            <a:pathLst>
              <a:path w="2430022" h="3240030">
                <a:moveTo>
                  <a:pt x="0" y="0"/>
                </a:moveTo>
                <a:lnTo>
                  <a:pt x="2430022" y="0"/>
                </a:lnTo>
                <a:lnTo>
                  <a:pt x="2430022" y="3240030"/>
                </a:lnTo>
                <a:lnTo>
                  <a:pt x="0" y="32400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5208511" y="5949067"/>
            <a:ext cx="2433613" cy="3244818"/>
          </a:xfrm>
          <a:custGeom>
            <a:avLst/>
            <a:gdLst/>
            <a:ahLst/>
            <a:cxnLst/>
            <a:rect l="l" t="t" r="r" b="b"/>
            <a:pathLst>
              <a:path w="2433613" h="3244818">
                <a:moveTo>
                  <a:pt x="0" y="0"/>
                </a:moveTo>
                <a:lnTo>
                  <a:pt x="2433613" y="0"/>
                </a:lnTo>
                <a:lnTo>
                  <a:pt x="2433613" y="3244818"/>
                </a:lnTo>
                <a:lnTo>
                  <a:pt x="0" y="32448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5208511" y="2486885"/>
            <a:ext cx="2433613" cy="3244818"/>
          </a:xfrm>
          <a:custGeom>
            <a:avLst/>
            <a:gdLst/>
            <a:ahLst/>
            <a:cxnLst/>
            <a:rect l="l" t="t" r="r" b="b"/>
            <a:pathLst>
              <a:path w="2433613" h="3244818">
                <a:moveTo>
                  <a:pt x="0" y="0"/>
                </a:moveTo>
                <a:lnTo>
                  <a:pt x="2433613" y="0"/>
                </a:lnTo>
                <a:lnTo>
                  <a:pt x="2433613" y="3244818"/>
                </a:lnTo>
                <a:lnTo>
                  <a:pt x="0" y="32448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2194305" y="5143500"/>
            <a:ext cx="2513499" cy="3549880"/>
          </a:xfrm>
          <a:custGeom>
            <a:avLst/>
            <a:gdLst/>
            <a:ahLst/>
            <a:cxnLst/>
            <a:rect l="l" t="t" r="r" b="b"/>
            <a:pathLst>
              <a:path w="2513499" h="3549880">
                <a:moveTo>
                  <a:pt x="0" y="0"/>
                </a:moveTo>
                <a:lnTo>
                  <a:pt x="2513499" y="0"/>
                </a:lnTo>
                <a:lnTo>
                  <a:pt x="2513499" y="3549880"/>
                </a:lnTo>
                <a:lnTo>
                  <a:pt x="0" y="35498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62" r="-296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3463756" y="261010"/>
            <a:ext cx="10829384" cy="1137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65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Inspire the team...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23848" y="8543556"/>
            <a:ext cx="6240309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Adventures with Alice Sharp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61172" y="6263324"/>
            <a:ext cx="4623574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Ben Kingston Hughes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32216" y="5463408"/>
            <a:ext cx="4623574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Alistair Bryce Clegg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32216" y="7086601"/>
            <a:ext cx="4623574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Kym Scott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87562" y="9295396"/>
            <a:ext cx="679088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Day of Play Community Playthings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537060" y="1551808"/>
            <a:ext cx="5756563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Local training providers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537060" y="3931153"/>
            <a:ext cx="587179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Ceredigion County Council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254111" y="3089277"/>
            <a:ext cx="4623574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Mudiad Meithrin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168549" y="7791716"/>
            <a:ext cx="655090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Elizabeth Jarman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001187" y="2303648"/>
            <a:ext cx="4623574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NDNA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537040" y="9295396"/>
            <a:ext cx="563745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Nursery World Conference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345607" y="4759193"/>
            <a:ext cx="625470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Gogerddan Childcare Training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2290" y="5810841"/>
            <a:ext cx="2310075" cy="2686133"/>
          </a:xfrm>
          <a:custGeom>
            <a:avLst/>
            <a:gdLst/>
            <a:ahLst/>
            <a:cxnLst/>
            <a:rect l="l" t="t" r="r" b="b"/>
            <a:pathLst>
              <a:path w="2310075" h="2686133">
                <a:moveTo>
                  <a:pt x="0" y="0"/>
                </a:moveTo>
                <a:lnTo>
                  <a:pt x="2310075" y="0"/>
                </a:lnTo>
                <a:lnTo>
                  <a:pt x="2310075" y="2686133"/>
                </a:lnTo>
                <a:lnTo>
                  <a:pt x="0" y="26861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163923" y="378228"/>
            <a:ext cx="3394519" cy="2545889"/>
          </a:xfrm>
          <a:custGeom>
            <a:avLst/>
            <a:gdLst/>
            <a:ahLst/>
            <a:cxnLst/>
            <a:rect l="l" t="t" r="r" b="b"/>
            <a:pathLst>
              <a:path w="3394519" h="2545889">
                <a:moveTo>
                  <a:pt x="0" y="0"/>
                </a:moveTo>
                <a:lnTo>
                  <a:pt x="3394520" y="0"/>
                </a:lnTo>
                <a:lnTo>
                  <a:pt x="3394520" y="2545890"/>
                </a:lnTo>
                <a:lnTo>
                  <a:pt x="0" y="25458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0671219" y="4615677"/>
            <a:ext cx="2672321" cy="1627686"/>
          </a:xfrm>
          <a:custGeom>
            <a:avLst/>
            <a:gdLst/>
            <a:ahLst/>
            <a:cxnLst/>
            <a:rect l="l" t="t" r="r" b="b"/>
            <a:pathLst>
              <a:path w="2672321" h="1627686">
                <a:moveTo>
                  <a:pt x="0" y="0"/>
                </a:moveTo>
                <a:lnTo>
                  <a:pt x="2672320" y="0"/>
                </a:lnTo>
                <a:lnTo>
                  <a:pt x="2672320" y="1627687"/>
                </a:lnTo>
                <a:lnTo>
                  <a:pt x="0" y="16276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3817622" y="5868074"/>
            <a:ext cx="3413224" cy="4114800"/>
          </a:xfrm>
          <a:custGeom>
            <a:avLst/>
            <a:gdLst/>
            <a:ahLst/>
            <a:cxnLst/>
            <a:rect l="l" t="t" r="r" b="b"/>
            <a:pathLst>
              <a:path w="3413224" h="4114800">
                <a:moveTo>
                  <a:pt x="0" y="0"/>
                </a:moveTo>
                <a:lnTo>
                  <a:pt x="3413224" y="0"/>
                </a:lnTo>
                <a:lnTo>
                  <a:pt x="34132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8396626" y="6533871"/>
            <a:ext cx="1951958" cy="2057400"/>
          </a:xfrm>
          <a:custGeom>
            <a:avLst/>
            <a:gdLst/>
            <a:ahLst/>
            <a:cxnLst/>
            <a:rect l="l" t="t" r="r" b="b"/>
            <a:pathLst>
              <a:path w="1951958" h="2057400">
                <a:moveTo>
                  <a:pt x="0" y="0"/>
                </a:moveTo>
                <a:lnTo>
                  <a:pt x="1951958" y="0"/>
                </a:lnTo>
                <a:lnTo>
                  <a:pt x="1951958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347500" y="559040"/>
            <a:ext cx="11866045" cy="844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0"/>
              </a:lnSpc>
            </a:pPr>
            <a:r>
              <a:rPr lang="en-US" sz="4942">
                <a:solidFill>
                  <a:srgbClr val="EBEB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Identify staff interests and skills...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1256" y="1833627"/>
            <a:ext cx="5294716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Social media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36063" y="3742596"/>
            <a:ext cx="5830117" cy="83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Food and nutrition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57376" y="3379693"/>
            <a:ext cx="3667191" cy="83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ALNCO’s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05765" y="1824102"/>
            <a:ext cx="6311857" cy="83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Welsh Ambassadors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488615" y="7094893"/>
            <a:ext cx="4038503" cy="83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Clwb Coginio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19940" y="4752948"/>
            <a:ext cx="4038503" cy="83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 b="1">
                <a:solidFill>
                  <a:srgbClr val="DDD3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Clwb Garddio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7500" y="4675822"/>
            <a:ext cx="9409729" cy="83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Pedagogy / Play-a-gogy Lead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7853" y="8955127"/>
            <a:ext cx="7358753" cy="83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Forest School Leaders</a:t>
            </a:r>
          </a:p>
        </p:txBody>
      </p:sp>
      <p:sp>
        <p:nvSpPr>
          <p:cNvPr id="16" name="Freeform 16"/>
          <p:cNvSpPr/>
          <p:nvPr/>
        </p:nvSpPr>
        <p:spPr>
          <a:xfrm>
            <a:off x="0" y="8636490"/>
            <a:ext cx="2467629" cy="1650510"/>
          </a:xfrm>
          <a:custGeom>
            <a:avLst/>
            <a:gdLst/>
            <a:ahLst/>
            <a:cxnLst/>
            <a:rect l="l" t="t" r="r" b="b"/>
            <a:pathLst>
              <a:path w="2467629" h="1650510">
                <a:moveTo>
                  <a:pt x="0" y="0"/>
                </a:moveTo>
                <a:lnTo>
                  <a:pt x="2467629" y="0"/>
                </a:lnTo>
                <a:lnTo>
                  <a:pt x="2467629" y="1650510"/>
                </a:lnTo>
                <a:lnTo>
                  <a:pt x="0" y="165051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0160" y="5925248"/>
            <a:ext cx="3283613" cy="4012968"/>
          </a:xfrm>
          <a:custGeom>
            <a:avLst/>
            <a:gdLst/>
            <a:ahLst/>
            <a:cxnLst/>
            <a:rect l="l" t="t" r="r" b="b"/>
            <a:pathLst>
              <a:path w="3283613" h="4012968">
                <a:moveTo>
                  <a:pt x="0" y="0"/>
                </a:moveTo>
                <a:lnTo>
                  <a:pt x="3283613" y="0"/>
                </a:lnTo>
                <a:lnTo>
                  <a:pt x="3283613" y="4012968"/>
                </a:lnTo>
                <a:lnTo>
                  <a:pt x="0" y="40129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729" b="-1375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006522" y="5925248"/>
            <a:ext cx="3322019" cy="4012968"/>
          </a:xfrm>
          <a:custGeom>
            <a:avLst/>
            <a:gdLst/>
            <a:ahLst/>
            <a:cxnLst/>
            <a:rect l="l" t="t" r="r" b="b"/>
            <a:pathLst>
              <a:path w="3322019" h="4012968">
                <a:moveTo>
                  <a:pt x="0" y="0"/>
                </a:moveTo>
                <a:lnTo>
                  <a:pt x="3322019" y="0"/>
                </a:lnTo>
                <a:lnTo>
                  <a:pt x="3322019" y="4012968"/>
                </a:lnTo>
                <a:lnTo>
                  <a:pt x="0" y="40129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" r="-43" b="-348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4822745" y="5925248"/>
            <a:ext cx="3009726" cy="4012968"/>
          </a:xfrm>
          <a:custGeom>
            <a:avLst/>
            <a:gdLst/>
            <a:ahLst/>
            <a:cxnLst/>
            <a:rect l="l" t="t" r="r" b="b"/>
            <a:pathLst>
              <a:path w="3009726" h="4012968">
                <a:moveTo>
                  <a:pt x="0" y="0"/>
                </a:moveTo>
                <a:lnTo>
                  <a:pt x="3009726" y="0"/>
                </a:lnTo>
                <a:lnTo>
                  <a:pt x="3009726" y="4012968"/>
                </a:lnTo>
                <a:lnTo>
                  <a:pt x="0" y="40129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028700" y="1232703"/>
            <a:ext cx="3299841" cy="4395224"/>
          </a:xfrm>
          <a:custGeom>
            <a:avLst/>
            <a:gdLst/>
            <a:ahLst/>
            <a:cxnLst/>
            <a:rect l="l" t="t" r="r" b="b"/>
            <a:pathLst>
              <a:path w="3299841" h="4395224">
                <a:moveTo>
                  <a:pt x="0" y="0"/>
                </a:moveTo>
                <a:lnTo>
                  <a:pt x="3299841" y="0"/>
                </a:lnTo>
                <a:lnTo>
                  <a:pt x="3299841" y="4395223"/>
                </a:lnTo>
                <a:lnTo>
                  <a:pt x="0" y="43952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9533255" y="1232703"/>
            <a:ext cx="8299216" cy="4395224"/>
          </a:xfrm>
          <a:custGeom>
            <a:avLst/>
            <a:gdLst/>
            <a:ahLst/>
            <a:cxnLst/>
            <a:rect l="l" t="t" r="r" b="b"/>
            <a:pathLst>
              <a:path w="8299216" h="4395224">
                <a:moveTo>
                  <a:pt x="0" y="0"/>
                </a:moveTo>
                <a:lnTo>
                  <a:pt x="8299216" y="0"/>
                </a:lnTo>
                <a:lnTo>
                  <a:pt x="8299216" y="4395223"/>
                </a:lnTo>
                <a:lnTo>
                  <a:pt x="0" y="43952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5130160" y="1232703"/>
            <a:ext cx="3296418" cy="4395224"/>
          </a:xfrm>
          <a:custGeom>
            <a:avLst/>
            <a:gdLst/>
            <a:ahLst/>
            <a:cxnLst/>
            <a:rect l="l" t="t" r="r" b="b"/>
            <a:pathLst>
              <a:path w="3296418" h="4395224">
                <a:moveTo>
                  <a:pt x="0" y="0"/>
                </a:moveTo>
                <a:lnTo>
                  <a:pt x="3296417" y="0"/>
                </a:lnTo>
                <a:lnTo>
                  <a:pt x="3296417" y="4395223"/>
                </a:lnTo>
                <a:lnTo>
                  <a:pt x="0" y="43952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0217130" y="5922958"/>
            <a:ext cx="2673714" cy="2693918"/>
          </a:xfrm>
          <a:custGeom>
            <a:avLst/>
            <a:gdLst/>
            <a:ahLst/>
            <a:cxnLst/>
            <a:rect l="l" t="t" r="r" b="b"/>
            <a:pathLst>
              <a:path w="2673714" h="2693918">
                <a:moveTo>
                  <a:pt x="0" y="0"/>
                </a:moveTo>
                <a:lnTo>
                  <a:pt x="2673713" y="0"/>
                </a:lnTo>
                <a:lnTo>
                  <a:pt x="2673713" y="2693918"/>
                </a:lnTo>
                <a:lnTo>
                  <a:pt x="0" y="26939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-336050" y="184630"/>
            <a:ext cx="17864875" cy="84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0"/>
              </a:lnSpc>
            </a:pPr>
            <a:r>
              <a:rPr lang="en-US" sz="4942">
                <a:solidFill>
                  <a:srgbClr val="3D46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‘No Dig Garden Project’... Clwb Garddio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278145" y="8816657"/>
            <a:ext cx="4680228" cy="788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EBEBE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Endless learning ...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6747134" y="0"/>
            <a:ext cx="1540866" cy="1030630"/>
          </a:xfrm>
          <a:custGeom>
            <a:avLst/>
            <a:gdLst/>
            <a:ahLst/>
            <a:cxnLst/>
            <a:rect l="l" t="t" r="r" b="b"/>
            <a:pathLst>
              <a:path w="1540866" h="1030630">
                <a:moveTo>
                  <a:pt x="0" y="0"/>
                </a:moveTo>
                <a:lnTo>
                  <a:pt x="1540866" y="0"/>
                </a:lnTo>
                <a:lnTo>
                  <a:pt x="1540866" y="1030630"/>
                </a:lnTo>
                <a:lnTo>
                  <a:pt x="0" y="10306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22775" y="1916857"/>
            <a:ext cx="7639539" cy="6453285"/>
          </a:xfrm>
          <a:custGeom>
            <a:avLst/>
            <a:gdLst/>
            <a:ahLst/>
            <a:cxnLst/>
            <a:rect l="l" t="t" r="r" b="b"/>
            <a:pathLst>
              <a:path w="7639539" h="6453285">
                <a:moveTo>
                  <a:pt x="0" y="0"/>
                </a:moveTo>
                <a:lnTo>
                  <a:pt x="7639539" y="0"/>
                </a:lnTo>
                <a:lnTo>
                  <a:pt x="7639539" y="6453286"/>
                </a:lnTo>
                <a:lnTo>
                  <a:pt x="0" y="64532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520" t="-1318" r="-852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8730975" y="3319711"/>
            <a:ext cx="4524845" cy="6033126"/>
          </a:xfrm>
          <a:custGeom>
            <a:avLst/>
            <a:gdLst/>
            <a:ahLst/>
            <a:cxnLst/>
            <a:rect l="l" t="t" r="r" b="b"/>
            <a:pathLst>
              <a:path w="4524845" h="6033126">
                <a:moveTo>
                  <a:pt x="0" y="0"/>
                </a:moveTo>
                <a:lnTo>
                  <a:pt x="4524844" y="0"/>
                </a:lnTo>
                <a:lnTo>
                  <a:pt x="4524844" y="6033127"/>
                </a:lnTo>
                <a:lnTo>
                  <a:pt x="0" y="60331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028700" y="435927"/>
            <a:ext cx="4293394" cy="1061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</a:pPr>
            <a:r>
              <a:rPr lang="en-US" sz="6199" b="1">
                <a:solidFill>
                  <a:srgbClr val="3D46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The vision...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44345" y="8760065"/>
            <a:ext cx="11866045" cy="1061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3D46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reality...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060375" y="1631536"/>
            <a:ext cx="11866045" cy="1301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99"/>
              </a:lnSpc>
            </a:pPr>
            <a:r>
              <a:rPr lang="en-US" sz="7642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vrs</a:t>
            </a:r>
          </a:p>
        </p:txBody>
      </p:sp>
      <p:sp>
        <p:nvSpPr>
          <p:cNvPr id="7" name="Freeform 7"/>
          <p:cNvSpPr/>
          <p:nvPr/>
        </p:nvSpPr>
        <p:spPr>
          <a:xfrm>
            <a:off x="13824480" y="1028700"/>
            <a:ext cx="3886724" cy="5182299"/>
          </a:xfrm>
          <a:custGeom>
            <a:avLst/>
            <a:gdLst/>
            <a:ahLst/>
            <a:cxnLst/>
            <a:rect l="l" t="t" r="r" b="b"/>
            <a:pathLst>
              <a:path w="3886724" h="5182299">
                <a:moveTo>
                  <a:pt x="0" y="0"/>
                </a:moveTo>
                <a:lnTo>
                  <a:pt x="3886724" y="0"/>
                </a:lnTo>
                <a:lnTo>
                  <a:pt x="3886724" y="5182299"/>
                </a:lnTo>
                <a:lnTo>
                  <a:pt x="0" y="51822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0" y="8636490"/>
            <a:ext cx="2467629" cy="1650510"/>
          </a:xfrm>
          <a:custGeom>
            <a:avLst/>
            <a:gdLst/>
            <a:ahLst/>
            <a:cxnLst/>
            <a:rect l="l" t="t" r="r" b="b"/>
            <a:pathLst>
              <a:path w="2467629" h="1650510">
                <a:moveTo>
                  <a:pt x="0" y="0"/>
                </a:moveTo>
                <a:lnTo>
                  <a:pt x="2467629" y="0"/>
                </a:lnTo>
                <a:lnTo>
                  <a:pt x="2467629" y="1650510"/>
                </a:lnTo>
                <a:lnTo>
                  <a:pt x="0" y="16505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5099414" y="6873965"/>
            <a:ext cx="1336857" cy="1346959"/>
          </a:xfrm>
          <a:custGeom>
            <a:avLst/>
            <a:gdLst/>
            <a:ahLst/>
            <a:cxnLst/>
            <a:rect l="l" t="t" r="r" b="b"/>
            <a:pathLst>
              <a:path w="1336857" h="1346959">
                <a:moveTo>
                  <a:pt x="0" y="0"/>
                </a:moveTo>
                <a:lnTo>
                  <a:pt x="1336857" y="0"/>
                </a:lnTo>
                <a:lnTo>
                  <a:pt x="1336857" y="1346959"/>
                </a:lnTo>
                <a:lnTo>
                  <a:pt x="0" y="13469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0105" y="5143500"/>
            <a:ext cx="3666371" cy="4888495"/>
          </a:xfrm>
          <a:custGeom>
            <a:avLst/>
            <a:gdLst/>
            <a:ahLst/>
            <a:cxnLst/>
            <a:rect l="l" t="t" r="r" b="b"/>
            <a:pathLst>
              <a:path w="3666371" h="4888495">
                <a:moveTo>
                  <a:pt x="0" y="0"/>
                </a:moveTo>
                <a:lnTo>
                  <a:pt x="3666371" y="0"/>
                </a:lnTo>
                <a:lnTo>
                  <a:pt x="3666371" y="4888495"/>
                </a:lnTo>
                <a:lnTo>
                  <a:pt x="0" y="48884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4154633" y="5712845"/>
            <a:ext cx="3239363" cy="4319150"/>
          </a:xfrm>
          <a:custGeom>
            <a:avLst/>
            <a:gdLst/>
            <a:ahLst/>
            <a:cxnLst/>
            <a:rect l="l" t="t" r="r" b="b"/>
            <a:pathLst>
              <a:path w="3239363" h="4319150">
                <a:moveTo>
                  <a:pt x="0" y="0"/>
                </a:moveTo>
                <a:lnTo>
                  <a:pt x="3239363" y="0"/>
                </a:lnTo>
                <a:lnTo>
                  <a:pt x="3239363" y="4319150"/>
                </a:lnTo>
                <a:lnTo>
                  <a:pt x="0" y="43191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7632121" y="6810697"/>
            <a:ext cx="3431476" cy="3221298"/>
          </a:xfrm>
          <a:custGeom>
            <a:avLst/>
            <a:gdLst/>
            <a:ahLst/>
            <a:cxnLst/>
            <a:rect l="l" t="t" r="r" b="b"/>
            <a:pathLst>
              <a:path w="3431476" h="3221298">
                <a:moveTo>
                  <a:pt x="0" y="0"/>
                </a:moveTo>
                <a:lnTo>
                  <a:pt x="3431476" y="0"/>
                </a:lnTo>
                <a:lnTo>
                  <a:pt x="3431476" y="3221298"/>
                </a:lnTo>
                <a:lnTo>
                  <a:pt x="0" y="32212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326946" y="1306275"/>
            <a:ext cx="3904528" cy="2912931"/>
          </a:xfrm>
          <a:custGeom>
            <a:avLst/>
            <a:gdLst/>
            <a:ahLst/>
            <a:cxnLst/>
            <a:rect l="l" t="t" r="r" b="b"/>
            <a:pathLst>
              <a:path w="3904528" h="2912931">
                <a:moveTo>
                  <a:pt x="0" y="0"/>
                </a:moveTo>
                <a:lnTo>
                  <a:pt x="3904528" y="0"/>
                </a:lnTo>
                <a:lnTo>
                  <a:pt x="3904528" y="2912931"/>
                </a:lnTo>
                <a:lnTo>
                  <a:pt x="0" y="2912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249" t="-12051" r="-8990" b="-1083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1652590" y="6824371"/>
            <a:ext cx="6336049" cy="3207625"/>
          </a:xfrm>
          <a:custGeom>
            <a:avLst/>
            <a:gdLst/>
            <a:ahLst/>
            <a:cxnLst/>
            <a:rect l="l" t="t" r="r" b="b"/>
            <a:pathLst>
              <a:path w="6336049" h="3207625">
                <a:moveTo>
                  <a:pt x="0" y="0"/>
                </a:moveTo>
                <a:lnTo>
                  <a:pt x="6336049" y="0"/>
                </a:lnTo>
                <a:lnTo>
                  <a:pt x="6336049" y="3207624"/>
                </a:lnTo>
                <a:lnTo>
                  <a:pt x="0" y="32076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2713097" y="1849943"/>
            <a:ext cx="5163553" cy="3517670"/>
          </a:xfrm>
          <a:custGeom>
            <a:avLst/>
            <a:gdLst/>
            <a:ahLst/>
            <a:cxnLst/>
            <a:rect l="l" t="t" r="r" b="b"/>
            <a:pathLst>
              <a:path w="5163553" h="3517670">
                <a:moveTo>
                  <a:pt x="0" y="0"/>
                </a:moveTo>
                <a:lnTo>
                  <a:pt x="5163553" y="0"/>
                </a:lnTo>
                <a:lnTo>
                  <a:pt x="5163553" y="3517671"/>
                </a:lnTo>
                <a:lnTo>
                  <a:pt x="0" y="35176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5453132" y="1891506"/>
            <a:ext cx="2877291" cy="2877291"/>
          </a:xfrm>
          <a:custGeom>
            <a:avLst/>
            <a:gdLst/>
            <a:ahLst/>
            <a:cxnLst/>
            <a:rect l="l" t="t" r="r" b="b"/>
            <a:pathLst>
              <a:path w="2877291" h="2877291">
                <a:moveTo>
                  <a:pt x="0" y="0"/>
                </a:moveTo>
                <a:lnTo>
                  <a:pt x="2877292" y="0"/>
                </a:lnTo>
                <a:lnTo>
                  <a:pt x="2877292" y="2877291"/>
                </a:lnTo>
                <a:lnTo>
                  <a:pt x="0" y="287729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8912143" y="2762740"/>
            <a:ext cx="2877291" cy="2877291"/>
          </a:xfrm>
          <a:custGeom>
            <a:avLst/>
            <a:gdLst/>
            <a:ahLst/>
            <a:cxnLst/>
            <a:rect l="l" t="t" r="r" b="b"/>
            <a:pathLst>
              <a:path w="2877291" h="2877291">
                <a:moveTo>
                  <a:pt x="0" y="0"/>
                </a:moveTo>
                <a:lnTo>
                  <a:pt x="2877291" y="0"/>
                </a:lnTo>
                <a:lnTo>
                  <a:pt x="2877291" y="2877292"/>
                </a:lnTo>
                <a:lnTo>
                  <a:pt x="0" y="287729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201819" y="-33021"/>
            <a:ext cx="5433609" cy="1061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</a:pPr>
            <a:r>
              <a:rPr lang="en-US" sz="6199" b="1">
                <a:solidFill>
                  <a:srgbClr val="3D46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Partnerships...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0105" y="4428756"/>
            <a:ext cx="4154783" cy="613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3D46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Trips and outings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96282" y="797048"/>
            <a:ext cx="4095436" cy="613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3D46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Community links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785523" y="688658"/>
            <a:ext cx="5018700" cy="613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3D46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Parent involvement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971694" y="5758139"/>
            <a:ext cx="2646359" cy="613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3D46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Staff ideas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485041" y="4929287"/>
            <a:ext cx="6774259" cy="3779773"/>
          </a:xfrm>
          <a:custGeom>
            <a:avLst/>
            <a:gdLst/>
            <a:ahLst/>
            <a:cxnLst/>
            <a:rect l="l" t="t" r="r" b="b"/>
            <a:pathLst>
              <a:path w="6774259" h="3779773">
                <a:moveTo>
                  <a:pt x="0" y="0"/>
                </a:moveTo>
                <a:lnTo>
                  <a:pt x="6774259" y="0"/>
                </a:lnTo>
                <a:lnTo>
                  <a:pt x="6774259" y="3779774"/>
                </a:lnTo>
                <a:lnTo>
                  <a:pt x="0" y="3779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859" b="-1769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5899917" y="6013413"/>
            <a:ext cx="3981395" cy="3619472"/>
          </a:xfrm>
          <a:custGeom>
            <a:avLst/>
            <a:gdLst/>
            <a:ahLst/>
            <a:cxnLst/>
            <a:rect l="l" t="t" r="r" b="b"/>
            <a:pathLst>
              <a:path w="3981395" h="3619472">
                <a:moveTo>
                  <a:pt x="0" y="0"/>
                </a:moveTo>
                <a:lnTo>
                  <a:pt x="3981395" y="0"/>
                </a:lnTo>
                <a:lnTo>
                  <a:pt x="3981395" y="3619472"/>
                </a:lnTo>
                <a:lnTo>
                  <a:pt x="0" y="36194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005" r="-1209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0485041" y="464522"/>
            <a:ext cx="3147774" cy="4026161"/>
          </a:xfrm>
          <a:custGeom>
            <a:avLst/>
            <a:gdLst/>
            <a:ahLst/>
            <a:cxnLst/>
            <a:rect l="l" t="t" r="r" b="b"/>
            <a:pathLst>
              <a:path w="3147774" h="4026161">
                <a:moveTo>
                  <a:pt x="0" y="0"/>
                </a:moveTo>
                <a:lnTo>
                  <a:pt x="3147774" y="0"/>
                </a:lnTo>
                <a:lnTo>
                  <a:pt x="3147774" y="4026161"/>
                </a:lnTo>
                <a:lnTo>
                  <a:pt x="0" y="40261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5899917" y="1625302"/>
            <a:ext cx="3981395" cy="4026161"/>
          </a:xfrm>
          <a:custGeom>
            <a:avLst/>
            <a:gdLst/>
            <a:ahLst/>
            <a:cxnLst/>
            <a:rect l="l" t="t" r="r" b="b"/>
            <a:pathLst>
              <a:path w="3981395" h="4026161">
                <a:moveTo>
                  <a:pt x="0" y="0"/>
                </a:moveTo>
                <a:lnTo>
                  <a:pt x="3981395" y="0"/>
                </a:lnTo>
                <a:lnTo>
                  <a:pt x="3981395" y="4026161"/>
                </a:lnTo>
                <a:lnTo>
                  <a:pt x="0" y="40261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3935" b="-777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630876" y="1625302"/>
            <a:ext cx="4936081" cy="8007582"/>
          </a:xfrm>
          <a:custGeom>
            <a:avLst/>
            <a:gdLst/>
            <a:ahLst/>
            <a:cxnLst/>
            <a:rect l="l" t="t" r="r" b="b"/>
            <a:pathLst>
              <a:path w="4936081" h="8007582">
                <a:moveTo>
                  <a:pt x="0" y="0"/>
                </a:moveTo>
                <a:lnTo>
                  <a:pt x="4936081" y="0"/>
                </a:lnTo>
                <a:lnTo>
                  <a:pt x="4936081" y="8007583"/>
                </a:lnTo>
                <a:lnTo>
                  <a:pt x="0" y="80075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958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-1483129" y="359747"/>
            <a:ext cx="12838757" cy="903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19"/>
              </a:lnSpc>
            </a:pPr>
            <a:r>
              <a:rPr lang="en-US" sz="5299" b="1">
                <a:solidFill>
                  <a:srgbClr val="3D46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If at first you don’t succeed...</a:t>
            </a:r>
          </a:p>
        </p:txBody>
      </p:sp>
      <p:sp>
        <p:nvSpPr>
          <p:cNvPr id="8" name="Freeform 8"/>
          <p:cNvSpPr/>
          <p:nvPr/>
        </p:nvSpPr>
        <p:spPr>
          <a:xfrm>
            <a:off x="14236544" y="464522"/>
            <a:ext cx="3022756" cy="4026161"/>
          </a:xfrm>
          <a:custGeom>
            <a:avLst/>
            <a:gdLst/>
            <a:ahLst/>
            <a:cxnLst/>
            <a:rect l="l" t="t" r="r" b="b"/>
            <a:pathLst>
              <a:path w="3022756" h="4026161">
                <a:moveTo>
                  <a:pt x="0" y="0"/>
                </a:moveTo>
                <a:lnTo>
                  <a:pt x="3022756" y="0"/>
                </a:lnTo>
                <a:lnTo>
                  <a:pt x="3022756" y="4026161"/>
                </a:lnTo>
                <a:lnTo>
                  <a:pt x="0" y="40261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12217292" y="9042436"/>
            <a:ext cx="4038503" cy="83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Team effort!</a:t>
            </a:r>
          </a:p>
        </p:txBody>
      </p:sp>
      <p:sp>
        <p:nvSpPr>
          <p:cNvPr id="10" name="Freeform 10"/>
          <p:cNvSpPr/>
          <p:nvPr/>
        </p:nvSpPr>
        <p:spPr>
          <a:xfrm>
            <a:off x="16589170" y="9199171"/>
            <a:ext cx="1626381" cy="1087829"/>
          </a:xfrm>
          <a:custGeom>
            <a:avLst/>
            <a:gdLst/>
            <a:ahLst/>
            <a:cxnLst/>
            <a:rect l="l" t="t" r="r" b="b"/>
            <a:pathLst>
              <a:path w="1626381" h="1087829">
                <a:moveTo>
                  <a:pt x="0" y="0"/>
                </a:moveTo>
                <a:lnTo>
                  <a:pt x="1626381" y="0"/>
                </a:lnTo>
                <a:lnTo>
                  <a:pt x="1626381" y="1087829"/>
                </a:lnTo>
                <a:lnTo>
                  <a:pt x="0" y="108782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6434" y="1582809"/>
            <a:ext cx="5309440" cy="7015393"/>
          </a:xfrm>
          <a:custGeom>
            <a:avLst/>
            <a:gdLst/>
            <a:ahLst/>
            <a:cxnLst/>
            <a:rect l="l" t="t" r="r" b="b"/>
            <a:pathLst>
              <a:path w="5309440" h="7015393">
                <a:moveTo>
                  <a:pt x="0" y="0"/>
                </a:moveTo>
                <a:lnTo>
                  <a:pt x="5309440" y="0"/>
                </a:lnTo>
                <a:lnTo>
                  <a:pt x="5309440" y="7015393"/>
                </a:lnTo>
                <a:lnTo>
                  <a:pt x="0" y="70153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39" r="-243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784261" y="3597130"/>
            <a:ext cx="3177847" cy="3290974"/>
          </a:xfrm>
          <a:custGeom>
            <a:avLst/>
            <a:gdLst/>
            <a:ahLst/>
            <a:cxnLst/>
            <a:rect l="l" t="t" r="r" b="b"/>
            <a:pathLst>
              <a:path w="3177847" h="3290974">
                <a:moveTo>
                  <a:pt x="0" y="0"/>
                </a:moveTo>
                <a:lnTo>
                  <a:pt x="3177847" y="0"/>
                </a:lnTo>
                <a:lnTo>
                  <a:pt x="3177847" y="3290974"/>
                </a:lnTo>
                <a:lnTo>
                  <a:pt x="0" y="32909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4784261" y="274625"/>
            <a:ext cx="3177847" cy="3084381"/>
          </a:xfrm>
          <a:custGeom>
            <a:avLst/>
            <a:gdLst/>
            <a:ahLst/>
            <a:cxnLst/>
            <a:rect l="l" t="t" r="r" b="b"/>
            <a:pathLst>
              <a:path w="3177847" h="3084381">
                <a:moveTo>
                  <a:pt x="0" y="0"/>
                </a:moveTo>
                <a:lnTo>
                  <a:pt x="3177847" y="0"/>
                </a:lnTo>
                <a:lnTo>
                  <a:pt x="3177847" y="3084380"/>
                </a:lnTo>
                <a:lnTo>
                  <a:pt x="0" y="30843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6185924" y="1582809"/>
            <a:ext cx="3595270" cy="4211976"/>
          </a:xfrm>
          <a:custGeom>
            <a:avLst/>
            <a:gdLst/>
            <a:ahLst/>
            <a:cxnLst/>
            <a:rect l="l" t="t" r="r" b="b"/>
            <a:pathLst>
              <a:path w="3595270" h="4211976">
                <a:moveTo>
                  <a:pt x="0" y="0"/>
                </a:moveTo>
                <a:lnTo>
                  <a:pt x="3595270" y="0"/>
                </a:lnTo>
                <a:lnTo>
                  <a:pt x="3595270" y="4211976"/>
                </a:lnTo>
                <a:lnTo>
                  <a:pt x="0" y="42119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6134316" y="6309963"/>
            <a:ext cx="3595270" cy="3327416"/>
          </a:xfrm>
          <a:custGeom>
            <a:avLst/>
            <a:gdLst/>
            <a:ahLst/>
            <a:cxnLst/>
            <a:rect l="l" t="t" r="r" b="b"/>
            <a:pathLst>
              <a:path w="3595270" h="3327416">
                <a:moveTo>
                  <a:pt x="0" y="0"/>
                </a:moveTo>
                <a:lnTo>
                  <a:pt x="3595270" y="0"/>
                </a:lnTo>
                <a:lnTo>
                  <a:pt x="3595270" y="3327416"/>
                </a:lnTo>
                <a:lnTo>
                  <a:pt x="0" y="33274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04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4784261" y="7126229"/>
            <a:ext cx="3177847" cy="2943945"/>
          </a:xfrm>
          <a:custGeom>
            <a:avLst/>
            <a:gdLst/>
            <a:ahLst/>
            <a:cxnLst/>
            <a:rect l="l" t="t" r="r" b="b"/>
            <a:pathLst>
              <a:path w="3177847" h="2943945">
                <a:moveTo>
                  <a:pt x="0" y="0"/>
                </a:moveTo>
                <a:lnTo>
                  <a:pt x="3177847" y="0"/>
                </a:lnTo>
                <a:lnTo>
                  <a:pt x="3177847" y="2943946"/>
                </a:lnTo>
                <a:lnTo>
                  <a:pt x="0" y="29439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90" b="-7655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0181244" y="1582809"/>
            <a:ext cx="3882916" cy="4211976"/>
          </a:xfrm>
          <a:custGeom>
            <a:avLst/>
            <a:gdLst/>
            <a:ahLst/>
            <a:cxnLst/>
            <a:rect l="l" t="t" r="r" b="b"/>
            <a:pathLst>
              <a:path w="3882916" h="4211976">
                <a:moveTo>
                  <a:pt x="0" y="0"/>
                </a:moveTo>
                <a:lnTo>
                  <a:pt x="3882916" y="0"/>
                </a:lnTo>
                <a:lnTo>
                  <a:pt x="3882916" y="4211976"/>
                </a:lnTo>
                <a:lnTo>
                  <a:pt x="0" y="42119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693393" y="291377"/>
            <a:ext cx="16565907" cy="1061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679"/>
              </a:lnSpc>
            </a:pPr>
            <a:r>
              <a:rPr lang="en-US" sz="6199" b="1">
                <a:solidFill>
                  <a:srgbClr val="3D46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Our environments and resources...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6434" y="8502952"/>
            <a:ext cx="2250162" cy="788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Before...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66566" y="9195736"/>
            <a:ext cx="1865828" cy="788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After...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053436" y="6333532"/>
            <a:ext cx="4405129" cy="3303847"/>
          </a:xfrm>
          <a:custGeom>
            <a:avLst/>
            <a:gdLst/>
            <a:ahLst/>
            <a:cxnLst/>
            <a:rect l="l" t="t" r="r" b="b"/>
            <a:pathLst>
              <a:path w="4405129" h="3303847">
                <a:moveTo>
                  <a:pt x="0" y="0"/>
                </a:moveTo>
                <a:lnTo>
                  <a:pt x="4405128" y="0"/>
                </a:lnTo>
                <a:lnTo>
                  <a:pt x="4405128" y="3303847"/>
                </a:lnTo>
                <a:lnTo>
                  <a:pt x="0" y="330384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33815" y="3073575"/>
            <a:ext cx="6073219" cy="4349892"/>
          </a:xfrm>
          <a:custGeom>
            <a:avLst/>
            <a:gdLst/>
            <a:ahLst/>
            <a:cxnLst/>
            <a:rect l="l" t="t" r="r" b="b"/>
            <a:pathLst>
              <a:path w="6073219" h="4349892">
                <a:moveTo>
                  <a:pt x="0" y="0"/>
                </a:moveTo>
                <a:lnTo>
                  <a:pt x="6073219" y="0"/>
                </a:lnTo>
                <a:lnTo>
                  <a:pt x="6073219" y="4349892"/>
                </a:lnTo>
                <a:lnTo>
                  <a:pt x="0" y="43498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333" t="-4986" r="-9013" b="-1543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526985" y="923925"/>
            <a:ext cx="3884890" cy="936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BIG ideas....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8636490"/>
            <a:ext cx="2467629" cy="1650510"/>
          </a:xfrm>
          <a:custGeom>
            <a:avLst/>
            <a:gdLst/>
            <a:ahLst/>
            <a:cxnLst/>
            <a:rect l="l" t="t" r="r" b="b"/>
            <a:pathLst>
              <a:path w="2467629" h="1650510">
                <a:moveTo>
                  <a:pt x="0" y="0"/>
                </a:moveTo>
                <a:lnTo>
                  <a:pt x="2467629" y="0"/>
                </a:lnTo>
                <a:lnTo>
                  <a:pt x="2467629" y="1650510"/>
                </a:lnTo>
                <a:lnTo>
                  <a:pt x="0" y="16505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1192310" y="3470750"/>
            <a:ext cx="1786869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Practice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31854" y="1544159"/>
            <a:ext cx="625792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Environments and resources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684844" y="4503603"/>
            <a:ext cx="480180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Pedagogy/ Play-a-gogy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844793" y="2507455"/>
            <a:ext cx="7112756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Approach to outdoor learning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56782" y="5522194"/>
            <a:ext cx="660806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Links within the local community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097513" y="6434967"/>
            <a:ext cx="9161787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Embedding all of this throughout our settings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32448" y="7415407"/>
            <a:ext cx="5856737" cy="896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DDD3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Our grant projects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453713" cy="10527917"/>
          </a:xfrm>
          <a:custGeom>
            <a:avLst/>
            <a:gdLst/>
            <a:ahLst/>
            <a:cxnLst/>
            <a:rect l="l" t="t" r="r" b="b"/>
            <a:pathLst>
              <a:path w="18453713" h="10527917">
                <a:moveTo>
                  <a:pt x="0" y="0"/>
                </a:moveTo>
                <a:lnTo>
                  <a:pt x="18453713" y="0"/>
                </a:lnTo>
                <a:lnTo>
                  <a:pt x="18453713" y="10527917"/>
                </a:lnTo>
                <a:lnTo>
                  <a:pt x="0" y="105279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654" b="-312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7459190" y="328198"/>
            <a:ext cx="3369620" cy="2253819"/>
          </a:xfrm>
          <a:custGeom>
            <a:avLst/>
            <a:gdLst/>
            <a:ahLst/>
            <a:cxnLst/>
            <a:rect l="l" t="t" r="r" b="b"/>
            <a:pathLst>
              <a:path w="3369620" h="2253819">
                <a:moveTo>
                  <a:pt x="0" y="0"/>
                </a:moveTo>
                <a:lnTo>
                  <a:pt x="3369620" y="0"/>
                </a:lnTo>
                <a:lnTo>
                  <a:pt x="3369620" y="2253820"/>
                </a:lnTo>
                <a:lnTo>
                  <a:pt x="0" y="22538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5118201" y="3646167"/>
            <a:ext cx="8051598" cy="2832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339"/>
              </a:lnSpc>
            </a:pPr>
            <a:r>
              <a:rPr lang="en-US" sz="8099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Our woodland story...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11801" y="4606289"/>
            <a:ext cx="3064398" cy="969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79"/>
              </a:lnSpc>
            </a:pPr>
            <a:r>
              <a:rPr lang="en-US" sz="5699">
                <a:solidFill>
                  <a:srgbClr val="EBEB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Finland</a:t>
            </a:r>
            <a:r>
              <a:rPr lang="en-US" sz="5699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</a:p>
        </p:txBody>
      </p:sp>
      <p:sp>
        <p:nvSpPr>
          <p:cNvPr id="3" name="Freeform 3"/>
          <p:cNvSpPr/>
          <p:nvPr/>
        </p:nvSpPr>
        <p:spPr>
          <a:xfrm>
            <a:off x="12373998" y="401386"/>
            <a:ext cx="5382217" cy="4036662"/>
          </a:xfrm>
          <a:custGeom>
            <a:avLst/>
            <a:gdLst/>
            <a:ahLst/>
            <a:cxnLst/>
            <a:rect l="l" t="t" r="r" b="b"/>
            <a:pathLst>
              <a:path w="5382217" h="4036662">
                <a:moveTo>
                  <a:pt x="0" y="0"/>
                </a:moveTo>
                <a:lnTo>
                  <a:pt x="5382217" y="0"/>
                </a:lnTo>
                <a:lnTo>
                  <a:pt x="5382217" y="4036662"/>
                </a:lnTo>
                <a:lnTo>
                  <a:pt x="0" y="40366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1413467" y="4893207"/>
            <a:ext cx="6342747" cy="4757060"/>
          </a:xfrm>
          <a:custGeom>
            <a:avLst/>
            <a:gdLst/>
            <a:ahLst/>
            <a:cxnLst/>
            <a:rect l="l" t="t" r="r" b="b"/>
            <a:pathLst>
              <a:path w="6342747" h="4757060">
                <a:moveTo>
                  <a:pt x="0" y="0"/>
                </a:moveTo>
                <a:lnTo>
                  <a:pt x="6342748" y="0"/>
                </a:lnTo>
                <a:lnTo>
                  <a:pt x="6342748" y="4757061"/>
                </a:lnTo>
                <a:lnTo>
                  <a:pt x="0" y="47570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275484" y="401386"/>
            <a:ext cx="5587290" cy="4190468"/>
          </a:xfrm>
          <a:custGeom>
            <a:avLst/>
            <a:gdLst/>
            <a:ahLst/>
            <a:cxnLst/>
            <a:rect l="l" t="t" r="r" b="b"/>
            <a:pathLst>
              <a:path w="5587290" h="4190468">
                <a:moveTo>
                  <a:pt x="0" y="0"/>
                </a:moveTo>
                <a:lnTo>
                  <a:pt x="5587290" y="0"/>
                </a:lnTo>
                <a:lnTo>
                  <a:pt x="5587290" y="4190468"/>
                </a:lnTo>
                <a:lnTo>
                  <a:pt x="0" y="41904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275484" y="5221638"/>
            <a:ext cx="5920668" cy="4440501"/>
          </a:xfrm>
          <a:custGeom>
            <a:avLst/>
            <a:gdLst/>
            <a:ahLst/>
            <a:cxnLst/>
            <a:rect l="l" t="t" r="r" b="b"/>
            <a:pathLst>
              <a:path w="5920668" h="4440501">
                <a:moveTo>
                  <a:pt x="0" y="0"/>
                </a:moveTo>
                <a:lnTo>
                  <a:pt x="5920668" y="0"/>
                </a:lnTo>
                <a:lnTo>
                  <a:pt x="5920668" y="4440501"/>
                </a:lnTo>
                <a:lnTo>
                  <a:pt x="0" y="44405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6597994" y="5935548"/>
            <a:ext cx="4415423" cy="3726590"/>
          </a:xfrm>
          <a:custGeom>
            <a:avLst/>
            <a:gdLst/>
            <a:ahLst/>
            <a:cxnLst/>
            <a:rect l="l" t="t" r="r" b="b"/>
            <a:pathLst>
              <a:path w="4415423" h="3726590">
                <a:moveTo>
                  <a:pt x="0" y="0"/>
                </a:moveTo>
                <a:lnTo>
                  <a:pt x="4415423" y="0"/>
                </a:lnTo>
                <a:lnTo>
                  <a:pt x="4415423" y="3726591"/>
                </a:lnTo>
                <a:lnTo>
                  <a:pt x="0" y="37265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266" r="-626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6196152" y="401386"/>
            <a:ext cx="5844468" cy="4036662"/>
          </a:xfrm>
          <a:custGeom>
            <a:avLst/>
            <a:gdLst/>
            <a:ahLst/>
            <a:cxnLst/>
            <a:rect l="l" t="t" r="r" b="b"/>
            <a:pathLst>
              <a:path w="5844468" h="4036662">
                <a:moveTo>
                  <a:pt x="0" y="0"/>
                </a:moveTo>
                <a:lnTo>
                  <a:pt x="5844468" y="0"/>
                </a:lnTo>
                <a:lnTo>
                  <a:pt x="5844468" y="4036662"/>
                </a:lnTo>
                <a:lnTo>
                  <a:pt x="0" y="40366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6656" r="-5276" b="-54122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5515" y="1991031"/>
            <a:ext cx="3224258" cy="4299011"/>
          </a:xfrm>
          <a:custGeom>
            <a:avLst/>
            <a:gdLst/>
            <a:ahLst/>
            <a:cxnLst/>
            <a:rect l="l" t="t" r="r" b="b"/>
            <a:pathLst>
              <a:path w="3224258" h="4299011">
                <a:moveTo>
                  <a:pt x="0" y="0"/>
                </a:moveTo>
                <a:lnTo>
                  <a:pt x="3224258" y="0"/>
                </a:lnTo>
                <a:lnTo>
                  <a:pt x="3224258" y="4299010"/>
                </a:lnTo>
                <a:lnTo>
                  <a:pt x="0" y="42990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6214017" y="1991031"/>
            <a:ext cx="3815372" cy="4299011"/>
          </a:xfrm>
          <a:custGeom>
            <a:avLst/>
            <a:gdLst/>
            <a:ahLst/>
            <a:cxnLst/>
            <a:rect l="l" t="t" r="r" b="b"/>
            <a:pathLst>
              <a:path w="3815372" h="4299011">
                <a:moveTo>
                  <a:pt x="0" y="0"/>
                </a:moveTo>
                <a:lnTo>
                  <a:pt x="3815372" y="0"/>
                </a:lnTo>
                <a:lnTo>
                  <a:pt x="3815372" y="4299010"/>
                </a:lnTo>
                <a:lnTo>
                  <a:pt x="0" y="4299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3006232" y="1991031"/>
            <a:ext cx="3224258" cy="4299011"/>
          </a:xfrm>
          <a:custGeom>
            <a:avLst/>
            <a:gdLst/>
            <a:ahLst/>
            <a:cxnLst/>
            <a:rect l="l" t="t" r="r" b="b"/>
            <a:pathLst>
              <a:path w="3224258" h="4299011">
                <a:moveTo>
                  <a:pt x="0" y="0"/>
                </a:moveTo>
                <a:lnTo>
                  <a:pt x="3224258" y="0"/>
                </a:lnTo>
                <a:lnTo>
                  <a:pt x="3224258" y="4299010"/>
                </a:lnTo>
                <a:lnTo>
                  <a:pt x="0" y="42990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2299387" y="5712168"/>
            <a:ext cx="3083323" cy="4111098"/>
          </a:xfrm>
          <a:custGeom>
            <a:avLst/>
            <a:gdLst/>
            <a:ahLst/>
            <a:cxnLst/>
            <a:rect l="l" t="t" r="r" b="b"/>
            <a:pathLst>
              <a:path w="3083323" h="4111098">
                <a:moveTo>
                  <a:pt x="0" y="0"/>
                </a:moveTo>
                <a:lnTo>
                  <a:pt x="3083323" y="0"/>
                </a:lnTo>
                <a:lnTo>
                  <a:pt x="3083323" y="4111098"/>
                </a:lnTo>
                <a:lnTo>
                  <a:pt x="0" y="41110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8523545" y="5712168"/>
            <a:ext cx="3310522" cy="4106074"/>
          </a:xfrm>
          <a:custGeom>
            <a:avLst/>
            <a:gdLst/>
            <a:ahLst/>
            <a:cxnLst/>
            <a:rect l="l" t="t" r="r" b="b"/>
            <a:pathLst>
              <a:path w="3310522" h="4106074">
                <a:moveTo>
                  <a:pt x="0" y="0"/>
                </a:moveTo>
                <a:lnTo>
                  <a:pt x="3310522" y="0"/>
                </a:lnTo>
                <a:lnTo>
                  <a:pt x="3310522" y="4106075"/>
                </a:lnTo>
                <a:lnTo>
                  <a:pt x="0" y="41060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4923139" y="5712168"/>
            <a:ext cx="2614702" cy="4106074"/>
          </a:xfrm>
          <a:custGeom>
            <a:avLst/>
            <a:gdLst/>
            <a:ahLst/>
            <a:cxnLst/>
            <a:rect l="l" t="t" r="r" b="b"/>
            <a:pathLst>
              <a:path w="2614702" h="4106074">
                <a:moveTo>
                  <a:pt x="0" y="0"/>
                </a:moveTo>
                <a:lnTo>
                  <a:pt x="2614702" y="0"/>
                </a:lnTo>
                <a:lnTo>
                  <a:pt x="2614702" y="4106075"/>
                </a:lnTo>
                <a:lnTo>
                  <a:pt x="0" y="4106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302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0" y="539430"/>
            <a:ext cx="11457512" cy="1045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30"/>
              </a:lnSpc>
              <a:spcBef>
                <a:spcPct val="0"/>
              </a:spcBef>
            </a:pPr>
            <a:r>
              <a:rPr lang="en-US" sz="73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Our woodland Project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2731" y="2048181"/>
            <a:ext cx="2047081" cy="805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3"/>
              </a:lnSpc>
              <a:spcBef>
                <a:spcPct val="0"/>
              </a:spcBef>
            </a:pPr>
            <a:r>
              <a:rPr lang="en-US" sz="5693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Before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90048" y="5759793"/>
            <a:ext cx="2091432" cy="804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3"/>
              </a:lnSpc>
              <a:spcBef>
                <a:spcPct val="0"/>
              </a:spcBef>
            </a:pPr>
            <a:r>
              <a:rPr lang="en-US" sz="5593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After...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61233" y="2048181"/>
            <a:ext cx="2047081" cy="805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3"/>
              </a:lnSpc>
              <a:spcBef>
                <a:spcPct val="0"/>
              </a:spcBef>
            </a:pPr>
            <a:r>
              <a:rPr lang="en-US" sz="5693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Before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153448" y="2048181"/>
            <a:ext cx="2047081" cy="805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3"/>
              </a:lnSpc>
              <a:spcBef>
                <a:spcPct val="0"/>
              </a:spcBef>
            </a:pPr>
            <a:r>
              <a:rPr lang="en-US" sz="5693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Before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01924" y="5759793"/>
            <a:ext cx="2091432" cy="804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3"/>
              </a:lnSpc>
              <a:spcBef>
                <a:spcPct val="0"/>
              </a:spcBef>
            </a:pPr>
            <a:r>
              <a:rPr lang="en-US" sz="5593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After...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013800" y="5911620"/>
            <a:ext cx="2091432" cy="804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3"/>
              </a:lnSpc>
              <a:spcBef>
                <a:spcPct val="0"/>
              </a:spcBef>
            </a:pPr>
            <a:r>
              <a:rPr lang="en-US" sz="5593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After...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5604616" y="203445"/>
            <a:ext cx="2467629" cy="1650510"/>
          </a:xfrm>
          <a:custGeom>
            <a:avLst/>
            <a:gdLst/>
            <a:ahLst/>
            <a:cxnLst/>
            <a:rect l="l" t="t" r="r" b="b"/>
            <a:pathLst>
              <a:path w="2467629" h="1650510">
                <a:moveTo>
                  <a:pt x="0" y="0"/>
                </a:moveTo>
                <a:lnTo>
                  <a:pt x="2467629" y="0"/>
                </a:lnTo>
                <a:lnTo>
                  <a:pt x="2467629" y="1650510"/>
                </a:lnTo>
                <a:lnTo>
                  <a:pt x="0" y="16505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872740" y="4213187"/>
            <a:ext cx="1422627" cy="7397771"/>
          </a:xfrm>
          <a:custGeom>
            <a:avLst/>
            <a:gdLst/>
            <a:ahLst/>
            <a:cxnLst/>
            <a:rect l="l" t="t" r="r" b="b"/>
            <a:pathLst>
              <a:path w="1422627" h="7397771">
                <a:moveTo>
                  <a:pt x="0" y="0"/>
                </a:moveTo>
                <a:lnTo>
                  <a:pt x="1422627" y="0"/>
                </a:lnTo>
                <a:lnTo>
                  <a:pt x="1422627" y="7397770"/>
                </a:lnTo>
                <a:lnTo>
                  <a:pt x="0" y="73977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3462" t="-2605" r="-193055" b="-162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3218179" y="2198463"/>
            <a:ext cx="4842692" cy="6796761"/>
          </a:xfrm>
          <a:custGeom>
            <a:avLst/>
            <a:gdLst/>
            <a:ahLst/>
            <a:cxnLst/>
            <a:rect l="l" t="t" r="r" b="b"/>
            <a:pathLst>
              <a:path w="4842692" h="6796761">
                <a:moveTo>
                  <a:pt x="0" y="0"/>
                </a:moveTo>
                <a:lnTo>
                  <a:pt x="4842692" y="0"/>
                </a:lnTo>
                <a:lnTo>
                  <a:pt x="4842692" y="6796761"/>
                </a:lnTo>
                <a:lnTo>
                  <a:pt x="0" y="67967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8355028" y="3458806"/>
            <a:ext cx="4487857" cy="3369388"/>
          </a:xfrm>
          <a:custGeom>
            <a:avLst/>
            <a:gdLst/>
            <a:ahLst/>
            <a:cxnLst/>
            <a:rect l="l" t="t" r="r" b="b"/>
            <a:pathLst>
              <a:path w="4487857" h="3369388">
                <a:moveTo>
                  <a:pt x="0" y="0"/>
                </a:moveTo>
                <a:lnTo>
                  <a:pt x="4487857" y="0"/>
                </a:lnTo>
                <a:lnTo>
                  <a:pt x="4487857" y="3369388"/>
                </a:lnTo>
                <a:lnTo>
                  <a:pt x="0" y="33693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436220" y="5528294"/>
            <a:ext cx="2800409" cy="3730006"/>
          </a:xfrm>
          <a:custGeom>
            <a:avLst/>
            <a:gdLst/>
            <a:ahLst/>
            <a:cxnLst/>
            <a:rect l="l" t="t" r="r" b="b"/>
            <a:pathLst>
              <a:path w="2800409" h="3730006">
                <a:moveTo>
                  <a:pt x="0" y="0"/>
                </a:moveTo>
                <a:lnTo>
                  <a:pt x="2800410" y="0"/>
                </a:lnTo>
                <a:lnTo>
                  <a:pt x="2800410" y="3730006"/>
                </a:lnTo>
                <a:lnTo>
                  <a:pt x="0" y="37300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436220" y="1413494"/>
            <a:ext cx="2800409" cy="3730006"/>
          </a:xfrm>
          <a:custGeom>
            <a:avLst/>
            <a:gdLst/>
            <a:ahLst/>
            <a:cxnLst/>
            <a:rect l="l" t="t" r="r" b="b"/>
            <a:pathLst>
              <a:path w="2800409" h="3730006">
                <a:moveTo>
                  <a:pt x="0" y="0"/>
                </a:moveTo>
                <a:lnTo>
                  <a:pt x="2800410" y="0"/>
                </a:lnTo>
                <a:lnTo>
                  <a:pt x="2800410" y="3730006"/>
                </a:lnTo>
                <a:lnTo>
                  <a:pt x="0" y="37300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3659044" y="3475247"/>
            <a:ext cx="4466926" cy="3353674"/>
          </a:xfrm>
          <a:custGeom>
            <a:avLst/>
            <a:gdLst/>
            <a:ahLst/>
            <a:cxnLst/>
            <a:rect l="l" t="t" r="r" b="b"/>
            <a:pathLst>
              <a:path w="4466926" h="3353674">
                <a:moveTo>
                  <a:pt x="0" y="0"/>
                </a:moveTo>
                <a:lnTo>
                  <a:pt x="4466927" y="0"/>
                </a:lnTo>
                <a:lnTo>
                  <a:pt x="4466927" y="3353674"/>
                </a:lnTo>
                <a:lnTo>
                  <a:pt x="0" y="33536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3415244" y="640944"/>
            <a:ext cx="11457512" cy="1045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30"/>
              </a:lnSpc>
              <a:spcBef>
                <a:spcPct val="0"/>
              </a:spcBef>
            </a:pPr>
            <a:r>
              <a:rPr lang="en-US" sz="73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Our woodland Project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4933" y="8928549"/>
            <a:ext cx="17259300" cy="1057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On-going staff training: 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Level 1 Forest School/ Level 3 Forest School / Outdoor First Aid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375976" y="1990959"/>
            <a:ext cx="17259300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2020 Grwp Gwyrdd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37196" y="57150"/>
            <a:ext cx="17034435" cy="1968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22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4562"/>
              </a:lnSpc>
              <a:spcBef>
                <a:spcPct val="0"/>
              </a:spcBef>
            </a:pPr>
            <a:r>
              <a:rPr lang="en-US" sz="4148">
                <a:solidFill>
                  <a:srgbClr val="EBEB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Using this natural site has had such a positive impact for so many children...</a:t>
            </a:r>
          </a:p>
        </p:txBody>
      </p:sp>
      <p:sp>
        <p:nvSpPr>
          <p:cNvPr id="3" name="Freeform 3"/>
          <p:cNvSpPr/>
          <p:nvPr/>
        </p:nvSpPr>
        <p:spPr>
          <a:xfrm>
            <a:off x="6613185" y="6464854"/>
            <a:ext cx="5008465" cy="3338977"/>
          </a:xfrm>
          <a:custGeom>
            <a:avLst/>
            <a:gdLst/>
            <a:ahLst/>
            <a:cxnLst/>
            <a:rect l="l" t="t" r="r" b="b"/>
            <a:pathLst>
              <a:path w="5008465" h="3338977">
                <a:moveTo>
                  <a:pt x="0" y="0"/>
                </a:moveTo>
                <a:lnTo>
                  <a:pt x="5008465" y="0"/>
                </a:lnTo>
                <a:lnTo>
                  <a:pt x="5008465" y="3338976"/>
                </a:lnTo>
                <a:lnTo>
                  <a:pt x="0" y="33389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6666350" y="2547188"/>
            <a:ext cx="4955300" cy="3303533"/>
          </a:xfrm>
          <a:custGeom>
            <a:avLst/>
            <a:gdLst/>
            <a:ahLst/>
            <a:cxnLst/>
            <a:rect l="l" t="t" r="r" b="b"/>
            <a:pathLst>
              <a:path w="4955300" h="3303533">
                <a:moveTo>
                  <a:pt x="0" y="0"/>
                </a:moveTo>
                <a:lnTo>
                  <a:pt x="4955300" y="0"/>
                </a:lnTo>
                <a:lnTo>
                  <a:pt x="4955300" y="3303533"/>
                </a:lnTo>
                <a:lnTo>
                  <a:pt x="0" y="33035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2136000" y="2422989"/>
            <a:ext cx="5535631" cy="7380841"/>
          </a:xfrm>
          <a:custGeom>
            <a:avLst/>
            <a:gdLst/>
            <a:ahLst/>
            <a:cxnLst/>
            <a:rect l="l" t="t" r="r" b="b"/>
            <a:pathLst>
              <a:path w="5535631" h="7380841">
                <a:moveTo>
                  <a:pt x="0" y="0"/>
                </a:moveTo>
                <a:lnTo>
                  <a:pt x="5535631" y="0"/>
                </a:lnTo>
                <a:lnTo>
                  <a:pt x="5535631" y="7380841"/>
                </a:lnTo>
                <a:lnTo>
                  <a:pt x="0" y="73808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371772" y="2547188"/>
            <a:ext cx="5782637" cy="7256642"/>
          </a:xfrm>
          <a:custGeom>
            <a:avLst/>
            <a:gdLst/>
            <a:ahLst/>
            <a:cxnLst/>
            <a:rect l="l" t="t" r="r" b="b"/>
            <a:pathLst>
              <a:path w="5782637" h="7256642">
                <a:moveTo>
                  <a:pt x="0" y="0"/>
                </a:moveTo>
                <a:lnTo>
                  <a:pt x="5782637" y="0"/>
                </a:lnTo>
                <a:lnTo>
                  <a:pt x="5782637" y="7256642"/>
                </a:lnTo>
                <a:lnTo>
                  <a:pt x="0" y="72566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49903" y="2049962"/>
            <a:ext cx="4962635" cy="3512615"/>
          </a:xfrm>
          <a:custGeom>
            <a:avLst/>
            <a:gdLst/>
            <a:ahLst/>
            <a:cxnLst/>
            <a:rect l="l" t="t" r="r" b="b"/>
            <a:pathLst>
              <a:path w="4962635" h="3512615">
                <a:moveTo>
                  <a:pt x="0" y="0"/>
                </a:moveTo>
                <a:lnTo>
                  <a:pt x="4962635" y="0"/>
                </a:lnTo>
                <a:lnTo>
                  <a:pt x="4962635" y="3512615"/>
                </a:lnTo>
                <a:lnTo>
                  <a:pt x="0" y="35126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572099" y="2049962"/>
            <a:ext cx="5694044" cy="7592059"/>
          </a:xfrm>
          <a:custGeom>
            <a:avLst/>
            <a:gdLst/>
            <a:ahLst/>
            <a:cxnLst/>
            <a:rect l="l" t="t" r="r" b="b"/>
            <a:pathLst>
              <a:path w="5694044" h="7592059">
                <a:moveTo>
                  <a:pt x="0" y="0"/>
                </a:moveTo>
                <a:lnTo>
                  <a:pt x="5694043" y="0"/>
                </a:lnTo>
                <a:lnTo>
                  <a:pt x="5694043" y="7592058"/>
                </a:lnTo>
                <a:lnTo>
                  <a:pt x="0" y="75920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6775567" y="5957463"/>
            <a:ext cx="4962635" cy="3684557"/>
          </a:xfrm>
          <a:custGeom>
            <a:avLst/>
            <a:gdLst/>
            <a:ahLst/>
            <a:cxnLst/>
            <a:rect l="l" t="t" r="r" b="b"/>
            <a:pathLst>
              <a:path w="4962635" h="3684557">
                <a:moveTo>
                  <a:pt x="0" y="0"/>
                </a:moveTo>
                <a:lnTo>
                  <a:pt x="4962634" y="0"/>
                </a:lnTo>
                <a:lnTo>
                  <a:pt x="4962634" y="3684557"/>
                </a:lnTo>
                <a:lnTo>
                  <a:pt x="0" y="36845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611" b="-769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2396299" y="2049962"/>
            <a:ext cx="5319603" cy="7592059"/>
          </a:xfrm>
          <a:custGeom>
            <a:avLst/>
            <a:gdLst/>
            <a:ahLst/>
            <a:cxnLst/>
            <a:rect l="l" t="t" r="r" b="b"/>
            <a:pathLst>
              <a:path w="5319603" h="7592059">
                <a:moveTo>
                  <a:pt x="0" y="0"/>
                </a:moveTo>
                <a:lnTo>
                  <a:pt x="5319602" y="0"/>
                </a:lnTo>
                <a:lnTo>
                  <a:pt x="5319602" y="7592058"/>
                </a:lnTo>
                <a:lnTo>
                  <a:pt x="0" y="75920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485" b="-2540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351819" y="638622"/>
            <a:ext cx="15017768" cy="837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22"/>
              </a:lnSpc>
              <a:spcBef>
                <a:spcPct val="0"/>
              </a:spcBef>
            </a:pPr>
            <a:r>
              <a:rPr lang="en-US" sz="5929">
                <a:solidFill>
                  <a:srgbClr val="3D46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Including Clwb Gogerddan children...</a:t>
            </a:r>
          </a:p>
        </p:txBody>
      </p:sp>
      <p:sp>
        <p:nvSpPr>
          <p:cNvPr id="7" name="Freeform 7"/>
          <p:cNvSpPr/>
          <p:nvPr/>
        </p:nvSpPr>
        <p:spPr>
          <a:xfrm>
            <a:off x="15248272" y="203445"/>
            <a:ext cx="2467629" cy="1650510"/>
          </a:xfrm>
          <a:custGeom>
            <a:avLst/>
            <a:gdLst/>
            <a:ahLst/>
            <a:cxnLst/>
            <a:rect l="l" t="t" r="r" b="b"/>
            <a:pathLst>
              <a:path w="2467629" h="1650510">
                <a:moveTo>
                  <a:pt x="0" y="0"/>
                </a:moveTo>
                <a:lnTo>
                  <a:pt x="2467629" y="0"/>
                </a:lnTo>
                <a:lnTo>
                  <a:pt x="2467629" y="1650510"/>
                </a:lnTo>
                <a:lnTo>
                  <a:pt x="0" y="16505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568497" y="6672886"/>
            <a:ext cx="3080364" cy="3614114"/>
          </a:xfrm>
          <a:custGeom>
            <a:avLst/>
            <a:gdLst/>
            <a:ahLst/>
            <a:cxnLst/>
            <a:rect l="l" t="t" r="r" b="b"/>
            <a:pathLst>
              <a:path w="3080364" h="3614114">
                <a:moveTo>
                  <a:pt x="0" y="0"/>
                </a:moveTo>
                <a:lnTo>
                  <a:pt x="3080364" y="0"/>
                </a:lnTo>
                <a:lnTo>
                  <a:pt x="3080364" y="3614114"/>
                </a:lnTo>
                <a:lnTo>
                  <a:pt x="0" y="36141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627" r="-28627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362316" y="1475928"/>
            <a:ext cx="3076603" cy="8811072"/>
            <a:chOff x="0" y="0"/>
            <a:chExt cx="4102137" cy="11748096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11657" r="11657"/>
            <a:stretch>
              <a:fillRect/>
            </a:stretch>
          </p:blipFill>
          <p:spPr>
            <a:xfrm>
              <a:off x="0" y="0"/>
              <a:ext cx="4102137" cy="5842298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l="4882" r="4882"/>
            <a:stretch>
              <a:fillRect/>
            </a:stretch>
          </p:blipFill>
          <p:spPr>
            <a:xfrm>
              <a:off x="0" y="5905798"/>
              <a:ext cx="4102137" cy="5842298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3601471" y="1475928"/>
            <a:ext cx="3093440" cy="13646080"/>
            <a:chOff x="0" y="0"/>
            <a:chExt cx="4124587" cy="18194773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5"/>
            <a:srcRect l="4019" r="4019"/>
            <a:stretch>
              <a:fillRect/>
            </a:stretch>
          </p:blipFill>
          <p:spPr>
            <a:xfrm>
              <a:off x="0" y="0"/>
              <a:ext cx="4124587" cy="5980258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6"/>
            <a:srcRect l="4019" r="4019"/>
            <a:stretch>
              <a:fillRect/>
            </a:stretch>
          </p:blipFill>
          <p:spPr>
            <a:xfrm>
              <a:off x="0" y="6107258"/>
              <a:ext cx="4124587" cy="5980258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7"/>
            <a:srcRect l="36561" r="36561"/>
            <a:stretch>
              <a:fillRect/>
            </a:stretch>
          </p:blipFill>
          <p:spPr>
            <a:xfrm>
              <a:off x="0" y="12214515"/>
              <a:ext cx="4124587" cy="5980258"/>
            </a:xfrm>
            <a:prstGeom prst="rect">
              <a:avLst/>
            </a:prstGeom>
          </p:spPr>
        </p:pic>
      </p:grpSp>
      <p:sp>
        <p:nvSpPr>
          <p:cNvPr id="10" name="Freeform 10"/>
          <p:cNvSpPr/>
          <p:nvPr/>
        </p:nvSpPr>
        <p:spPr>
          <a:xfrm>
            <a:off x="7672200" y="6262888"/>
            <a:ext cx="2915222" cy="4072161"/>
          </a:xfrm>
          <a:custGeom>
            <a:avLst/>
            <a:gdLst/>
            <a:ahLst/>
            <a:cxnLst/>
            <a:rect l="l" t="t" r="r" b="b"/>
            <a:pathLst>
              <a:path w="2915222" h="4072161">
                <a:moveTo>
                  <a:pt x="0" y="0"/>
                </a:moveTo>
                <a:lnTo>
                  <a:pt x="2915222" y="0"/>
                </a:lnTo>
                <a:lnTo>
                  <a:pt x="2915222" y="4072161"/>
                </a:lnTo>
                <a:lnTo>
                  <a:pt x="0" y="40721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607" b="-60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6102288" y="214464"/>
            <a:ext cx="1515725" cy="1013815"/>
          </a:xfrm>
          <a:custGeom>
            <a:avLst/>
            <a:gdLst/>
            <a:ahLst/>
            <a:cxnLst/>
            <a:rect l="l" t="t" r="r" b="b"/>
            <a:pathLst>
              <a:path w="1515725" h="1013815">
                <a:moveTo>
                  <a:pt x="0" y="0"/>
                </a:moveTo>
                <a:lnTo>
                  <a:pt x="1515725" y="0"/>
                </a:lnTo>
                <a:lnTo>
                  <a:pt x="1515725" y="1013814"/>
                </a:lnTo>
                <a:lnTo>
                  <a:pt x="0" y="10138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11616122" y="1998534"/>
            <a:ext cx="6446892" cy="4396795"/>
          </a:xfrm>
          <a:custGeom>
            <a:avLst/>
            <a:gdLst/>
            <a:ahLst/>
            <a:cxnLst/>
            <a:rect l="l" t="t" r="r" b="b"/>
            <a:pathLst>
              <a:path w="6446892" h="4396795">
                <a:moveTo>
                  <a:pt x="0" y="0"/>
                </a:moveTo>
                <a:lnTo>
                  <a:pt x="6446892" y="0"/>
                </a:lnTo>
                <a:lnTo>
                  <a:pt x="6446892" y="4396795"/>
                </a:lnTo>
                <a:lnTo>
                  <a:pt x="0" y="439679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3707" b="-370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7727129" y="2359496"/>
            <a:ext cx="2860293" cy="3521968"/>
          </a:xfrm>
          <a:custGeom>
            <a:avLst/>
            <a:gdLst/>
            <a:ahLst/>
            <a:cxnLst/>
            <a:rect l="l" t="t" r="r" b="b"/>
            <a:pathLst>
              <a:path w="2860293" h="3521968">
                <a:moveTo>
                  <a:pt x="0" y="0"/>
                </a:moveTo>
                <a:lnTo>
                  <a:pt x="2860293" y="0"/>
                </a:lnTo>
                <a:lnTo>
                  <a:pt x="2860293" y="3521968"/>
                </a:lnTo>
                <a:lnTo>
                  <a:pt x="0" y="352196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4325" t="-6425" b="-6425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5589048" y="191393"/>
            <a:ext cx="9845918" cy="837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22"/>
              </a:lnSpc>
              <a:spcBef>
                <a:spcPct val="0"/>
              </a:spcBef>
            </a:pPr>
            <a:r>
              <a:rPr lang="en-US" sz="5929">
                <a:solidFill>
                  <a:srgbClr val="3D46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Our grant projects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52173" y="703408"/>
            <a:ext cx="1453515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Before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03053" y="1437193"/>
            <a:ext cx="1453515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Before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347094" y="703408"/>
            <a:ext cx="1136094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After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70108" y="1152078"/>
            <a:ext cx="1136094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After</a:t>
            </a:r>
          </a:p>
        </p:txBody>
      </p:sp>
      <p:sp>
        <p:nvSpPr>
          <p:cNvPr id="19" name="Freeform 19"/>
          <p:cNvSpPr/>
          <p:nvPr/>
        </p:nvSpPr>
        <p:spPr>
          <a:xfrm>
            <a:off x="14924206" y="6672886"/>
            <a:ext cx="3138808" cy="3614114"/>
          </a:xfrm>
          <a:custGeom>
            <a:avLst/>
            <a:gdLst/>
            <a:ahLst/>
            <a:cxnLst/>
            <a:rect l="l" t="t" r="r" b="b"/>
            <a:pathLst>
              <a:path w="3138808" h="3614114">
                <a:moveTo>
                  <a:pt x="0" y="0"/>
                </a:moveTo>
                <a:lnTo>
                  <a:pt x="3138808" y="0"/>
                </a:lnTo>
                <a:lnTo>
                  <a:pt x="3138808" y="3614114"/>
                </a:lnTo>
                <a:lnTo>
                  <a:pt x="0" y="361411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31713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19336" y="2329579"/>
            <a:ext cx="4224664" cy="3171788"/>
          </a:xfrm>
          <a:custGeom>
            <a:avLst/>
            <a:gdLst/>
            <a:ahLst/>
            <a:cxnLst/>
            <a:rect l="l" t="t" r="r" b="b"/>
            <a:pathLst>
              <a:path w="4224664" h="3171788">
                <a:moveTo>
                  <a:pt x="0" y="0"/>
                </a:moveTo>
                <a:lnTo>
                  <a:pt x="4224664" y="0"/>
                </a:lnTo>
                <a:lnTo>
                  <a:pt x="4224664" y="3171789"/>
                </a:lnTo>
                <a:lnTo>
                  <a:pt x="0" y="31717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028700" y="2329579"/>
            <a:ext cx="3118995" cy="4103268"/>
          </a:xfrm>
          <a:custGeom>
            <a:avLst/>
            <a:gdLst/>
            <a:ahLst/>
            <a:cxnLst/>
            <a:rect l="l" t="t" r="r" b="b"/>
            <a:pathLst>
              <a:path w="3118995" h="4103268">
                <a:moveTo>
                  <a:pt x="0" y="0"/>
                </a:moveTo>
                <a:lnTo>
                  <a:pt x="3118995" y="0"/>
                </a:lnTo>
                <a:lnTo>
                  <a:pt x="3118995" y="4103268"/>
                </a:lnTo>
                <a:lnTo>
                  <a:pt x="0" y="41032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461242" y="203445"/>
            <a:ext cx="2467629" cy="1650510"/>
          </a:xfrm>
          <a:custGeom>
            <a:avLst/>
            <a:gdLst/>
            <a:ahLst/>
            <a:cxnLst/>
            <a:rect l="l" t="t" r="r" b="b"/>
            <a:pathLst>
              <a:path w="2467629" h="1650510">
                <a:moveTo>
                  <a:pt x="0" y="0"/>
                </a:moveTo>
                <a:lnTo>
                  <a:pt x="2467630" y="0"/>
                </a:lnTo>
                <a:lnTo>
                  <a:pt x="2467630" y="1650510"/>
                </a:lnTo>
                <a:lnTo>
                  <a:pt x="0" y="16505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1507176" y="2480830"/>
            <a:ext cx="6150565" cy="4247734"/>
          </a:xfrm>
          <a:custGeom>
            <a:avLst/>
            <a:gdLst/>
            <a:ahLst/>
            <a:cxnLst/>
            <a:rect l="l" t="t" r="r" b="b"/>
            <a:pathLst>
              <a:path w="6150565" h="4247734">
                <a:moveTo>
                  <a:pt x="0" y="0"/>
                </a:moveTo>
                <a:lnTo>
                  <a:pt x="6150565" y="0"/>
                </a:lnTo>
                <a:lnTo>
                  <a:pt x="6150565" y="4247734"/>
                </a:lnTo>
                <a:lnTo>
                  <a:pt x="0" y="42477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028700" y="6891809"/>
            <a:ext cx="4693435" cy="3226358"/>
          </a:xfrm>
          <a:custGeom>
            <a:avLst/>
            <a:gdLst/>
            <a:ahLst/>
            <a:cxnLst/>
            <a:rect l="l" t="t" r="r" b="b"/>
            <a:pathLst>
              <a:path w="4693435" h="3226358">
                <a:moveTo>
                  <a:pt x="0" y="0"/>
                </a:moveTo>
                <a:lnTo>
                  <a:pt x="4693435" y="0"/>
                </a:lnTo>
                <a:lnTo>
                  <a:pt x="4693435" y="3226357"/>
                </a:lnTo>
                <a:lnTo>
                  <a:pt x="0" y="32263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064" r="-1714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1629682" y="6891809"/>
            <a:ext cx="5905552" cy="3316195"/>
          </a:xfrm>
          <a:custGeom>
            <a:avLst/>
            <a:gdLst/>
            <a:ahLst/>
            <a:cxnLst/>
            <a:rect l="l" t="t" r="r" b="b"/>
            <a:pathLst>
              <a:path w="5905552" h="3316195">
                <a:moveTo>
                  <a:pt x="0" y="0"/>
                </a:moveTo>
                <a:lnTo>
                  <a:pt x="5905553" y="0"/>
                </a:lnTo>
                <a:lnTo>
                  <a:pt x="5905553" y="3316194"/>
                </a:lnTo>
                <a:lnTo>
                  <a:pt x="0" y="33161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6317060" y="6133437"/>
            <a:ext cx="4626114" cy="3469586"/>
          </a:xfrm>
          <a:custGeom>
            <a:avLst/>
            <a:gdLst/>
            <a:ahLst/>
            <a:cxnLst/>
            <a:rect l="l" t="t" r="r" b="b"/>
            <a:pathLst>
              <a:path w="4626114" h="3469586">
                <a:moveTo>
                  <a:pt x="0" y="0"/>
                </a:moveTo>
                <a:lnTo>
                  <a:pt x="4626114" y="0"/>
                </a:lnTo>
                <a:lnTo>
                  <a:pt x="4626114" y="3469585"/>
                </a:lnTo>
                <a:lnTo>
                  <a:pt x="0" y="34695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1406937" y="619572"/>
            <a:ext cx="13426334" cy="616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2"/>
              </a:lnSpc>
              <a:spcBef>
                <a:spcPct val="0"/>
              </a:spcBef>
            </a:pPr>
            <a:r>
              <a:rPr lang="en-US" sz="4329">
                <a:solidFill>
                  <a:srgbClr val="3D46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Clwb Gogerddan ‘Cwtch Ceiro Project’....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34682" y="1426291"/>
            <a:ext cx="1453515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b="1">
                <a:solidFill>
                  <a:srgbClr val="3D46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Before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507176" y="1520897"/>
            <a:ext cx="1300460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b="1">
                <a:solidFill>
                  <a:srgbClr val="3D46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After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17060" y="1520897"/>
            <a:ext cx="1461254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b="1">
                <a:solidFill>
                  <a:srgbClr val="3D46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During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6481" y="578037"/>
            <a:ext cx="14746127" cy="837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22"/>
              </a:lnSpc>
              <a:spcBef>
                <a:spcPct val="0"/>
              </a:spcBef>
            </a:pPr>
            <a:r>
              <a:rPr lang="en-US" sz="5929">
                <a:solidFill>
                  <a:srgbClr val="3D46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‘Cynnal y Cardi’ Grant Project...</a:t>
            </a:r>
          </a:p>
        </p:txBody>
      </p:sp>
      <p:sp>
        <p:nvSpPr>
          <p:cNvPr id="3" name="Freeform 3"/>
          <p:cNvSpPr/>
          <p:nvPr/>
        </p:nvSpPr>
        <p:spPr>
          <a:xfrm>
            <a:off x="11942494" y="2198122"/>
            <a:ext cx="5493561" cy="7324748"/>
          </a:xfrm>
          <a:custGeom>
            <a:avLst/>
            <a:gdLst/>
            <a:ahLst/>
            <a:cxnLst/>
            <a:rect l="l" t="t" r="r" b="b"/>
            <a:pathLst>
              <a:path w="5493561" h="7324748">
                <a:moveTo>
                  <a:pt x="0" y="0"/>
                </a:moveTo>
                <a:lnTo>
                  <a:pt x="5493561" y="0"/>
                </a:lnTo>
                <a:lnTo>
                  <a:pt x="5493561" y="7324748"/>
                </a:lnTo>
                <a:lnTo>
                  <a:pt x="0" y="73247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7946500" y="2371636"/>
            <a:ext cx="2218492" cy="99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sz="57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Before</a:t>
            </a:r>
          </a:p>
        </p:txBody>
      </p:sp>
      <p:sp>
        <p:nvSpPr>
          <p:cNvPr id="5" name="Freeform 5"/>
          <p:cNvSpPr/>
          <p:nvPr/>
        </p:nvSpPr>
        <p:spPr>
          <a:xfrm>
            <a:off x="763691" y="2198122"/>
            <a:ext cx="5493561" cy="7324748"/>
          </a:xfrm>
          <a:custGeom>
            <a:avLst/>
            <a:gdLst/>
            <a:ahLst/>
            <a:cxnLst/>
            <a:rect l="l" t="t" r="r" b="b"/>
            <a:pathLst>
              <a:path w="5493561" h="7324748">
                <a:moveTo>
                  <a:pt x="0" y="0"/>
                </a:moveTo>
                <a:lnTo>
                  <a:pt x="5493562" y="0"/>
                </a:lnTo>
                <a:lnTo>
                  <a:pt x="5493562" y="7324748"/>
                </a:lnTo>
                <a:lnTo>
                  <a:pt x="0" y="732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5678242" y="203445"/>
            <a:ext cx="2286473" cy="1529341"/>
          </a:xfrm>
          <a:custGeom>
            <a:avLst/>
            <a:gdLst/>
            <a:ahLst/>
            <a:cxnLst/>
            <a:rect l="l" t="t" r="r" b="b"/>
            <a:pathLst>
              <a:path w="2286473" h="1529341">
                <a:moveTo>
                  <a:pt x="0" y="0"/>
                </a:moveTo>
                <a:lnTo>
                  <a:pt x="2286473" y="0"/>
                </a:lnTo>
                <a:lnTo>
                  <a:pt x="2286473" y="1529341"/>
                </a:lnTo>
                <a:lnTo>
                  <a:pt x="0" y="1529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6675161" y="8209690"/>
            <a:ext cx="4849425" cy="1313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 direct access to the outdoors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35026" y="4104939"/>
            <a:ext cx="1041440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Dark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52704" y="5221379"/>
            <a:ext cx="2006084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Enclosed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030329" y="6382160"/>
            <a:ext cx="4139089" cy="1313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 access to fresh</a:t>
            </a:r>
          </a:p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air / natural light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7540" y="1800811"/>
            <a:ext cx="3435851" cy="3935627"/>
          </a:xfrm>
          <a:custGeom>
            <a:avLst/>
            <a:gdLst/>
            <a:ahLst/>
            <a:cxnLst/>
            <a:rect l="l" t="t" r="r" b="b"/>
            <a:pathLst>
              <a:path w="3435851" h="3935627">
                <a:moveTo>
                  <a:pt x="0" y="0"/>
                </a:moveTo>
                <a:lnTo>
                  <a:pt x="3435851" y="0"/>
                </a:lnTo>
                <a:lnTo>
                  <a:pt x="3435851" y="3935627"/>
                </a:lnTo>
                <a:lnTo>
                  <a:pt x="0" y="39356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640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627540" y="6117438"/>
            <a:ext cx="3435851" cy="3909806"/>
          </a:xfrm>
          <a:custGeom>
            <a:avLst/>
            <a:gdLst/>
            <a:ahLst/>
            <a:cxnLst/>
            <a:rect l="l" t="t" r="r" b="b"/>
            <a:pathLst>
              <a:path w="3435851" h="3909806">
                <a:moveTo>
                  <a:pt x="0" y="0"/>
                </a:moveTo>
                <a:lnTo>
                  <a:pt x="3435851" y="0"/>
                </a:lnTo>
                <a:lnTo>
                  <a:pt x="3435851" y="3909806"/>
                </a:lnTo>
                <a:lnTo>
                  <a:pt x="0" y="39098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585" b="-8585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5100072" y="1826632"/>
            <a:ext cx="3435851" cy="3909806"/>
          </a:xfrm>
          <a:custGeom>
            <a:avLst/>
            <a:gdLst/>
            <a:ahLst/>
            <a:cxnLst/>
            <a:rect l="l" t="t" r="r" b="b"/>
            <a:pathLst>
              <a:path w="3435851" h="3909806">
                <a:moveTo>
                  <a:pt x="0" y="0"/>
                </a:moveTo>
                <a:lnTo>
                  <a:pt x="3435851" y="0"/>
                </a:lnTo>
                <a:lnTo>
                  <a:pt x="3435851" y="3909806"/>
                </a:lnTo>
                <a:lnTo>
                  <a:pt x="0" y="39098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585" b="-8585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5100072" y="6146013"/>
            <a:ext cx="3435851" cy="3935627"/>
          </a:xfrm>
          <a:custGeom>
            <a:avLst/>
            <a:gdLst/>
            <a:ahLst/>
            <a:cxnLst/>
            <a:rect l="l" t="t" r="r" b="b"/>
            <a:pathLst>
              <a:path w="3435851" h="3935627">
                <a:moveTo>
                  <a:pt x="0" y="0"/>
                </a:moveTo>
                <a:lnTo>
                  <a:pt x="3435851" y="0"/>
                </a:lnTo>
                <a:lnTo>
                  <a:pt x="3435851" y="3935628"/>
                </a:lnTo>
                <a:lnTo>
                  <a:pt x="0" y="39356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200" b="-820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9572604" y="1826632"/>
            <a:ext cx="3435851" cy="3909806"/>
          </a:xfrm>
          <a:custGeom>
            <a:avLst/>
            <a:gdLst/>
            <a:ahLst/>
            <a:cxnLst/>
            <a:rect l="l" t="t" r="r" b="b"/>
            <a:pathLst>
              <a:path w="3435851" h="3909806">
                <a:moveTo>
                  <a:pt x="0" y="0"/>
                </a:moveTo>
                <a:lnTo>
                  <a:pt x="3435851" y="0"/>
                </a:lnTo>
                <a:lnTo>
                  <a:pt x="3435851" y="3909806"/>
                </a:lnTo>
                <a:lnTo>
                  <a:pt x="0" y="39098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260" b="-1290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9572604" y="6146013"/>
            <a:ext cx="3435851" cy="3909806"/>
          </a:xfrm>
          <a:custGeom>
            <a:avLst/>
            <a:gdLst/>
            <a:ahLst/>
            <a:cxnLst/>
            <a:rect l="l" t="t" r="r" b="b"/>
            <a:pathLst>
              <a:path w="3435851" h="3909806">
                <a:moveTo>
                  <a:pt x="0" y="0"/>
                </a:moveTo>
                <a:lnTo>
                  <a:pt x="3435851" y="0"/>
                </a:lnTo>
                <a:lnTo>
                  <a:pt x="3435851" y="3909806"/>
                </a:lnTo>
                <a:lnTo>
                  <a:pt x="0" y="39098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8585" b="-8585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4046680" y="1800811"/>
            <a:ext cx="3435851" cy="3935627"/>
          </a:xfrm>
          <a:custGeom>
            <a:avLst/>
            <a:gdLst/>
            <a:ahLst/>
            <a:cxnLst/>
            <a:rect l="l" t="t" r="r" b="b"/>
            <a:pathLst>
              <a:path w="3435851" h="3935627">
                <a:moveTo>
                  <a:pt x="0" y="0"/>
                </a:moveTo>
                <a:lnTo>
                  <a:pt x="3435851" y="0"/>
                </a:lnTo>
                <a:lnTo>
                  <a:pt x="3435851" y="3935627"/>
                </a:lnTo>
                <a:lnTo>
                  <a:pt x="0" y="393562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8200" b="-820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4046680" y="6171834"/>
            <a:ext cx="3434307" cy="3909806"/>
          </a:xfrm>
          <a:custGeom>
            <a:avLst/>
            <a:gdLst/>
            <a:ahLst/>
            <a:cxnLst/>
            <a:rect l="l" t="t" r="r" b="b"/>
            <a:pathLst>
              <a:path w="3434307" h="3909806">
                <a:moveTo>
                  <a:pt x="0" y="0"/>
                </a:moveTo>
                <a:lnTo>
                  <a:pt x="3434307" y="0"/>
                </a:lnTo>
                <a:lnTo>
                  <a:pt x="3434307" y="3909807"/>
                </a:lnTo>
                <a:lnTo>
                  <a:pt x="0" y="390980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8558" b="-85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-555066" y="525354"/>
            <a:ext cx="14746127" cy="837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22"/>
              </a:lnSpc>
              <a:spcBef>
                <a:spcPct val="0"/>
              </a:spcBef>
            </a:pPr>
            <a:r>
              <a:rPr lang="en-US" sz="5929">
                <a:solidFill>
                  <a:srgbClr val="3D46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Cynnal y Cardi Grant Project...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83629" y="1720069"/>
            <a:ext cx="6519858" cy="3901508"/>
          </a:xfrm>
          <a:custGeom>
            <a:avLst/>
            <a:gdLst/>
            <a:ahLst/>
            <a:cxnLst/>
            <a:rect l="l" t="t" r="r" b="b"/>
            <a:pathLst>
              <a:path w="6519858" h="3901508">
                <a:moveTo>
                  <a:pt x="0" y="0"/>
                </a:moveTo>
                <a:lnTo>
                  <a:pt x="6519857" y="0"/>
                </a:lnTo>
                <a:lnTo>
                  <a:pt x="6519857" y="3901509"/>
                </a:lnTo>
                <a:lnTo>
                  <a:pt x="0" y="39015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71" r="-33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3156295" y="1720069"/>
            <a:ext cx="4270987" cy="5591175"/>
          </a:xfrm>
          <a:custGeom>
            <a:avLst/>
            <a:gdLst/>
            <a:ahLst/>
            <a:cxnLst/>
            <a:rect l="l" t="t" r="r" b="b"/>
            <a:pathLst>
              <a:path w="4270987" h="5591175">
                <a:moveTo>
                  <a:pt x="0" y="0"/>
                </a:moveTo>
                <a:lnTo>
                  <a:pt x="4270987" y="0"/>
                </a:lnTo>
                <a:lnTo>
                  <a:pt x="4270987" y="5591175"/>
                </a:lnTo>
                <a:lnTo>
                  <a:pt x="0" y="55911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499" b="-2830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637686" y="2830418"/>
            <a:ext cx="4236922" cy="5591175"/>
          </a:xfrm>
          <a:custGeom>
            <a:avLst/>
            <a:gdLst/>
            <a:ahLst/>
            <a:cxnLst/>
            <a:rect l="l" t="t" r="r" b="b"/>
            <a:pathLst>
              <a:path w="4236922" h="5591175">
                <a:moveTo>
                  <a:pt x="0" y="0"/>
                </a:moveTo>
                <a:lnTo>
                  <a:pt x="4236922" y="0"/>
                </a:lnTo>
                <a:lnTo>
                  <a:pt x="4236922" y="5591175"/>
                </a:lnTo>
                <a:lnTo>
                  <a:pt x="0" y="55911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6337" b="-1837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5884987" y="5926378"/>
            <a:ext cx="6518973" cy="3901508"/>
          </a:xfrm>
          <a:custGeom>
            <a:avLst/>
            <a:gdLst/>
            <a:ahLst/>
            <a:cxnLst/>
            <a:rect l="l" t="t" r="r" b="b"/>
            <a:pathLst>
              <a:path w="6518973" h="3901508">
                <a:moveTo>
                  <a:pt x="0" y="0"/>
                </a:moveTo>
                <a:lnTo>
                  <a:pt x="6518973" y="0"/>
                </a:lnTo>
                <a:lnTo>
                  <a:pt x="6518973" y="3901508"/>
                </a:lnTo>
                <a:lnTo>
                  <a:pt x="0" y="39015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198" r="-319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637686" y="1675317"/>
            <a:ext cx="1607269" cy="686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7"/>
              </a:lnSpc>
              <a:spcBef>
                <a:spcPct val="0"/>
              </a:spcBef>
            </a:pPr>
            <a:r>
              <a:rPr lang="en-US" sz="3962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After...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06481" y="578037"/>
            <a:ext cx="14746127" cy="837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22"/>
              </a:lnSpc>
              <a:spcBef>
                <a:spcPct val="0"/>
              </a:spcBef>
            </a:pPr>
            <a:r>
              <a:rPr lang="en-US" sz="5929">
                <a:solidFill>
                  <a:srgbClr val="3D46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Cynnal y Cardi Grant Project...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725936" y="7558894"/>
            <a:ext cx="5131705" cy="2301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Cosy</a:t>
            </a:r>
          </a:p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Light</a:t>
            </a:r>
          </a:p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Open</a:t>
            </a:r>
          </a:p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Spacious </a:t>
            </a:r>
          </a:p>
          <a:p>
            <a:pPr algn="ctr">
              <a:lnSpc>
                <a:spcPts val="105"/>
              </a:lnSpc>
              <a:spcBef>
                <a:spcPct val="0"/>
              </a:spcBef>
            </a:pPr>
            <a:endParaRPr lang="en-US" sz="3200" b="1">
              <a:solidFill>
                <a:srgbClr val="545454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2453" y="3630286"/>
            <a:ext cx="2294745" cy="3059660"/>
          </a:xfrm>
          <a:custGeom>
            <a:avLst/>
            <a:gdLst/>
            <a:ahLst/>
            <a:cxnLst/>
            <a:rect l="l" t="t" r="r" b="b"/>
            <a:pathLst>
              <a:path w="2294745" h="3059660">
                <a:moveTo>
                  <a:pt x="0" y="0"/>
                </a:moveTo>
                <a:lnTo>
                  <a:pt x="2294745" y="0"/>
                </a:lnTo>
                <a:lnTo>
                  <a:pt x="2294745" y="3059659"/>
                </a:lnTo>
                <a:lnTo>
                  <a:pt x="0" y="30596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5752806" y="6936092"/>
            <a:ext cx="2424376" cy="3232501"/>
          </a:xfrm>
          <a:custGeom>
            <a:avLst/>
            <a:gdLst/>
            <a:ahLst/>
            <a:cxnLst/>
            <a:rect l="l" t="t" r="r" b="b"/>
            <a:pathLst>
              <a:path w="2424376" h="3232501">
                <a:moveTo>
                  <a:pt x="0" y="0"/>
                </a:moveTo>
                <a:lnTo>
                  <a:pt x="2424375" y="0"/>
                </a:lnTo>
                <a:lnTo>
                  <a:pt x="2424375" y="3232500"/>
                </a:lnTo>
                <a:lnTo>
                  <a:pt x="0" y="3232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3024410" y="6936092"/>
            <a:ext cx="2433613" cy="3244818"/>
          </a:xfrm>
          <a:custGeom>
            <a:avLst/>
            <a:gdLst/>
            <a:ahLst/>
            <a:cxnLst/>
            <a:rect l="l" t="t" r="r" b="b"/>
            <a:pathLst>
              <a:path w="2433613" h="3244818">
                <a:moveTo>
                  <a:pt x="0" y="0"/>
                </a:moveTo>
                <a:lnTo>
                  <a:pt x="2433614" y="0"/>
                </a:lnTo>
                <a:lnTo>
                  <a:pt x="2433614" y="3244817"/>
                </a:lnTo>
                <a:lnTo>
                  <a:pt x="0" y="32448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5776355" y="3630286"/>
            <a:ext cx="2400826" cy="3059660"/>
          </a:xfrm>
          <a:custGeom>
            <a:avLst/>
            <a:gdLst/>
            <a:ahLst/>
            <a:cxnLst/>
            <a:rect l="l" t="t" r="r" b="b"/>
            <a:pathLst>
              <a:path w="2400826" h="3059660">
                <a:moveTo>
                  <a:pt x="0" y="0"/>
                </a:moveTo>
                <a:lnTo>
                  <a:pt x="2400826" y="0"/>
                </a:lnTo>
                <a:lnTo>
                  <a:pt x="2400826" y="3059659"/>
                </a:lnTo>
                <a:lnTo>
                  <a:pt x="0" y="30596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6022" r="-10895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272453" y="6940879"/>
            <a:ext cx="2294745" cy="3240030"/>
          </a:xfrm>
          <a:custGeom>
            <a:avLst/>
            <a:gdLst/>
            <a:ahLst/>
            <a:cxnLst/>
            <a:rect l="l" t="t" r="r" b="b"/>
            <a:pathLst>
              <a:path w="2294745" h="3240030">
                <a:moveTo>
                  <a:pt x="0" y="0"/>
                </a:moveTo>
                <a:lnTo>
                  <a:pt x="2294745" y="0"/>
                </a:lnTo>
                <a:lnTo>
                  <a:pt x="2294745" y="3240030"/>
                </a:lnTo>
                <a:lnTo>
                  <a:pt x="0" y="32400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947" r="-294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4127050" y="5160116"/>
            <a:ext cx="3502333" cy="5020794"/>
          </a:xfrm>
          <a:custGeom>
            <a:avLst/>
            <a:gdLst/>
            <a:ahLst/>
            <a:cxnLst/>
            <a:rect l="l" t="t" r="r" b="b"/>
            <a:pathLst>
              <a:path w="3502333" h="5020794">
                <a:moveTo>
                  <a:pt x="0" y="0"/>
                </a:moveTo>
                <a:lnTo>
                  <a:pt x="3502333" y="0"/>
                </a:lnTo>
                <a:lnTo>
                  <a:pt x="3502333" y="5020793"/>
                </a:lnTo>
                <a:lnTo>
                  <a:pt x="0" y="50207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810" r="-13678" b="-281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0076109" y="5160116"/>
            <a:ext cx="3769506" cy="5020794"/>
          </a:xfrm>
          <a:custGeom>
            <a:avLst/>
            <a:gdLst/>
            <a:ahLst/>
            <a:cxnLst/>
            <a:rect l="l" t="t" r="r" b="b"/>
            <a:pathLst>
              <a:path w="3769506" h="5020794">
                <a:moveTo>
                  <a:pt x="0" y="0"/>
                </a:moveTo>
                <a:lnTo>
                  <a:pt x="3769505" y="0"/>
                </a:lnTo>
                <a:lnTo>
                  <a:pt x="3769505" y="5020793"/>
                </a:lnTo>
                <a:lnTo>
                  <a:pt x="0" y="50207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3024410" y="3630286"/>
            <a:ext cx="2433613" cy="3059660"/>
          </a:xfrm>
          <a:custGeom>
            <a:avLst/>
            <a:gdLst/>
            <a:ahLst/>
            <a:cxnLst/>
            <a:rect l="l" t="t" r="r" b="b"/>
            <a:pathLst>
              <a:path w="2433613" h="3059660">
                <a:moveTo>
                  <a:pt x="0" y="0"/>
                </a:moveTo>
                <a:lnTo>
                  <a:pt x="2433614" y="0"/>
                </a:lnTo>
                <a:lnTo>
                  <a:pt x="2433614" y="3059659"/>
                </a:lnTo>
                <a:lnTo>
                  <a:pt x="0" y="30596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025" b="-3025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4127050" y="1283699"/>
            <a:ext cx="3502333" cy="3656423"/>
          </a:xfrm>
          <a:custGeom>
            <a:avLst/>
            <a:gdLst/>
            <a:ahLst/>
            <a:cxnLst/>
            <a:rect l="l" t="t" r="r" b="b"/>
            <a:pathLst>
              <a:path w="3502333" h="3656423">
                <a:moveTo>
                  <a:pt x="0" y="0"/>
                </a:moveTo>
                <a:lnTo>
                  <a:pt x="3502333" y="0"/>
                </a:lnTo>
                <a:lnTo>
                  <a:pt x="3502333" y="3656423"/>
                </a:lnTo>
                <a:lnTo>
                  <a:pt x="0" y="365642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6613" b="-5367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1606481" y="578037"/>
            <a:ext cx="14746127" cy="837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22"/>
              </a:lnSpc>
              <a:spcBef>
                <a:spcPct val="0"/>
              </a:spcBef>
            </a:pPr>
            <a:r>
              <a:rPr lang="en-US" sz="5929">
                <a:solidFill>
                  <a:srgbClr val="3D46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Cynnal y Cardi Grant Project...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1340" y="1619025"/>
            <a:ext cx="3398401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b="1">
                <a:solidFill>
                  <a:srgbClr val="3D46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Staff training...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43418" y="2465480"/>
            <a:ext cx="3771900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b="1">
                <a:solidFill>
                  <a:srgbClr val="3D46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Denmark Farm ...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591204" y="2750595"/>
            <a:ext cx="3155275" cy="1313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b="1">
                <a:solidFill>
                  <a:srgbClr val="3D46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Forest School </a:t>
            </a:r>
          </a:p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b="1">
                <a:solidFill>
                  <a:srgbClr val="3D46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Level 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0283" y="8403655"/>
            <a:ext cx="2430061" cy="1625381"/>
          </a:xfrm>
          <a:custGeom>
            <a:avLst/>
            <a:gdLst/>
            <a:ahLst/>
            <a:cxnLst/>
            <a:rect l="l" t="t" r="r" b="b"/>
            <a:pathLst>
              <a:path w="2430061" h="1625381">
                <a:moveTo>
                  <a:pt x="0" y="0"/>
                </a:moveTo>
                <a:lnTo>
                  <a:pt x="2430061" y="0"/>
                </a:lnTo>
                <a:lnTo>
                  <a:pt x="2430061" y="1625382"/>
                </a:lnTo>
                <a:lnTo>
                  <a:pt x="0" y="1625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772724" y="4347669"/>
            <a:ext cx="487149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Quality of care....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922388" y="2467697"/>
            <a:ext cx="3750562" cy="812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50"/>
              </a:lnSpc>
            </a:pPr>
            <a:r>
              <a:rPr lang="en-US" sz="4750">
                <a:solidFill>
                  <a:srgbClr val="54545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Staff training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705970" y="3699783"/>
            <a:ext cx="2292357" cy="812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50"/>
              </a:lnSpc>
            </a:pPr>
            <a:r>
              <a:rPr lang="en-US" sz="4750">
                <a:solidFill>
                  <a:srgbClr val="54545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Visitors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52456" y="4931869"/>
            <a:ext cx="4370458" cy="812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50"/>
              </a:lnSpc>
            </a:pPr>
            <a:r>
              <a:rPr lang="en-US" sz="4750">
                <a:solidFill>
                  <a:srgbClr val="54545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Trips and outings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77042" y="6163955"/>
            <a:ext cx="2721285" cy="812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50"/>
              </a:lnSpc>
            </a:pPr>
            <a:r>
              <a:rPr lang="en-US" sz="4750">
                <a:solidFill>
                  <a:srgbClr val="54545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Feedback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922388" y="7396040"/>
            <a:ext cx="3582634" cy="812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50"/>
              </a:lnSpc>
            </a:pPr>
            <a:r>
              <a:rPr lang="en-US" sz="4750">
                <a:solidFill>
                  <a:srgbClr val="54545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Achievements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731088" y="8628126"/>
            <a:ext cx="3813193" cy="812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50"/>
              </a:lnSpc>
            </a:pPr>
            <a:r>
              <a:rPr lang="en-US" sz="4750">
                <a:solidFill>
                  <a:srgbClr val="54545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Developments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053128" y="1235612"/>
            <a:ext cx="7598042" cy="812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50"/>
              </a:lnSpc>
            </a:pPr>
            <a:r>
              <a:rPr lang="en-US" sz="4750" b="1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Recording our progress!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A56308883</value>
    </field>
    <field name="Objective-Title">
      <value order="0">Slides - childcare and play quality conference 2024 (for website)</value>
    </field>
    <field name="Objective-Description">
      <value order="0"/>
    </field>
    <field name="Objective-CreationStamp">
      <value order="0">2025-01-06T10:53:48Z</value>
    </field>
    <field name="Objective-IsApproved">
      <value order="0">false</value>
    </field>
    <field name="Objective-IsPublished">
      <value order="0">true</value>
    </field>
    <field name="Objective-DatePublished">
      <value order="0">2025-01-06T15:05:40Z</value>
    </field>
    <field name="Objective-ModificationStamp">
      <value order="0">2025-01-06T15:05:40Z</value>
    </field>
    <field name="Objective-Owner">
      <value order="0">Hennessey, Annette (CSI - Care Inspectorate Wales)</value>
    </field>
    <field name="Objective-Path">
      <value order="0">Objective Global Folder:#Business File Plan:WG Organisational Groups:Post April 2024 - Corporate Services &amp; Inspectorates:Corporate Services &amp; Inspectorates (CSI) - Care Inspectorate Wales (CIW):1 - Save:# Inspectorate - Care &amp; Social Services Inspectorate Wales (CSSIW):40 Communications:2024-2025:CIW - Events - 2024-2025:05. Quality conferences 2024</value>
    </field>
    <field name="Objective-Parent">
      <value order="0">05. Quality conferences 2024</value>
    </field>
    <field name="Objective-State">
      <value order="0">Published</value>
    </field>
    <field name="Objective-VersionId">
      <value order="0">vA102313846</value>
    </field>
    <field name="Objective-Version">
      <value order="0">1.0</value>
    </field>
    <field name="Objective-VersionNumber">
      <value order="0">2</value>
    </field>
    <field name="Objective-VersionComment">
      <value order="0">Version 2</value>
    </field>
    <field name="Objective-FileNumber">
      <value order="0">qA2118189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/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383</Words>
  <Application>Microsoft Office PowerPoint</Application>
  <PresentationFormat>Custom</PresentationFormat>
  <Paragraphs>118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Glacial Indifference Bold</vt:lpstr>
      <vt:lpstr>Arial</vt:lpstr>
      <vt:lpstr>Calibri</vt:lpstr>
      <vt:lpstr>Glacial Indifference</vt:lpstr>
      <vt:lpstr>Aptos</vt:lpstr>
      <vt:lpstr>League Spartan</vt:lpstr>
      <vt:lpstr>Glacial Indifference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slide with video from Minister</dc:title>
  <dc:creator>Hennessey, Annette (CSI - Care Inspectorate Wales - Care Inspectorate Wales)</dc:creator>
  <cp:lastModifiedBy>Owen, Katelin(CSI - Care Inspectorate Wales)</cp:lastModifiedBy>
  <cp:revision>10</cp:revision>
  <dcterms:created xsi:type="dcterms:W3CDTF">2006-08-16T00:00:00Z</dcterms:created>
  <dcterms:modified xsi:type="dcterms:W3CDTF">2025-01-13T15:03:36Z</dcterms:modified>
  <dc:identifier>DAGXCGgWaJU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A56308883</vt:lpwstr>
  </property>
  <property fmtid="{D5CDD505-2E9C-101B-9397-08002B2CF9AE}" pid="4" name="Objective-Title">
    <vt:lpwstr>Slides - childcare and play quality conference 2024 (for website)</vt:lpwstr>
  </property>
  <property fmtid="{D5CDD505-2E9C-101B-9397-08002B2CF9AE}" pid="5" name="Objective-Description">
    <vt:lpwstr/>
  </property>
  <property fmtid="{D5CDD505-2E9C-101B-9397-08002B2CF9AE}" pid="6" name="Objective-CreationStamp">
    <vt:filetime>2025-01-06T10:53:48Z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2025-01-06T15:05:40Z</vt:filetime>
  </property>
  <property fmtid="{D5CDD505-2E9C-101B-9397-08002B2CF9AE}" pid="10" name="Objective-ModificationStamp">
    <vt:filetime>2025-01-06T15:05:40Z</vt:filetime>
  </property>
  <property fmtid="{D5CDD505-2E9C-101B-9397-08002B2CF9AE}" pid="11" name="Objective-Owner">
    <vt:lpwstr>Hennessey, Annette (CSI - Care Inspectorate Wales)</vt:lpwstr>
  </property>
  <property fmtid="{D5CDD505-2E9C-101B-9397-08002B2CF9AE}" pid="12" name="Objective-Path">
    <vt:lpwstr>Objective Global Folder:#Business File Plan:WG Organisational Groups:Post April 2024 - Corporate Services &amp; Inspectorates:Corporate Services &amp; Inspectorates (CSI) - Care Inspectorate Wales (CIW):1 - Save:# Inspectorate - Care &amp; Social Services Inspectorate Wales (CSSIW):40 Communications:2024-2025:CIW - Events - 2024-2025:05. Quality conferences 2024:</vt:lpwstr>
  </property>
  <property fmtid="{D5CDD505-2E9C-101B-9397-08002B2CF9AE}" pid="13" name="Objective-Parent">
    <vt:lpwstr>05. Quality conferences 2024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vA102313846</vt:lpwstr>
  </property>
  <property fmtid="{D5CDD505-2E9C-101B-9397-08002B2CF9AE}" pid="16" name="Objective-Version">
    <vt:lpwstr>1.0</vt:lpwstr>
  </property>
  <property fmtid="{D5CDD505-2E9C-101B-9397-08002B2CF9AE}" pid="17" name="Objective-VersionNumber">
    <vt:r8>2</vt:r8>
  </property>
  <property fmtid="{D5CDD505-2E9C-101B-9397-08002B2CF9AE}" pid="18" name="Objective-VersionComment">
    <vt:lpwstr>Version 2</vt:lpwstr>
  </property>
  <property fmtid="{D5CDD505-2E9C-101B-9397-08002B2CF9AE}" pid="19" name="Objective-FileNumber">
    <vt:lpwstr>qA2118189</vt:lpwstr>
  </property>
  <property fmtid="{D5CDD505-2E9C-101B-9397-08002B2CF9AE}" pid="20" name="Objective-Classification">
    <vt:lpwstr>[Inherited - Official]</vt:lpwstr>
  </property>
  <property fmtid="{D5CDD505-2E9C-101B-9397-08002B2CF9AE}" pid="21" name="Objective-Caveats">
    <vt:lpwstr/>
  </property>
  <property fmtid="{D5CDD505-2E9C-101B-9397-08002B2CF9AE}" pid="22" name="Objective-Date Acquired">
    <vt:lpwstr/>
  </property>
  <property fmtid="{D5CDD505-2E9C-101B-9397-08002B2CF9AE}" pid="23" name="Objective-Official Translation">
    <vt:lpwstr/>
  </property>
  <property fmtid="{D5CDD505-2E9C-101B-9397-08002B2CF9AE}" pid="24" name="Objective-Connect Creator">
    <vt:lpwstr/>
  </property>
  <property fmtid="{D5CDD505-2E9C-101B-9397-08002B2CF9AE}" pid="25" name="Objective-Comment">
    <vt:lpwstr/>
  </property>
</Properties>
</file>