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 id="2147483691" r:id="rId7"/>
    <p:sldMasterId id="2147483703" r:id="rId8"/>
    <p:sldMasterId id="2147483715" r:id="rId9"/>
    <p:sldMasterId id="2147483732" r:id="rId10"/>
    <p:sldMasterId id="2147483758" r:id="rId11"/>
    <p:sldMasterId id="2147483770" r:id="rId12"/>
  </p:sldMasterIdLst>
  <p:notesMasterIdLst>
    <p:notesMasterId r:id="rId52"/>
  </p:notesMasterIdLst>
  <p:sldIdLst>
    <p:sldId id="491" r:id="rId13"/>
    <p:sldId id="256" r:id="rId14"/>
    <p:sldId id="518" r:id="rId15"/>
    <p:sldId id="482" r:id="rId16"/>
    <p:sldId id="474" r:id="rId17"/>
    <p:sldId id="484" r:id="rId18"/>
    <p:sldId id="501" r:id="rId19"/>
    <p:sldId id="502" r:id="rId20"/>
    <p:sldId id="503" r:id="rId21"/>
    <p:sldId id="504" r:id="rId22"/>
    <p:sldId id="505" r:id="rId23"/>
    <p:sldId id="506" r:id="rId24"/>
    <p:sldId id="507" r:id="rId25"/>
    <p:sldId id="529" r:id="rId26"/>
    <p:sldId id="508" r:id="rId27"/>
    <p:sldId id="492" r:id="rId28"/>
    <p:sldId id="493" r:id="rId29"/>
    <p:sldId id="494" r:id="rId30"/>
    <p:sldId id="495" r:id="rId31"/>
    <p:sldId id="496" r:id="rId32"/>
    <p:sldId id="497" r:id="rId33"/>
    <p:sldId id="499" r:id="rId34"/>
    <p:sldId id="500" r:id="rId35"/>
    <p:sldId id="486" r:id="rId36"/>
    <p:sldId id="485" r:id="rId37"/>
    <p:sldId id="489" r:id="rId38"/>
    <p:sldId id="488" r:id="rId39"/>
    <p:sldId id="490" r:id="rId40"/>
    <p:sldId id="520" r:id="rId41"/>
    <p:sldId id="521" r:id="rId42"/>
    <p:sldId id="522" r:id="rId43"/>
    <p:sldId id="523" r:id="rId44"/>
    <p:sldId id="524" r:id="rId45"/>
    <p:sldId id="525" r:id="rId46"/>
    <p:sldId id="526" r:id="rId47"/>
    <p:sldId id="527" r:id="rId48"/>
    <p:sldId id="530" r:id="rId49"/>
    <p:sldId id="528" r:id="rId50"/>
    <p:sldId id="51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4B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77558" autoAdjust="0"/>
  </p:normalViewPr>
  <p:slideViewPr>
    <p:cSldViewPr snapToGrid="0" snapToObjects="1">
      <p:cViewPr varScale="1">
        <p:scale>
          <a:sx n="89" d="100"/>
          <a:sy n="89" d="100"/>
        </p:scale>
        <p:origin x="23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13" /><Relationship Type="http://schemas.openxmlformats.org/officeDocument/2006/relationships/slide" Target="slides/slide6.xml" Id="rId18" /><Relationship Type="http://schemas.openxmlformats.org/officeDocument/2006/relationships/slide" Target="slides/slide14.xml" Id="rId26" /><Relationship Type="http://schemas.openxmlformats.org/officeDocument/2006/relationships/slide" Target="slides/slide27.xml" Id="rId39" /><Relationship Type="http://schemas.openxmlformats.org/officeDocument/2006/relationships/slide" Target="slides/slide9.xml" Id="rId21" /><Relationship Type="http://schemas.openxmlformats.org/officeDocument/2006/relationships/slide" Target="slides/slide22.xml" Id="rId34" /><Relationship Type="http://schemas.openxmlformats.org/officeDocument/2006/relationships/slide" Target="slides/slide30.xml" Id="rId42" /><Relationship Type="http://schemas.openxmlformats.org/officeDocument/2006/relationships/slide" Target="slides/slide35.xml" Id="rId47" /><Relationship Type="http://schemas.openxmlformats.org/officeDocument/2006/relationships/slide" Target="slides/slide38.xml" Id="rId50" /><Relationship Type="http://schemas.openxmlformats.org/officeDocument/2006/relationships/theme" Target="theme/theme1.xml" Id="rId55" /><Relationship Type="http://schemas.openxmlformats.org/officeDocument/2006/relationships/slideMaster" Target="slideMasters/slideMaster3.xml" Id="rId7" /><Relationship Type="http://schemas.openxmlformats.org/officeDocument/2006/relationships/slideMaster" Target="slideMasters/slideMaster8.xml" Id="rId12" /><Relationship Type="http://schemas.openxmlformats.org/officeDocument/2006/relationships/slide" Target="slides/slide5.xml" Id="rId17" /><Relationship Type="http://schemas.openxmlformats.org/officeDocument/2006/relationships/slide" Target="slides/slide13.xml" Id="rId25" /><Relationship Type="http://schemas.openxmlformats.org/officeDocument/2006/relationships/slide" Target="slides/slide21.xml" Id="rId33" /><Relationship Type="http://schemas.openxmlformats.org/officeDocument/2006/relationships/slide" Target="slides/slide26.xml" Id="rId38" /><Relationship Type="http://schemas.openxmlformats.org/officeDocument/2006/relationships/slide" Target="slides/slide34.xml" Id="rId46" /><Relationship Type="http://schemas.openxmlformats.org/officeDocument/2006/relationships/slide" Target="slides/slide4.xml" Id="rId16" /><Relationship Type="http://schemas.openxmlformats.org/officeDocument/2006/relationships/slide" Target="slides/slide8.xml" Id="rId20" /><Relationship Type="http://schemas.openxmlformats.org/officeDocument/2006/relationships/slide" Target="slides/slide17.xml" Id="rId29" /><Relationship Type="http://schemas.openxmlformats.org/officeDocument/2006/relationships/slide" Target="slides/slide29.xml" Id="rId41" /><Relationship Type="http://schemas.openxmlformats.org/officeDocument/2006/relationships/viewProps" Target="viewProps.xml" Id="rId54"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Master" Target="slideMasters/slideMaster7.xml" Id="rId11" /><Relationship Type="http://schemas.openxmlformats.org/officeDocument/2006/relationships/slide" Target="slides/slide12.xml" Id="rId24" /><Relationship Type="http://schemas.openxmlformats.org/officeDocument/2006/relationships/slide" Target="slides/slide20.xml" Id="rId32" /><Relationship Type="http://schemas.openxmlformats.org/officeDocument/2006/relationships/slide" Target="slides/slide25.xml" Id="rId37" /><Relationship Type="http://schemas.openxmlformats.org/officeDocument/2006/relationships/slide" Target="slides/slide28.xml" Id="rId40" /><Relationship Type="http://schemas.openxmlformats.org/officeDocument/2006/relationships/slide" Target="slides/slide33.xml" Id="rId45" /><Relationship Type="http://schemas.openxmlformats.org/officeDocument/2006/relationships/presProps" Target="presProps.xml" Id="rId53" /><Relationship Type="http://schemas.openxmlformats.org/officeDocument/2006/relationships/slideMaster" Target="slideMasters/slideMaster1.xml" Id="rId5" /><Relationship Type="http://schemas.openxmlformats.org/officeDocument/2006/relationships/slide" Target="slides/slide3.xml" Id="rId15" /><Relationship Type="http://schemas.openxmlformats.org/officeDocument/2006/relationships/slide" Target="slides/slide11.xml" Id="rId23" /><Relationship Type="http://schemas.openxmlformats.org/officeDocument/2006/relationships/slide" Target="slides/slide16.xml" Id="rId28" /><Relationship Type="http://schemas.openxmlformats.org/officeDocument/2006/relationships/slide" Target="slides/slide24.xml" Id="rId36" /><Relationship Type="http://schemas.openxmlformats.org/officeDocument/2006/relationships/slide" Target="slides/slide37.xml" Id="rId49" /><Relationship Type="http://schemas.openxmlformats.org/officeDocument/2006/relationships/slideMaster" Target="slideMasters/slideMaster6.xml" Id="rId10" /><Relationship Type="http://schemas.openxmlformats.org/officeDocument/2006/relationships/slide" Target="slides/slide7.xml" Id="rId19" /><Relationship Type="http://schemas.openxmlformats.org/officeDocument/2006/relationships/slide" Target="slides/slide19.xml" Id="rId31" /><Relationship Type="http://schemas.openxmlformats.org/officeDocument/2006/relationships/slide" Target="slides/slide32.xml" Id="rId44" /><Relationship Type="http://schemas.openxmlformats.org/officeDocument/2006/relationships/notesMaster" Target="notesMasters/notesMaster1.xml" Id="rId52" /><Relationship Type="http://schemas.openxmlformats.org/officeDocument/2006/relationships/customXml" Target="../customXml/item4.xml" Id="rId4" /><Relationship Type="http://schemas.openxmlformats.org/officeDocument/2006/relationships/slideMaster" Target="slideMasters/slideMaster5.xml" Id="rId9" /><Relationship Type="http://schemas.openxmlformats.org/officeDocument/2006/relationships/slide" Target="slides/slide2.xml" Id="rId14" /><Relationship Type="http://schemas.openxmlformats.org/officeDocument/2006/relationships/slide" Target="slides/slide10.xml" Id="rId22" /><Relationship Type="http://schemas.openxmlformats.org/officeDocument/2006/relationships/slide" Target="slides/slide15.xml" Id="rId27" /><Relationship Type="http://schemas.openxmlformats.org/officeDocument/2006/relationships/slide" Target="slides/slide18.xml" Id="rId30" /><Relationship Type="http://schemas.openxmlformats.org/officeDocument/2006/relationships/slide" Target="slides/slide23.xml" Id="rId35" /><Relationship Type="http://schemas.openxmlformats.org/officeDocument/2006/relationships/slide" Target="slides/slide31.xml" Id="rId43" /><Relationship Type="http://schemas.openxmlformats.org/officeDocument/2006/relationships/slide" Target="slides/slide36.xml" Id="rId48" /><Relationship Type="http://schemas.openxmlformats.org/officeDocument/2006/relationships/tableStyles" Target="tableStyles.xml" Id="rId56" /><Relationship Type="http://schemas.openxmlformats.org/officeDocument/2006/relationships/slideMaster" Target="slideMasters/slideMaster4.xml" Id="rId8" /><Relationship Type="http://schemas.openxmlformats.org/officeDocument/2006/relationships/slide" Target="slides/slide39.xml" Id="rId51" /><Relationship Type="http://schemas.openxmlformats.org/officeDocument/2006/relationships/customXml" Target="../customXml/item3.xml" Id="rId3" /><Relationship Type="http://schemas.openxmlformats.org/officeDocument/2006/relationships/customXml" Target="/customXML/item5.xml" Id="R5d1c6b18c3464db5"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98790-EE1D-461A-9022-9F3AED2C0F40}" type="datetimeFigureOut">
              <a:rPr lang="en-GB" smtClean="0"/>
              <a:t>19/11/2021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EF8DB-D0B4-4826-841B-592DAF2FC709}" type="slidenum">
              <a:rPr lang="en-GB" smtClean="0"/>
              <a:t>‹#›</a:t>
            </a:fld>
            <a:endParaRPr lang="en-GB"/>
          </a:p>
        </p:txBody>
      </p:sp>
    </p:spTree>
    <p:extLst>
      <p:ext uri="{BB962C8B-B14F-4D97-AF65-F5344CB8AC3E}">
        <p14:creationId xmlns:p14="http://schemas.microsoft.com/office/powerpoint/2010/main" val="23605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baseline="0" dirty="0" smtClean="0">
                <a:solidFill>
                  <a:schemeClr val="tx1"/>
                </a:solidFill>
                <a:effectLst/>
                <a:latin typeface="+mn-lt"/>
                <a:ea typeface="+mn-ea"/>
                <a:cs typeface="+mn-cs"/>
              </a:rPr>
              <a:t>During the implementation of the 2016 Act, initial annual returns regulations were made to set out the additional information to be included in the returns and the date by which they should be submitted. </a:t>
            </a:r>
          </a:p>
          <a:p>
            <a:endParaRPr lang="en-GB" sz="2400" kern="1200" baseline="0" dirty="0" smtClean="0">
              <a:solidFill>
                <a:schemeClr val="tx1"/>
              </a:solidFill>
              <a:effectLst/>
              <a:latin typeface="+mn-lt"/>
              <a:ea typeface="+mn-ea"/>
              <a:cs typeface="+mn-cs"/>
            </a:endParaRPr>
          </a:p>
          <a:p>
            <a:r>
              <a:rPr lang="en-GB" sz="2400" kern="1200" baseline="0" dirty="0" smtClean="0">
                <a:solidFill>
                  <a:schemeClr val="tx1"/>
                </a:solidFill>
                <a:effectLst/>
                <a:latin typeface="+mn-lt"/>
                <a:ea typeface="+mn-ea"/>
                <a:cs typeface="+mn-cs"/>
              </a:rPr>
              <a:t>At that time, the collective understanding in Welsh Government and CIW was that the date prescribed in the regulations represented the date on which the first annual return was due.  We have subsequently been advised this interpretation of the 2016 Act is incorrect.  Section 10(1) of the 2016 Act requires providers to submit an annual return following the end of each financial year during which the provider is registered.  </a:t>
            </a:r>
          </a:p>
          <a:p>
            <a:endParaRPr lang="en-GB" dirty="0" smtClean="0"/>
          </a:p>
          <a:p>
            <a:r>
              <a:rPr lang="en-GB" sz="1200" kern="1200" dirty="0" smtClean="0">
                <a:solidFill>
                  <a:schemeClr val="tx1"/>
                </a:solidFill>
                <a:effectLst/>
                <a:latin typeface="+mn-lt"/>
                <a:ea typeface="+mn-ea"/>
                <a:cs typeface="+mn-cs"/>
              </a:rPr>
              <a:t>This means registered service providers will be required to submit a full annual return in May 2022 for the financial year 2021-22. </a:t>
            </a:r>
            <a:r>
              <a:rPr lang="en-GB" sz="1200" b="1" kern="1200" dirty="0" smtClean="0">
                <a:solidFill>
                  <a:schemeClr val="tx1"/>
                </a:solidFill>
                <a:effectLst/>
                <a:latin typeface="+mn-lt"/>
                <a:ea typeface="+mn-ea"/>
                <a:cs typeface="+mn-cs"/>
              </a:rPr>
              <a:t>In addition annual returns will be required (in May 2022) to cover each of the periods 2018-19, 2019-20 and 2020-21 (depending on year of registration).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regret this has happened and are sorry for the inconvenience this will cause you.  We will do our utmost to minimise the burden on you as providers whilst ensuring you are able to comply with the legislation.  </a:t>
            </a:r>
          </a:p>
          <a:p>
            <a:endParaRPr lang="en-GB" dirty="0"/>
          </a:p>
        </p:txBody>
      </p:sp>
      <p:sp>
        <p:nvSpPr>
          <p:cNvPr id="4" name="Slide Number Placeholder 3"/>
          <p:cNvSpPr>
            <a:spLocks noGrp="1"/>
          </p:cNvSpPr>
          <p:nvPr>
            <p:ph type="sldNum" sz="quarter" idx="10"/>
          </p:nvPr>
        </p:nvSpPr>
        <p:spPr/>
        <p:txBody>
          <a:bodyPr/>
          <a:lstStyle/>
          <a:p>
            <a:fld id="{1D7EF8DB-D0B4-4826-841B-592DAF2FC709}" type="slidenum">
              <a:rPr lang="en-GB" smtClean="0"/>
              <a:t>4</a:t>
            </a:fld>
            <a:endParaRPr lang="en-GB"/>
          </a:p>
        </p:txBody>
      </p:sp>
    </p:spTree>
    <p:extLst>
      <p:ext uri="{BB962C8B-B14F-4D97-AF65-F5344CB8AC3E}">
        <p14:creationId xmlns:p14="http://schemas.microsoft.com/office/powerpoint/2010/main" val="375893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3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We took on board feedback received and have revised the non-compliance summary table. We will review this again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table will firstly set out the status of the non compliance and their definitions. We have set out four statuses. New- , Reviewed – Not achieved - , achieved. We then have an explanatory text for the public regarding when CIW would issue a priority action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Should there be a need to issue a priority action notice in respect of a regulatory failing, it will be shown in the PAN table. Firstly the regulation number, followed by a summary of the non-compliance and what action the service provider must take, then the status, whether this is a new </a:t>
            </a:r>
            <a:r>
              <a:rPr lang="en-GB" sz="1200" kern="1200" baseline="0" dirty="0" err="1" smtClean="0">
                <a:solidFill>
                  <a:schemeClr val="tx1"/>
                </a:solidFill>
                <a:effectLst/>
                <a:latin typeface="+mn-lt"/>
                <a:ea typeface="+mn-ea"/>
                <a:cs typeface="+mn-cs"/>
              </a:rPr>
              <a:t>nc</a:t>
            </a:r>
            <a:r>
              <a:rPr lang="en-GB" sz="1200" kern="1200" baseline="0" dirty="0" smtClean="0">
                <a:solidFill>
                  <a:schemeClr val="tx1"/>
                </a:solidFill>
                <a:effectLst/>
                <a:latin typeface="+mn-lt"/>
                <a:ea typeface="+mn-ea"/>
                <a:cs typeface="+mn-cs"/>
              </a:rPr>
              <a:t>, one which was reviewed but not tested, not achieved or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An example ; </a:t>
            </a:r>
            <a:r>
              <a:rPr lang="en-GB" sz="1200" kern="1200" baseline="0" dirty="0" err="1" smtClean="0">
                <a:solidFill>
                  <a:schemeClr val="tx1"/>
                </a:solidFill>
                <a:effectLst/>
                <a:latin typeface="+mn-lt"/>
                <a:ea typeface="+mn-ea"/>
                <a:cs typeface="+mn-cs"/>
              </a:rPr>
              <a:t>reg</a:t>
            </a:r>
            <a:r>
              <a:rPr lang="en-GB" sz="1200" kern="1200" baseline="0" dirty="0" smtClean="0">
                <a:solidFill>
                  <a:schemeClr val="tx1"/>
                </a:solidFill>
                <a:effectLst/>
                <a:latin typeface="+mn-lt"/>
                <a:ea typeface="+mn-ea"/>
                <a:cs typeface="+mn-cs"/>
              </a:rPr>
              <a:t> 80, summary: </a:t>
            </a:r>
            <a:r>
              <a:rPr lang="en-GB" sz="1200" kern="1200" dirty="0" smtClean="0">
                <a:solidFill>
                  <a:schemeClr val="tx1"/>
                </a:solidFill>
                <a:effectLst/>
                <a:latin typeface="+mn-lt"/>
                <a:ea typeface="+mn-ea"/>
                <a:cs typeface="+mn-cs"/>
              </a:rPr>
              <a:t>There are insufficient arrangements for reviewing the quality of care and support. The responsible individual must have suitable arrangements in place to assess, monitor and improve the quality and safety of the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a:t>
            </a:r>
            <a:r>
              <a:rPr lang="en-GB" sz="1200" kern="1200" baseline="0" dirty="0" smtClean="0">
                <a:solidFill>
                  <a:schemeClr val="tx1"/>
                </a:solidFill>
                <a:effectLst/>
                <a:latin typeface="+mn-lt"/>
                <a:ea typeface="+mn-ea"/>
                <a:cs typeface="+mn-cs"/>
              </a:rPr>
              <a:t> explanatory text for areas for improvement explains where areas for improvement are not achieved we may escalate an issue a PAN. </a:t>
            </a:r>
            <a:r>
              <a:rPr lang="en-GB" sz="1200" kern="1200" dirty="0" smtClean="0">
                <a:solidFill>
                  <a:schemeClr val="tx1"/>
                </a:solidFill>
                <a:effectLst/>
                <a:latin typeface="+mn-lt"/>
                <a:ea typeface="+mn-ea"/>
                <a:cs typeface="+mn-cs"/>
              </a:rPr>
              <a:t>Where</a:t>
            </a:r>
            <a:r>
              <a:rPr lang="en-GB" sz="1200" kern="1200" baseline="0" dirty="0" smtClean="0">
                <a:solidFill>
                  <a:schemeClr val="tx1"/>
                </a:solidFill>
                <a:effectLst/>
                <a:latin typeface="+mn-lt"/>
                <a:ea typeface="+mn-ea"/>
                <a:cs typeface="+mn-cs"/>
              </a:rPr>
              <a:t> areas for improvements have been identified they will also be shown in a table using the same logic, and status.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Reg</a:t>
            </a:r>
            <a:r>
              <a:rPr lang="en-GB" sz="1200" kern="1200" dirty="0" smtClean="0">
                <a:solidFill>
                  <a:schemeClr val="tx1"/>
                </a:solidFill>
                <a:effectLst/>
                <a:latin typeface="+mn-lt"/>
                <a:ea typeface="+mn-ea"/>
                <a:cs typeface="+mn-cs"/>
              </a:rPr>
              <a:t> 36,  supervision</a:t>
            </a:r>
            <a:r>
              <a:rPr lang="en-GB" sz="1200" kern="1200" baseline="0" dirty="0" smtClean="0">
                <a:solidFill>
                  <a:schemeClr val="tx1"/>
                </a:solidFill>
                <a:effectLst/>
                <a:latin typeface="+mn-lt"/>
                <a:ea typeface="+mn-ea"/>
                <a:cs typeface="+mn-cs"/>
              </a:rPr>
              <a:t> and training records are not comprehensive. The provider must maintain a written record of all training and supervision undertaken or to be undertaken by staff. Status: achieved.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18B76-24BD-4074-9802-D175F3B86E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94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‘Securing Improvement and Enforcement policy’ explains how we use our civil enforcement powers if services are not providing good quality care or are not meeting the requirements of the law. </a:t>
            </a:r>
          </a:p>
          <a:p>
            <a:endParaRPr lang="en-GB" dirty="0" smtClean="0"/>
          </a:p>
          <a:p>
            <a:r>
              <a:rPr lang="en-GB" dirty="0" smtClean="0"/>
              <a:t>Chapter</a:t>
            </a:r>
            <a:r>
              <a:rPr lang="en-GB" baseline="0" dirty="0" smtClean="0"/>
              <a:t> 5 contains detail on</a:t>
            </a:r>
            <a:r>
              <a:rPr lang="en-GB" dirty="0" smtClean="0"/>
              <a:t> how we use our criminal enforcement powers to hold relevant people to account for serious failures in regulated services. CIW may take criminal enforcement action in response to breaches of certain regulations, and sections of the Regulation and Inspection of Social Care (Wales) Act 2016 (‘the Act’).</a:t>
            </a:r>
            <a:r>
              <a:rPr lang="en-GB" baseline="0" dirty="0" smtClean="0"/>
              <a:t> We have recently published our Criminal enforcement policy which explains further our approach to criminal enforcement.</a:t>
            </a:r>
            <a:endParaRPr lang="en-GB" dirty="0"/>
          </a:p>
        </p:txBody>
      </p:sp>
      <p:sp>
        <p:nvSpPr>
          <p:cNvPr id="4" name="Slide Number Placeholder 3"/>
          <p:cNvSpPr>
            <a:spLocks noGrp="1"/>
          </p:cNvSpPr>
          <p:nvPr>
            <p:ph type="sldNum" sz="quarter" idx="10"/>
          </p:nvPr>
        </p:nvSpPr>
        <p:spPr/>
        <p:txBody>
          <a:bodyPr/>
          <a:lstStyle/>
          <a:p>
            <a:fld id="{1D7EF8DB-D0B4-4826-841B-592DAF2FC709}" type="slidenum">
              <a:rPr lang="en-GB" smtClean="0"/>
              <a:t>27</a:t>
            </a:fld>
            <a:endParaRPr lang="en-GB"/>
          </a:p>
        </p:txBody>
      </p:sp>
    </p:spTree>
    <p:extLst>
      <p:ext uri="{BB962C8B-B14F-4D97-AF65-F5344CB8AC3E}">
        <p14:creationId xmlns:p14="http://schemas.microsoft.com/office/powerpoint/2010/main" val="97318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Initial review</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initial review may be an appropriate course of action where we become aware of incidents or events that may constitute an offence under the legislation. The initial review allows us to establish the facts and consider if we have evidence to believe an offence has been committed. The decision to undertake an Initial Review is made at Improvement and Enforcement Panel.</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Criminal investigation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decision to undertake a criminal investigation will only be made by the Improvement and Enforcement Board. The board will consider:</a:t>
            </a:r>
          </a:p>
          <a:p>
            <a:pPr lvl="0"/>
            <a:r>
              <a:rPr lang="en-GB" sz="1200" kern="1200" dirty="0" smtClean="0">
                <a:solidFill>
                  <a:schemeClr val="tx1"/>
                </a:solidFill>
                <a:effectLst/>
                <a:latin typeface="+mn-lt"/>
                <a:ea typeface="+mn-ea"/>
                <a:cs typeface="+mn-cs"/>
              </a:rPr>
              <a:t>Whether there is reason to believe an offence contained within RISCA has been committed; or</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a failure in care/regulatory breach has occurred and such failure results in: a) avoidable harm (whether of a physical or psychological nature) to an individual b) an individual being exposed to a significant risk of such harm occurring c) in a case of theft, misuse or misappropriation of money or property, any loss by an individual of the money or property concerned.</a:t>
            </a:r>
          </a:p>
          <a:p>
            <a:r>
              <a:rPr lang="en-GB" sz="1200" kern="1200" dirty="0" smtClean="0">
                <a:solidFill>
                  <a:schemeClr val="tx1"/>
                </a:solidFill>
                <a:effectLst/>
                <a:latin typeface="+mn-lt"/>
                <a:ea typeface="+mn-ea"/>
                <a:cs typeface="+mn-cs"/>
              </a:rPr>
              <a:t> The Improvement and Enforcement Board will consider the gravity of the incident, taken together with the seriousness of any actual or potential harm to people. </a:t>
            </a:r>
          </a:p>
          <a:p>
            <a:r>
              <a:rPr lang="en-GB" sz="1200" kern="1200" dirty="0" smtClean="0">
                <a:solidFill>
                  <a:schemeClr val="tx1"/>
                </a:solidFill>
                <a:effectLst/>
                <a:latin typeface="+mn-lt"/>
                <a:ea typeface="+mn-ea"/>
                <a:cs typeface="+mn-cs"/>
              </a:rPr>
              <a:t>The Improvement and Enforcement Board will always consider whether it is in the public interest to pursue an investigation.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Prosecution</a:t>
            </a:r>
          </a:p>
          <a:p>
            <a:r>
              <a:rPr lang="en-GB" sz="1200" kern="1200" dirty="0" smtClean="0">
                <a:solidFill>
                  <a:schemeClr val="tx1"/>
                </a:solidFill>
                <a:effectLst/>
                <a:latin typeface="+mn-lt"/>
                <a:ea typeface="+mn-ea"/>
                <a:cs typeface="+mn-cs"/>
              </a:rPr>
              <a:t>Should the board consider the evidential and public interest test has been met, a recommendation will be made to the Deputy Chief Inspector (DCI) to refer the matter to Legal Services for prosecution. The decision to prosecute will be made by Legal Services and the Counsel General, in line with the Welsh Government Prosecution Code.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7EF8DB-D0B4-4826-841B-592DAF2FC709}" type="slidenum">
              <a:rPr lang="en-GB" smtClean="0"/>
              <a:t>28</a:t>
            </a:fld>
            <a:endParaRPr lang="en-GB"/>
          </a:p>
        </p:txBody>
      </p:sp>
    </p:spTree>
    <p:extLst>
      <p:ext uri="{BB962C8B-B14F-4D97-AF65-F5344CB8AC3E}">
        <p14:creationId xmlns:p14="http://schemas.microsoft.com/office/powerpoint/2010/main" val="8864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7EF8DB-D0B4-4826-841B-592DAF2FC709}" type="slidenum">
              <a:rPr lang="en-GB" smtClean="0"/>
              <a:t>5</a:t>
            </a:fld>
            <a:endParaRPr lang="en-GB"/>
          </a:p>
        </p:txBody>
      </p:sp>
    </p:spTree>
    <p:extLst>
      <p:ext uri="{BB962C8B-B14F-4D97-AF65-F5344CB8AC3E}">
        <p14:creationId xmlns:p14="http://schemas.microsoft.com/office/powerpoint/2010/main" val="424870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Set out your statement of compliance with regulations made under section 27(1) of the Regulation and Inspection of Social Care (Wales) Act 2016 (the 2016 Act).</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Response (choose one of the following statements):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ctr"/>
            <a:r>
              <a:rPr lang="en-GB" sz="1200" kern="1200" dirty="0" smtClean="0">
                <a:solidFill>
                  <a:schemeClr val="tx1"/>
                </a:solidFill>
                <a:effectLst/>
                <a:latin typeface="+mn-lt"/>
                <a:ea typeface="+mn-ea"/>
                <a:cs typeface="+mn-cs"/>
              </a:rPr>
              <a:t>We were inspected by Care Inspectorate Wales during the reporting period. The inspection identified we were fully compliant with all regulations under section 27(1) of the 2016 Act.</a:t>
            </a:r>
          </a:p>
          <a:p>
            <a:r>
              <a:rPr lang="en-GB" sz="1200" kern="1200" dirty="0" smtClean="0">
                <a:solidFill>
                  <a:schemeClr val="tx1"/>
                </a:solidFill>
                <a:effectLst/>
                <a:latin typeface="+mn-lt"/>
                <a:ea typeface="+mn-ea"/>
                <a:cs typeface="+mn-cs"/>
              </a:rPr>
              <a:t> </a:t>
            </a:r>
          </a:p>
          <a:p>
            <a:pPr lvl="0" fontAlgn="ctr"/>
            <a:r>
              <a:rPr lang="en-GB" sz="1200" kern="1200" dirty="0" smtClean="0">
                <a:solidFill>
                  <a:schemeClr val="tx1"/>
                </a:solidFill>
                <a:effectLst/>
                <a:latin typeface="+mn-lt"/>
                <a:ea typeface="+mn-ea"/>
                <a:cs typeface="+mn-cs"/>
              </a:rPr>
              <a:t>We were inspected by Care Inspectorate Wales during the reporting period. The inspection identified we were not fully compliant with all regulations under section 27(1) of the 2016 Act. We subsequently took action(s) to improve compliance with the relevant regulations.</a:t>
            </a:r>
          </a:p>
          <a:p>
            <a:r>
              <a:rPr lang="en-GB" sz="1200" kern="1200" dirty="0" smtClean="0">
                <a:solidFill>
                  <a:schemeClr val="tx1"/>
                </a:solidFill>
                <a:effectLst/>
                <a:latin typeface="+mn-lt"/>
                <a:ea typeface="+mn-ea"/>
                <a:cs typeface="+mn-cs"/>
              </a:rPr>
              <a:t> </a:t>
            </a:r>
          </a:p>
          <a:p>
            <a:pPr lvl="0" fontAlgn="ctr"/>
            <a:r>
              <a:rPr lang="en-GB" sz="1200" kern="1200" dirty="0" smtClean="0">
                <a:solidFill>
                  <a:schemeClr val="tx1"/>
                </a:solidFill>
                <a:effectLst/>
                <a:latin typeface="+mn-lt"/>
                <a:ea typeface="+mn-ea"/>
                <a:cs typeface="+mn-cs"/>
              </a:rPr>
              <a:t>We were not inspected by Care Inspectorate Wales during the reporting period. However, we have established an internal system for monitoring, reviewing and improving the quality of care and support provided by the service. This identified we were fully compliant with all regulations under section 27(1) of the 2016 Act. </a:t>
            </a:r>
          </a:p>
          <a:p>
            <a:pPr fontAlgn="ctr"/>
            <a:r>
              <a:rPr lang="en-GB" sz="1200" kern="1200" dirty="0" smtClean="0">
                <a:solidFill>
                  <a:schemeClr val="tx1"/>
                </a:solidFill>
                <a:effectLst/>
                <a:latin typeface="+mn-lt"/>
                <a:ea typeface="+mn-ea"/>
                <a:cs typeface="+mn-cs"/>
              </a:rPr>
              <a:t> </a:t>
            </a:r>
          </a:p>
          <a:p>
            <a:pPr lvl="0" fontAlgn="ctr"/>
            <a:r>
              <a:rPr lang="en-GB" sz="1200" kern="1200" dirty="0" smtClean="0">
                <a:solidFill>
                  <a:schemeClr val="tx1"/>
                </a:solidFill>
                <a:effectLst/>
                <a:latin typeface="+mn-lt"/>
                <a:ea typeface="+mn-ea"/>
                <a:cs typeface="+mn-cs"/>
              </a:rPr>
              <a:t>We were not inspected by Care Inspectorate Wales during the reporting period. However, we have established an internal system for monitoring, reviewing and improving the quality of care and support provided by the service. This identified we were not fully compliant with all regulations under section 27(1) of the 2016 Act. We subsequently took action(s) to improve compliance with the relevant regulations.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Statement to be included within all AARs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Please refer to the 2021/22  Annual Return for the most recent statement of compliance with regulations under section 27(1) of the Regulation and Inspection of Social Care (Wales) Act 2016.</a:t>
            </a:r>
          </a:p>
          <a:p>
            <a:endParaRPr lang="en-GB" dirty="0"/>
          </a:p>
        </p:txBody>
      </p:sp>
      <p:sp>
        <p:nvSpPr>
          <p:cNvPr id="4" name="Slide Number Placeholder 3"/>
          <p:cNvSpPr>
            <a:spLocks noGrp="1"/>
          </p:cNvSpPr>
          <p:nvPr>
            <p:ph type="sldNum" sz="quarter" idx="10"/>
          </p:nvPr>
        </p:nvSpPr>
        <p:spPr/>
        <p:txBody>
          <a:bodyPr/>
          <a:lstStyle/>
          <a:p>
            <a:fld id="{1D7EF8DB-D0B4-4826-841B-592DAF2FC709}" type="slidenum">
              <a:rPr lang="en-GB" smtClean="0"/>
              <a:t>6</a:t>
            </a:fld>
            <a:endParaRPr lang="en-GB"/>
          </a:p>
        </p:txBody>
      </p:sp>
    </p:spTree>
    <p:extLst>
      <p:ext uri="{BB962C8B-B14F-4D97-AF65-F5344CB8AC3E}">
        <p14:creationId xmlns:p14="http://schemas.microsoft.com/office/powerpoint/2010/main" val="264439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procedures were designed to standardise practice across all of Wales and the training module has been developed with the same intention. The module is for Group A training (equivalent to Level 1 Health).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2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module contains 13 sections and includes scenario questions to help users build a practical understanding of safeguarding and what action to take if they think someone may be at risk.</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5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endParaRPr lang="en-GB"/>
          </a:p>
        </p:txBody>
      </p:sp>
      <p:sp>
        <p:nvSpPr>
          <p:cNvPr id="4" name="Dalfan Rhif y Sleid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05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50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21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84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6.xml"/><Relationship Id="rId4" Type="http://schemas.openxmlformats.org/officeDocument/2006/relationships/image" Target="../media/image10.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64948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C01BFD-7EC4-A440-B95C-E052DDA0A91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19418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48161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4655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292060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9480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47CA55-4209-EE4A-B47E-81EF8BABC66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47435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B47CA55-4209-EE4A-B47E-81EF8BABC66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324977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B47CA55-4209-EE4A-B47E-81EF8BABC666}"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49070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B47CA55-4209-EE4A-B47E-81EF8BABC666}"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09535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7CA55-4209-EE4A-B47E-81EF8BABC666}"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983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C01BFD-7EC4-A440-B95C-E052DDA0A912}"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4530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3853702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434217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7257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238311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74DAB7-44E8-41B0-A72A-3EEF6FC27AD4}"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F396F-6867-4FDD-B991-67F4E81FBE07}" type="slidenum">
              <a:rPr lang="en-GB" smtClean="0"/>
              <a:t>‹#›</a:t>
            </a:fld>
            <a:endParaRPr lang="en-GB"/>
          </a:p>
        </p:txBody>
      </p:sp>
      <p:pic>
        <p:nvPicPr>
          <p:cNvPr id="7" name="Picture 2" descr="U:\DefaultHome\Objects\CIW logo 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129721"/>
            <a:ext cx="2669949" cy="10670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381328"/>
            <a:ext cx="9144000"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6817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50106"/>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713387"/>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400">
                <a:solidFill>
                  <a:schemeClr val="accent1">
                    <a:lumMod val="75000"/>
                  </a:schemeClr>
                </a:solidFill>
                <a:latin typeface="Arial" panose="020B0604020202020204" pitchFamily="34" charset="0"/>
                <a:cs typeface="Arial" panose="020B0604020202020204" pitchFamily="34" charset="0"/>
              </a:defRPr>
            </a:lvl2pPr>
            <a:lvl3pPr>
              <a:defRPr sz="2400">
                <a:solidFill>
                  <a:schemeClr val="accent1">
                    <a:lumMod val="75000"/>
                  </a:schemeClr>
                </a:solidFill>
                <a:latin typeface="Arial" panose="020B0604020202020204" pitchFamily="34" charset="0"/>
                <a:cs typeface="Arial" panose="020B0604020202020204" pitchFamily="34" charset="0"/>
              </a:defRPr>
            </a:lvl3pPr>
            <a:lvl4pPr>
              <a:defRPr sz="2400">
                <a:solidFill>
                  <a:schemeClr val="accent1">
                    <a:lumMod val="75000"/>
                  </a:schemeClr>
                </a:solidFill>
                <a:latin typeface="Arial" panose="020B0604020202020204" pitchFamily="34" charset="0"/>
                <a:cs typeface="Arial" panose="020B0604020202020204" pitchFamily="34" charset="0"/>
              </a:defRPr>
            </a:lvl4pPr>
            <a:lvl5pPr>
              <a:defRPr sz="2400">
                <a:solidFill>
                  <a:schemeClr val="accent1">
                    <a:lumMod val="7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F74DAB7-44E8-41B0-A72A-3EEF6FC27AD4}"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F396F-6867-4FDD-B991-67F4E81FBE07}" type="slidenum">
              <a:rPr lang="en-GB" smtClean="0"/>
              <a:t>‹#›</a:t>
            </a:fld>
            <a:endParaRPr lang="en-GB"/>
          </a:p>
        </p:txBody>
      </p:sp>
      <p:pic>
        <p:nvPicPr>
          <p:cNvPr id="9" name="Picture 2" descr="U:\DefaultHome\Objects\CIW logo 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129721"/>
            <a:ext cx="2669949" cy="10670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381328"/>
            <a:ext cx="9144000"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59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4DAB7-44E8-41B0-A72A-3EEF6FC27AD4}"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3929472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F74DAB7-44E8-41B0-A72A-3EEF6FC27AD4}"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F396F-6867-4FDD-B991-67F4E81FBE07}" type="slidenum">
              <a:rPr lang="en-GB" smtClean="0"/>
              <a:t>‹#›</a:t>
            </a:fld>
            <a:endParaRPr lang="en-GB"/>
          </a:p>
        </p:txBody>
      </p:sp>
      <p:sp>
        <p:nvSpPr>
          <p:cNvPr id="8" name="Title 1"/>
          <p:cNvSpPr>
            <a:spLocks noGrp="1"/>
          </p:cNvSpPr>
          <p:nvPr>
            <p:ph type="title"/>
          </p:nvPr>
        </p:nvSpPr>
        <p:spPr>
          <a:xfrm>
            <a:off x="457200" y="274638"/>
            <a:ext cx="5842992" cy="850106"/>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9" name="Picture 2" descr="U:\DefaultHome\Objects\CIW logo 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129721"/>
            <a:ext cx="2669949" cy="10670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381328"/>
            <a:ext cx="9144000"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6342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74DAB7-44E8-41B0-A72A-3EEF6FC27AD4}" type="datetimeFigureOut">
              <a:rPr lang="en-GB" smtClean="0"/>
              <a:t>19/11/2021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18082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74DAB7-44E8-41B0-A72A-3EEF6FC27AD4}" type="datetimeFigureOut">
              <a:rPr lang="en-GB" smtClean="0"/>
              <a:t>19/11/2021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35654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979930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4DAB7-44E8-41B0-A72A-3EEF6FC27AD4}" type="datetimeFigureOut">
              <a:rPr lang="en-GB" smtClean="0"/>
              <a:t>19/11/2021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1471765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4DAB7-44E8-41B0-A72A-3EEF6FC27AD4}"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1705042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4DAB7-44E8-41B0-A72A-3EEF6FC27AD4}"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31560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4DAB7-44E8-41B0-A72A-3EEF6FC27AD4}"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2937106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4DAB7-44E8-41B0-A72A-3EEF6FC27AD4}"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9F396F-6867-4FDD-B991-67F4E81FBE07}" type="slidenum">
              <a:rPr lang="en-GB" smtClean="0"/>
              <a:t>‹#›</a:t>
            </a:fld>
            <a:endParaRPr lang="en-GB"/>
          </a:p>
        </p:txBody>
      </p:sp>
    </p:spTree>
    <p:extLst>
      <p:ext uri="{BB962C8B-B14F-4D97-AF65-F5344CB8AC3E}">
        <p14:creationId xmlns:p14="http://schemas.microsoft.com/office/powerpoint/2010/main" val="18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7E079C-CBC3-4D28-AB83-D43FBDA76D96}"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416797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079C-CBC3-4D28-AB83-D43FBDA76D96}"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246465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7E079C-CBC3-4D28-AB83-D43FBDA76D96}"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2783960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7E079C-CBC3-4D28-AB83-D43FBDA76D96}"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1162465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7E079C-CBC3-4D28-AB83-D43FBDA76D96}" type="datetimeFigureOut">
              <a:rPr lang="en-GB" smtClean="0"/>
              <a:t>19/11/2021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405753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C01BFD-7EC4-A440-B95C-E052DDA0A91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674145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7E079C-CBC3-4D28-AB83-D43FBDA76D96}" type="datetimeFigureOut">
              <a:rPr lang="en-GB" smtClean="0"/>
              <a:t>19/11/2021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4269530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E079C-CBC3-4D28-AB83-D43FBDA76D96}" type="datetimeFigureOut">
              <a:rPr lang="en-GB" smtClean="0"/>
              <a:t>19/11/2021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2334490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7E079C-CBC3-4D28-AB83-D43FBDA76D96}"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2388423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7E079C-CBC3-4D28-AB83-D43FBDA76D96}"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1993583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079C-CBC3-4D28-AB83-D43FBDA76D96}"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130137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7E079C-CBC3-4D28-AB83-D43FBDA76D96}"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6CCABF-C9EE-429C-A1FC-F6A3FFE0E854}" type="slidenum">
              <a:rPr lang="en-GB" smtClean="0"/>
              <a:t>‹#›</a:t>
            </a:fld>
            <a:endParaRPr lang="en-GB"/>
          </a:p>
        </p:txBody>
      </p:sp>
    </p:spTree>
    <p:extLst>
      <p:ext uri="{BB962C8B-B14F-4D97-AF65-F5344CB8AC3E}">
        <p14:creationId xmlns:p14="http://schemas.microsoft.com/office/powerpoint/2010/main" val="2483230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505219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58037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363246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381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C01BFD-7EC4-A440-B95C-E052DDA0A91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120784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99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372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991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707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63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371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914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a:p>
        </p:txBody>
      </p:sp>
    </p:spTree>
    <p:extLst>
      <p:ext uri="{BB962C8B-B14F-4D97-AF65-F5344CB8AC3E}">
        <p14:creationId xmlns:p14="http://schemas.microsoft.com/office/powerpoint/2010/main" val="93865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11/19/2021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820374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11/19/2021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23650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C01BFD-7EC4-A440-B95C-E052DDA0A912}"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368222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2881962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2085855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3915"/>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276536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47181"/>
            <a:ext cx="3759283" cy="1024286"/>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9632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05942"/>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32151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1"/>
            <a:ext cx="1544338" cy="6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8447"/>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371553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056313"/>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spTree>
    <p:extLst>
      <p:ext uri="{BB962C8B-B14F-4D97-AF65-F5344CB8AC3E}">
        <p14:creationId xmlns:p14="http://schemas.microsoft.com/office/powerpoint/2010/main" val="40000849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92356" y="6020828"/>
            <a:ext cx="1661094" cy="7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spTree>
    <p:extLst>
      <p:ext uri="{BB962C8B-B14F-4D97-AF65-F5344CB8AC3E}">
        <p14:creationId xmlns:p14="http://schemas.microsoft.com/office/powerpoint/2010/main" val="17164102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4795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26905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C01BFD-7EC4-A440-B95C-E052DDA0A912}"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9086208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270244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9" name="Text Placeholder 38"/>
          <p:cNvSpPr>
            <a:spLocks noGrp="1"/>
          </p:cNvSpPr>
          <p:nvPr>
            <p:ph type="body" sz="quarter" idx="1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642409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70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3060989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11/19/2021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3371395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11/19/2021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517366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2174684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11/19/2021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049523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2792B4-C0DD-4B1A-BF78-3D3B461FB20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1625983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792B4-C0DD-4B1A-BF78-3D3B461FB20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422730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01BFD-7EC4-A440-B95C-E052DDA0A912}"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493746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2792B4-C0DD-4B1A-BF78-3D3B461FB20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1287139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2792B4-C0DD-4B1A-BF78-3D3B461FB20F}"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10623176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2792B4-C0DD-4B1A-BF78-3D3B461FB20F}" type="datetimeFigureOut">
              <a:rPr lang="en-GB" smtClean="0"/>
              <a:t>19/11/2021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18312612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2792B4-C0DD-4B1A-BF78-3D3B461FB20F}" type="datetimeFigureOut">
              <a:rPr lang="en-GB" smtClean="0"/>
              <a:t>19/11/2021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9244777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792B4-C0DD-4B1A-BF78-3D3B461FB20F}" type="datetimeFigureOut">
              <a:rPr lang="en-GB" smtClean="0"/>
              <a:t>19/11/2021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2786515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72792B4-C0DD-4B1A-BF78-3D3B461FB20F}"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738681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72792B4-C0DD-4B1A-BF78-3D3B461FB20F}" type="datetimeFigureOut">
              <a:rPr lang="en-GB" smtClean="0"/>
              <a:t>19/11/2021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40455775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792B4-C0DD-4B1A-BF78-3D3B461FB20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3359448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2792B4-C0DD-4B1A-BF78-3D3B461FB20F}" type="datetimeFigureOut">
              <a:rPr lang="en-GB" smtClean="0"/>
              <a:t>19/11/2021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304660-975A-4B53-9D04-B5BD96A998D5}" type="slidenum">
              <a:rPr lang="en-GB" smtClean="0"/>
              <a:t>‹#›</a:t>
            </a:fld>
            <a:endParaRPr lang="en-GB"/>
          </a:p>
        </p:txBody>
      </p:sp>
    </p:spTree>
    <p:extLst>
      <p:ext uri="{BB962C8B-B14F-4D97-AF65-F5344CB8AC3E}">
        <p14:creationId xmlns:p14="http://schemas.microsoft.com/office/powerpoint/2010/main" val="11056904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52DE8">
            <a:alpha val="0"/>
          </a:srgbClr>
        </a:solidFill>
        <a:effectLst/>
      </p:bgPr>
    </p:bg>
    <p:spTree>
      <p:nvGrpSpPr>
        <p:cNvPr id="1" name=""/>
        <p:cNvGrpSpPr/>
        <p:nvPr/>
      </p:nvGrpSpPr>
      <p:grpSpPr>
        <a:xfrm>
          <a:off x="0" y="0"/>
          <a:ext cx="0" cy="0"/>
          <a:chOff x="0" y="0"/>
          <a:chExt cx="0" cy="0"/>
        </a:xfrm>
      </p:grpSpPr>
      <p:sp>
        <p:nvSpPr>
          <p:cNvPr id="10" name="Rectangle 9"/>
          <p:cNvSpPr/>
          <p:nvPr userDrawn="1"/>
        </p:nvSpPr>
        <p:spPr>
          <a:xfrm>
            <a:off x="1" y="-27384"/>
            <a:ext cx="3995936" cy="6912768"/>
          </a:xfrm>
          <a:prstGeom prst="rect">
            <a:avLst/>
          </a:prstGeom>
          <a:solidFill>
            <a:srgbClr val="052DE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4355976" y="1052736"/>
            <a:ext cx="4320480" cy="2592288"/>
          </a:xfrm>
        </p:spPr>
        <p:txBody>
          <a:bodyPr/>
          <a:lstStyle>
            <a:lvl1pPr algn="l">
              <a:defRPr sz="3600" b="1">
                <a:solidFill>
                  <a:srgbClr val="052DE8"/>
                </a:solidFill>
                <a:latin typeface="Open Sans" charset="0"/>
                <a:ea typeface="Open Sans" charset="0"/>
                <a:cs typeface="Open Sans" charset="0"/>
              </a:defRPr>
            </a:lvl1pPr>
          </a:lstStyle>
          <a:p>
            <a:r>
              <a:rPr lang="en-US"/>
              <a:t>Click to edit Master title style</a:t>
            </a:r>
            <a:endParaRPr lang="en-GB" dirty="0"/>
          </a:p>
        </p:txBody>
      </p:sp>
      <p:sp>
        <p:nvSpPr>
          <p:cNvPr id="3" name="Subtitle 2"/>
          <p:cNvSpPr>
            <a:spLocks noGrp="1"/>
          </p:cNvSpPr>
          <p:nvPr>
            <p:ph type="subTitle" idx="1"/>
          </p:nvPr>
        </p:nvSpPr>
        <p:spPr>
          <a:xfrm>
            <a:off x="4355977" y="5373216"/>
            <a:ext cx="4587992" cy="803488"/>
          </a:xfrm>
        </p:spPr>
        <p:txBody>
          <a:bodyPr/>
          <a:lstStyle>
            <a:lvl1pPr marL="0" indent="0" algn="l">
              <a:buNone/>
              <a:defRPr sz="1350" b="0" i="0">
                <a:solidFill>
                  <a:schemeClr val="bg1">
                    <a:lumMod val="50000"/>
                  </a:schemeClr>
                </a:solidFill>
                <a:latin typeface="Open Sans" charset="0"/>
                <a:ea typeface="Open Sans" charset="0"/>
                <a:cs typeface="Open Sans"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3608" y="5302299"/>
            <a:ext cx="2031132" cy="762225"/>
          </a:xfrm>
          <a:prstGeom prst="rect">
            <a:avLst/>
          </a:prstGeom>
        </p:spPr>
      </p:pic>
    </p:spTree>
    <p:extLst>
      <p:ext uri="{BB962C8B-B14F-4D97-AF65-F5344CB8AC3E}">
        <p14:creationId xmlns:p14="http://schemas.microsoft.com/office/powerpoint/2010/main" val="321488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C01BFD-7EC4-A440-B95C-E052DDA0A91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321456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124744"/>
            <a:ext cx="4320480" cy="2592288"/>
          </a:xfrm>
        </p:spPr>
        <p:txBody>
          <a:bodyPr anchor="t"/>
          <a:lstStyle>
            <a:lvl1pPr algn="l">
              <a:defRPr sz="3600" b="1">
                <a:solidFill>
                  <a:schemeClr val="bg1"/>
                </a:solidFill>
                <a:latin typeface="Open Sans" charset="0"/>
                <a:ea typeface="Open Sans" charset="0"/>
                <a:cs typeface="Open Sans" charset="0"/>
              </a:defRPr>
            </a:lvl1pPr>
          </a:lstStyle>
          <a:p>
            <a:r>
              <a:rPr lang="en-US"/>
              <a:t>Click to edit Master title style</a:t>
            </a:r>
            <a:endParaRPr lang="en-GB" dirty="0"/>
          </a:p>
        </p:txBody>
      </p:sp>
      <p:sp>
        <p:nvSpPr>
          <p:cNvPr id="3" name="Subtitle 2"/>
          <p:cNvSpPr>
            <a:spLocks noGrp="1"/>
          </p:cNvSpPr>
          <p:nvPr>
            <p:ph type="subTitle" idx="1"/>
          </p:nvPr>
        </p:nvSpPr>
        <p:spPr>
          <a:xfrm>
            <a:off x="1043608" y="5229200"/>
            <a:ext cx="4587992" cy="803488"/>
          </a:xfrm>
        </p:spPr>
        <p:txBody>
          <a:bodyPr/>
          <a:lstStyle>
            <a:lvl1pPr marL="0" indent="0" algn="l">
              <a:buNone/>
              <a:defRPr sz="1350" b="0" i="0">
                <a:solidFill>
                  <a:schemeClr val="bg1"/>
                </a:solidFill>
                <a:latin typeface="Open Sans" charset="0"/>
                <a:ea typeface="Open Sans" charset="0"/>
                <a:cs typeface="Open Sans"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84168" y="1269851"/>
            <a:ext cx="2031132" cy="762225"/>
          </a:xfrm>
          <a:prstGeom prst="rect">
            <a:avLst/>
          </a:prstGeom>
        </p:spPr>
      </p:pic>
    </p:spTree>
    <p:extLst>
      <p:ext uri="{BB962C8B-B14F-4D97-AF65-F5344CB8AC3E}">
        <p14:creationId xmlns:p14="http://schemas.microsoft.com/office/powerpoint/2010/main" val="9382706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4146" y="1124744"/>
            <a:ext cx="7215708" cy="2592288"/>
          </a:xfrm>
        </p:spPr>
        <p:txBody>
          <a:bodyPr anchor="t"/>
          <a:lstStyle>
            <a:lvl1pPr algn="l">
              <a:defRPr sz="3600" b="1">
                <a:solidFill>
                  <a:schemeClr val="bg1"/>
                </a:solidFill>
                <a:latin typeface="Open Sans" charset="0"/>
                <a:ea typeface="Open Sans" charset="0"/>
                <a:cs typeface="Open Sans" charset="0"/>
              </a:defRPr>
            </a:lvl1pPr>
          </a:lstStyle>
          <a:p>
            <a:r>
              <a:rPr lang="en-US"/>
              <a:t>Click to edit Master title style</a:t>
            </a:r>
            <a:endParaRPr lang="en-GB" dirty="0"/>
          </a:p>
        </p:txBody>
      </p:sp>
      <p:sp>
        <p:nvSpPr>
          <p:cNvPr id="3" name="Subtitle 2"/>
          <p:cNvSpPr>
            <a:spLocks noGrp="1"/>
          </p:cNvSpPr>
          <p:nvPr>
            <p:ph type="subTitle" idx="1"/>
          </p:nvPr>
        </p:nvSpPr>
        <p:spPr>
          <a:xfrm>
            <a:off x="964960" y="5229200"/>
            <a:ext cx="4587992" cy="803488"/>
          </a:xfrm>
        </p:spPr>
        <p:txBody>
          <a:bodyPr/>
          <a:lstStyle>
            <a:lvl1pPr marL="0" indent="0" algn="l">
              <a:buNone/>
              <a:defRPr sz="1350" b="0" i="0">
                <a:solidFill>
                  <a:schemeClr val="bg1"/>
                </a:solidFill>
                <a:latin typeface="Open Sans" charset="0"/>
                <a:ea typeface="Open Sans" charset="0"/>
                <a:cs typeface="Open Sans"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8722" y="5259914"/>
            <a:ext cx="2031132" cy="762225"/>
          </a:xfrm>
          <a:prstGeom prst="rect">
            <a:avLst/>
          </a:prstGeom>
        </p:spPr>
      </p:pic>
    </p:spTree>
    <p:extLst>
      <p:ext uri="{BB962C8B-B14F-4D97-AF65-F5344CB8AC3E}">
        <p14:creationId xmlns:p14="http://schemas.microsoft.com/office/powerpoint/2010/main" val="37578134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960" y="836712"/>
            <a:ext cx="5335233" cy="3312368"/>
          </a:xfrm>
        </p:spPr>
        <p:txBody>
          <a:bodyPr anchor="t"/>
          <a:lstStyle>
            <a:lvl1pPr algn="l">
              <a:defRPr sz="3000" b="1" baseline="0">
                <a:latin typeface="Open Sans" charset="0"/>
                <a:ea typeface="Open Sans" charset="0"/>
                <a:cs typeface="Open Sans" charset="0"/>
              </a:defRPr>
            </a:lvl1pPr>
          </a:lstStyle>
          <a:p>
            <a:r>
              <a:rPr lang="en-US" dirty="0"/>
              <a:t>Click to add title</a:t>
            </a:r>
            <a:endParaRPr lang="en-GB" dirty="0"/>
          </a:p>
        </p:txBody>
      </p:sp>
      <p:sp>
        <p:nvSpPr>
          <p:cNvPr id="4" name="Subtitle 2"/>
          <p:cNvSpPr txBox="1">
            <a:spLocks/>
          </p:cNvSpPr>
          <p:nvPr userDrawn="1"/>
        </p:nvSpPr>
        <p:spPr bwMode="auto">
          <a:xfrm>
            <a:off x="964960" y="5229200"/>
            <a:ext cx="4587992" cy="8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None/>
              <a:defRPr sz="1800" b="0" i="0">
                <a:solidFill>
                  <a:schemeClr val="bg1"/>
                </a:solidFill>
                <a:latin typeface="Poppins Light" charset="0"/>
                <a:ea typeface="Poppins Light" charset="0"/>
                <a:cs typeface="Poppins Light" charset="0"/>
              </a:defRPr>
            </a:lvl1pPr>
            <a:lvl2pPr marL="457200" indent="0" algn="ctr" rtl="0" eaLnBrk="1" fontAlgn="base" hangingPunct="1">
              <a:spcBef>
                <a:spcPct val="20000"/>
              </a:spcBef>
              <a:spcAft>
                <a:spcPct val="0"/>
              </a:spcAft>
              <a:buNone/>
              <a:defRPr sz="2800" b="0" i="0">
                <a:solidFill>
                  <a:schemeClr val="bg1">
                    <a:lumMod val="50000"/>
                  </a:schemeClr>
                </a:solidFill>
                <a:latin typeface="Poppins Light" charset="0"/>
                <a:ea typeface="Poppins Light" charset="0"/>
                <a:cs typeface="Poppins Light" charset="0"/>
              </a:defRPr>
            </a:lvl2pPr>
            <a:lvl3pPr marL="914400" indent="0" algn="ctr" rtl="0" eaLnBrk="1" fontAlgn="base" hangingPunct="1">
              <a:spcBef>
                <a:spcPct val="20000"/>
              </a:spcBef>
              <a:spcAft>
                <a:spcPct val="0"/>
              </a:spcAft>
              <a:buNone/>
              <a:defRPr sz="2400" b="0" i="0">
                <a:solidFill>
                  <a:schemeClr val="bg1">
                    <a:lumMod val="50000"/>
                  </a:schemeClr>
                </a:solidFill>
                <a:latin typeface="Poppins Light" charset="0"/>
                <a:ea typeface="Poppins Light" charset="0"/>
                <a:cs typeface="Poppins Light" charset="0"/>
              </a:defRPr>
            </a:lvl3pPr>
            <a:lvl4pPr marL="1371600" indent="0" algn="ctr" rtl="0" eaLnBrk="1" fontAlgn="base" hangingPunct="1">
              <a:spcBef>
                <a:spcPct val="20000"/>
              </a:spcBef>
              <a:spcAft>
                <a:spcPct val="0"/>
              </a:spcAft>
              <a:buNone/>
              <a:defRPr sz="2000" b="0" i="0">
                <a:solidFill>
                  <a:schemeClr val="bg1">
                    <a:lumMod val="50000"/>
                  </a:schemeClr>
                </a:solidFill>
                <a:latin typeface="Poppins Light" charset="0"/>
                <a:ea typeface="Poppins Light" charset="0"/>
                <a:cs typeface="Poppins Light" charset="0"/>
              </a:defRPr>
            </a:lvl4pPr>
            <a:lvl5pPr marL="1828800" indent="0" algn="ctr" rtl="0" eaLnBrk="1" fontAlgn="base" hangingPunct="1">
              <a:spcBef>
                <a:spcPct val="20000"/>
              </a:spcBef>
              <a:spcAft>
                <a:spcPct val="0"/>
              </a:spcAft>
              <a:buNone/>
              <a:defRPr sz="2000" b="0" i="0">
                <a:solidFill>
                  <a:schemeClr val="bg1">
                    <a:lumMod val="50000"/>
                  </a:schemeClr>
                </a:solidFill>
                <a:latin typeface="Poppins Light" charset="0"/>
                <a:ea typeface="Poppins Light" charset="0"/>
                <a:cs typeface="Poppins Light" charset="0"/>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r>
              <a:rPr lang="en-GB" sz="1350" kern="0" dirty="0">
                <a:solidFill>
                  <a:schemeClr val="tx1"/>
                </a:solidFill>
                <a:latin typeface="Open Sans" charset="0"/>
                <a:ea typeface="Open Sans" charset="0"/>
                <a:cs typeface="Open Sans" charset="0"/>
              </a:rPr>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4" y="5232780"/>
            <a:ext cx="2304256" cy="864720"/>
          </a:xfrm>
          <a:prstGeom prst="rect">
            <a:avLst/>
          </a:prstGeom>
        </p:spPr>
      </p:pic>
    </p:spTree>
    <p:extLst>
      <p:ext uri="{BB962C8B-B14F-4D97-AF65-F5344CB8AC3E}">
        <p14:creationId xmlns:p14="http://schemas.microsoft.com/office/powerpoint/2010/main" val="32587382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302" y="620688"/>
            <a:ext cx="8219256" cy="766438"/>
          </a:xfrm>
        </p:spPr>
        <p:txBody>
          <a:bodyPr/>
          <a:lstStyle>
            <a:lvl1pPr algn="l">
              <a:defRPr sz="1800" b="1">
                <a:solidFill>
                  <a:srgbClr val="052DE8"/>
                </a:solidFill>
                <a:latin typeface="Open Sans" charset="0"/>
                <a:ea typeface="Open Sans" charset="0"/>
                <a:cs typeface="Open Sans" charset="0"/>
              </a:defRPr>
            </a:lvl1pPr>
          </a:lstStyle>
          <a:p>
            <a:r>
              <a:rPr lang="en-US"/>
              <a:t>Click to edit Master title style</a:t>
            </a:r>
            <a:endParaRPr lang="en-GB" dirty="0"/>
          </a:p>
        </p:txBody>
      </p:sp>
      <p:sp>
        <p:nvSpPr>
          <p:cNvPr id="3" name="Content Placeholder 2"/>
          <p:cNvSpPr>
            <a:spLocks noGrp="1"/>
          </p:cNvSpPr>
          <p:nvPr>
            <p:ph idx="1"/>
          </p:nvPr>
        </p:nvSpPr>
        <p:spPr>
          <a:xfrm>
            <a:off x="468313" y="1844824"/>
            <a:ext cx="8229600" cy="3888432"/>
          </a:xfrm>
        </p:spPr>
        <p:txBody>
          <a:bodyPr/>
          <a:lstStyle>
            <a:lvl1pPr marL="257175" indent="-257175">
              <a:buClr>
                <a:schemeClr val="accent2"/>
              </a:buClr>
              <a:buFont typeface="Courier New" charset="0"/>
              <a:buChar char="o"/>
              <a:defRPr sz="1350" b="0" i="0">
                <a:solidFill>
                  <a:schemeClr val="tx1"/>
                </a:solidFill>
                <a:latin typeface="Open Sans" charset="0"/>
                <a:ea typeface="Open Sans" charset="0"/>
                <a:cs typeface="Open Sans" charset="0"/>
              </a:defRPr>
            </a:lvl1pPr>
            <a:lvl2pPr marL="557213" indent="-214313">
              <a:buClr>
                <a:schemeClr val="accent2"/>
              </a:buClr>
              <a:buFont typeface="Courier New" charset="0"/>
              <a:buChar char="o"/>
              <a:defRPr sz="1200" b="0" i="0">
                <a:solidFill>
                  <a:schemeClr val="tx1"/>
                </a:solidFill>
                <a:latin typeface="Open Sans" charset="0"/>
                <a:ea typeface="Open Sans" charset="0"/>
                <a:cs typeface="Open Sans" charset="0"/>
              </a:defRPr>
            </a:lvl2pPr>
            <a:lvl3pPr marL="857250" indent="-171450">
              <a:buClr>
                <a:schemeClr val="accent2"/>
              </a:buClr>
              <a:buFont typeface="Courier New" charset="0"/>
              <a:buChar char="o"/>
              <a:defRPr sz="1050" b="0" i="0">
                <a:solidFill>
                  <a:schemeClr val="tx1"/>
                </a:solidFill>
                <a:latin typeface="Open Sans" charset="0"/>
                <a:ea typeface="Open Sans" charset="0"/>
                <a:cs typeface="Open Sans" charset="0"/>
              </a:defRPr>
            </a:lvl3pPr>
            <a:lvl4pPr>
              <a:buClr>
                <a:srgbClr val="1E9469"/>
              </a:buClr>
              <a:buFont typeface="Wingdings" pitchFamily="2" charset="2"/>
              <a:buChar char="§"/>
              <a:defRPr sz="900">
                <a:solidFill>
                  <a:schemeClr val="tx1"/>
                </a:solidFill>
                <a:latin typeface="Verdana" pitchFamily="34" charset="0"/>
              </a:defRPr>
            </a:lvl4pPr>
            <a:lvl5pPr>
              <a:buClr>
                <a:srgbClr val="1E9469"/>
              </a:buClr>
              <a:buFont typeface="Wingdings" pitchFamily="2" charset="2"/>
              <a:buChar char="§"/>
              <a:defRPr sz="750">
                <a:solidFill>
                  <a:schemeClr val="tx1"/>
                </a:solidFill>
                <a:latin typeface="Verdana" pitchFamily="34" charset="0"/>
              </a:defRPr>
            </a:lvl5pPr>
          </a:lstStyle>
          <a:p>
            <a:pPr lvl="0"/>
            <a:r>
              <a:rPr lang="en-US"/>
              <a:t>Edit Master text styles</a:t>
            </a:r>
          </a:p>
          <a:p>
            <a:pPr lvl="1"/>
            <a:r>
              <a:rPr lang="en-US"/>
              <a:t>Second level</a:t>
            </a:r>
          </a:p>
          <a:p>
            <a:pPr lvl="2"/>
            <a:r>
              <a:rPr lang="en-US"/>
              <a:t>Third level</a:t>
            </a:r>
          </a:p>
        </p:txBody>
      </p:sp>
      <p:sp>
        <p:nvSpPr>
          <p:cNvPr id="6" name="Rectangle 5"/>
          <p:cNvSpPr>
            <a:spLocks noGrp="1" noChangeArrowheads="1"/>
          </p:cNvSpPr>
          <p:nvPr>
            <p:ph type="sldNum" sz="quarter" idx="10"/>
          </p:nvPr>
        </p:nvSpPr>
        <p:spPr>
          <a:xfrm>
            <a:off x="6564313" y="6381750"/>
            <a:ext cx="2133600" cy="215602"/>
          </a:xfrm>
        </p:spPr>
        <p:txBody>
          <a:bodyPr anchor="ctr"/>
          <a:lstStyle>
            <a:lvl1pPr algn="r">
              <a:defRPr sz="900" b="0" i="0">
                <a:latin typeface="Open Sans" charset="0"/>
                <a:ea typeface="Open Sans" charset="0"/>
                <a:cs typeface="Open Sans" charset="0"/>
              </a:defRPr>
            </a:lvl1pPr>
          </a:lstStyle>
          <a:p>
            <a:pPr>
              <a:defRPr/>
            </a:pPr>
            <a:fld id="{5852A065-EBD3-455C-A56D-D0D9394DDB36}" type="slidenum">
              <a:rPr lang="en-GB" smtClean="0"/>
              <a:pPr>
                <a:defRPr/>
              </a:pPr>
              <a:t>‹#›</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118" y="5968013"/>
            <a:ext cx="1367579" cy="513212"/>
          </a:xfrm>
          <a:prstGeom prst="rect">
            <a:avLst/>
          </a:prstGeom>
        </p:spPr>
      </p:pic>
    </p:spTree>
    <p:extLst>
      <p:ext uri="{BB962C8B-B14F-4D97-AF65-F5344CB8AC3E}">
        <p14:creationId xmlns:p14="http://schemas.microsoft.com/office/powerpoint/2010/main" val="35012025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302" y="620688"/>
            <a:ext cx="8219256" cy="766438"/>
          </a:xfrm>
        </p:spPr>
        <p:txBody>
          <a:bodyPr/>
          <a:lstStyle>
            <a:lvl1pPr algn="l">
              <a:defRPr sz="1800" b="1">
                <a:solidFill>
                  <a:srgbClr val="052DE8"/>
                </a:solidFill>
                <a:latin typeface="Open Sans" charset="0"/>
                <a:ea typeface="Open Sans" charset="0"/>
                <a:cs typeface="Open Sans" charset="0"/>
              </a:defRPr>
            </a:lvl1pPr>
          </a:lstStyle>
          <a:p>
            <a:r>
              <a:rPr lang="en-US"/>
              <a:t>Click to edit Master title style</a:t>
            </a:r>
            <a:endParaRPr lang="en-GB" dirty="0"/>
          </a:p>
        </p:txBody>
      </p:sp>
      <p:sp>
        <p:nvSpPr>
          <p:cNvPr id="3" name="Content Placeholder 2"/>
          <p:cNvSpPr>
            <a:spLocks noGrp="1"/>
          </p:cNvSpPr>
          <p:nvPr>
            <p:ph idx="1"/>
          </p:nvPr>
        </p:nvSpPr>
        <p:spPr>
          <a:xfrm>
            <a:off x="468313" y="1844824"/>
            <a:ext cx="3959671" cy="3888432"/>
          </a:xfrm>
        </p:spPr>
        <p:txBody>
          <a:bodyPr/>
          <a:lstStyle>
            <a:lvl1pPr marL="257175" indent="-257175">
              <a:buClr>
                <a:schemeClr val="accent2"/>
              </a:buClr>
              <a:buFont typeface="Courier New" charset="0"/>
              <a:buChar char="o"/>
              <a:defRPr sz="1350" b="0" i="0">
                <a:solidFill>
                  <a:schemeClr val="tx1"/>
                </a:solidFill>
                <a:latin typeface="Open Sans" charset="0"/>
                <a:ea typeface="Open Sans" charset="0"/>
                <a:cs typeface="Open Sans" charset="0"/>
              </a:defRPr>
            </a:lvl1pPr>
            <a:lvl2pPr marL="557213" indent="-214313">
              <a:buClr>
                <a:schemeClr val="accent2"/>
              </a:buClr>
              <a:buFont typeface="Courier New" charset="0"/>
              <a:buChar char="o"/>
              <a:defRPr sz="1200" b="0" i="0">
                <a:solidFill>
                  <a:schemeClr val="tx1"/>
                </a:solidFill>
                <a:latin typeface="Open Sans" charset="0"/>
                <a:ea typeface="Open Sans" charset="0"/>
                <a:cs typeface="Open Sans" charset="0"/>
              </a:defRPr>
            </a:lvl2pPr>
            <a:lvl3pPr marL="857250" indent="-171450">
              <a:buClr>
                <a:schemeClr val="accent2"/>
              </a:buClr>
              <a:buFont typeface="Courier New" charset="0"/>
              <a:buChar char="o"/>
              <a:defRPr sz="1050" b="0" i="0">
                <a:solidFill>
                  <a:schemeClr val="tx1"/>
                </a:solidFill>
                <a:latin typeface="Open Sans" charset="0"/>
                <a:ea typeface="Open Sans" charset="0"/>
                <a:cs typeface="Open Sans" charset="0"/>
              </a:defRPr>
            </a:lvl3pPr>
            <a:lvl4pPr>
              <a:buClr>
                <a:srgbClr val="1E9469"/>
              </a:buClr>
              <a:buFont typeface="Wingdings" pitchFamily="2" charset="2"/>
              <a:buChar char="§"/>
              <a:defRPr sz="900">
                <a:solidFill>
                  <a:schemeClr val="tx1"/>
                </a:solidFill>
                <a:latin typeface="Verdana" pitchFamily="34" charset="0"/>
              </a:defRPr>
            </a:lvl4pPr>
            <a:lvl5pPr>
              <a:buClr>
                <a:srgbClr val="1E9469"/>
              </a:buClr>
              <a:buFont typeface="Wingdings" pitchFamily="2" charset="2"/>
              <a:buChar char="§"/>
              <a:defRPr sz="750">
                <a:solidFill>
                  <a:schemeClr val="tx1"/>
                </a:solidFill>
                <a:latin typeface="Verdana" pitchFamily="34" charset="0"/>
              </a:defRPr>
            </a:lvl5pPr>
          </a:lstStyle>
          <a:p>
            <a:pPr lvl="0"/>
            <a:r>
              <a:rPr lang="en-US"/>
              <a:t>Edit Master text styles</a:t>
            </a:r>
          </a:p>
          <a:p>
            <a:pPr lvl="1"/>
            <a:r>
              <a:rPr lang="en-US"/>
              <a:t>Second level</a:t>
            </a:r>
          </a:p>
          <a:p>
            <a:pPr lvl="2"/>
            <a:r>
              <a:rPr lang="en-US"/>
              <a:t>Third level</a:t>
            </a:r>
          </a:p>
        </p:txBody>
      </p:sp>
      <p:sp>
        <p:nvSpPr>
          <p:cNvPr id="6" name="Rectangle 5"/>
          <p:cNvSpPr>
            <a:spLocks noGrp="1" noChangeArrowheads="1"/>
          </p:cNvSpPr>
          <p:nvPr>
            <p:ph type="sldNum" sz="quarter" idx="10"/>
          </p:nvPr>
        </p:nvSpPr>
        <p:spPr>
          <a:xfrm>
            <a:off x="6588224" y="6453336"/>
            <a:ext cx="2133600" cy="215602"/>
          </a:xfrm>
        </p:spPr>
        <p:txBody>
          <a:bodyPr anchor="ctr"/>
          <a:lstStyle>
            <a:lvl1pPr algn="r">
              <a:defRPr sz="900" b="0" i="0">
                <a:latin typeface="Open Sans" charset="0"/>
                <a:ea typeface="Open Sans" charset="0"/>
                <a:cs typeface="Open Sans" charset="0"/>
              </a:defRPr>
            </a:lvl1pPr>
          </a:lstStyle>
          <a:p>
            <a:pPr>
              <a:defRPr/>
            </a:pPr>
            <a:fld id="{5852A065-EBD3-455C-A56D-D0D9394DDB36}" type="slidenum">
              <a:rPr lang="en-GB" smtClean="0"/>
              <a:pPr>
                <a:defRPr/>
              </a:pPr>
              <a:t>‹#›</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118" y="5968013"/>
            <a:ext cx="1367579" cy="513212"/>
          </a:xfrm>
          <a:prstGeom prst="rect">
            <a:avLst/>
          </a:prstGeom>
        </p:spPr>
      </p:pic>
      <p:sp>
        <p:nvSpPr>
          <p:cNvPr id="7" name="Content Placeholder 2">
            <a:extLst>
              <a:ext uri="{FF2B5EF4-FFF2-40B4-BE49-F238E27FC236}">
                <a16:creationId xmlns:a16="http://schemas.microsoft.com/office/drawing/2014/main" id="{36F11CD9-CF1D-48BF-B4C7-AEB4FEC95837}"/>
              </a:ext>
            </a:extLst>
          </p:cNvPr>
          <p:cNvSpPr>
            <a:spLocks noGrp="1"/>
          </p:cNvSpPr>
          <p:nvPr>
            <p:ph idx="11"/>
          </p:nvPr>
        </p:nvSpPr>
        <p:spPr>
          <a:xfrm>
            <a:off x="4572000" y="1844824"/>
            <a:ext cx="4113558" cy="3888432"/>
          </a:xfrm>
        </p:spPr>
        <p:txBody>
          <a:bodyPr/>
          <a:lstStyle>
            <a:lvl1pPr marL="257175" indent="-257175">
              <a:buClr>
                <a:schemeClr val="accent2"/>
              </a:buClr>
              <a:buFont typeface="Courier New" charset="0"/>
              <a:buChar char="o"/>
              <a:defRPr sz="1350" b="0" i="0">
                <a:solidFill>
                  <a:schemeClr val="tx1"/>
                </a:solidFill>
                <a:latin typeface="Open Sans" charset="0"/>
                <a:ea typeface="Open Sans" charset="0"/>
                <a:cs typeface="Open Sans" charset="0"/>
              </a:defRPr>
            </a:lvl1pPr>
            <a:lvl2pPr marL="557213" indent="-214313">
              <a:buClr>
                <a:schemeClr val="accent2"/>
              </a:buClr>
              <a:buFont typeface="Courier New" charset="0"/>
              <a:buChar char="o"/>
              <a:defRPr sz="1200" b="0" i="0">
                <a:solidFill>
                  <a:schemeClr val="tx1"/>
                </a:solidFill>
                <a:latin typeface="Open Sans" charset="0"/>
                <a:ea typeface="Open Sans" charset="0"/>
                <a:cs typeface="Open Sans" charset="0"/>
              </a:defRPr>
            </a:lvl2pPr>
            <a:lvl3pPr marL="857250" indent="-171450">
              <a:buClr>
                <a:schemeClr val="accent2"/>
              </a:buClr>
              <a:buFont typeface="Courier New" charset="0"/>
              <a:buChar char="o"/>
              <a:defRPr sz="1050" b="0" i="0">
                <a:solidFill>
                  <a:schemeClr val="tx1"/>
                </a:solidFill>
                <a:latin typeface="Open Sans" charset="0"/>
                <a:ea typeface="Open Sans" charset="0"/>
                <a:cs typeface="Open Sans" charset="0"/>
              </a:defRPr>
            </a:lvl3pPr>
            <a:lvl4pPr>
              <a:buClr>
                <a:srgbClr val="1E9469"/>
              </a:buClr>
              <a:buFont typeface="Wingdings" pitchFamily="2" charset="2"/>
              <a:buChar char="§"/>
              <a:defRPr sz="900">
                <a:solidFill>
                  <a:schemeClr val="tx1"/>
                </a:solidFill>
                <a:latin typeface="Verdana" pitchFamily="34" charset="0"/>
              </a:defRPr>
            </a:lvl4pPr>
            <a:lvl5pPr>
              <a:buClr>
                <a:srgbClr val="1E9469"/>
              </a:buClr>
              <a:buFont typeface="Wingdings" pitchFamily="2" charset="2"/>
              <a:buChar char="§"/>
              <a:defRPr sz="750">
                <a:solidFill>
                  <a:schemeClr val="tx1"/>
                </a:solidFill>
                <a:latin typeface="Verdana"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4224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302" y="620688"/>
            <a:ext cx="8219256" cy="766438"/>
          </a:xfrm>
        </p:spPr>
        <p:txBody>
          <a:bodyPr/>
          <a:lstStyle>
            <a:lvl1pPr algn="l">
              <a:defRPr sz="1800" b="1">
                <a:solidFill>
                  <a:srgbClr val="052DE8"/>
                </a:solidFill>
                <a:latin typeface="Open Sans" charset="0"/>
                <a:ea typeface="Open Sans" charset="0"/>
                <a:cs typeface="Open Sans" charset="0"/>
              </a:defRPr>
            </a:lvl1pPr>
          </a:lstStyle>
          <a:p>
            <a:r>
              <a:rPr lang="en-US"/>
              <a:t>Click to edit Master title style</a:t>
            </a:r>
            <a:endParaRPr lang="en-GB" dirty="0"/>
          </a:p>
        </p:txBody>
      </p:sp>
      <p:sp>
        <p:nvSpPr>
          <p:cNvPr id="3" name="Content Placeholder 2"/>
          <p:cNvSpPr>
            <a:spLocks noGrp="1"/>
          </p:cNvSpPr>
          <p:nvPr>
            <p:ph idx="1"/>
          </p:nvPr>
        </p:nvSpPr>
        <p:spPr>
          <a:xfrm>
            <a:off x="468313" y="1844824"/>
            <a:ext cx="3959671" cy="3888432"/>
          </a:xfrm>
          <a:solidFill>
            <a:schemeClr val="accent1"/>
          </a:solidFill>
        </p:spPr>
        <p:txBody>
          <a:bodyPr/>
          <a:lstStyle>
            <a:lvl1pPr marL="257175" indent="-257175">
              <a:buClr>
                <a:schemeClr val="accent2"/>
              </a:buClr>
              <a:buFont typeface="Courier New" charset="0"/>
              <a:buChar char="o"/>
              <a:defRPr sz="1350" b="0" i="0">
                <a:solidFill>
                  <a:schemeClr val="bg1"/>
                </a:solidFill>
                <a:latin typeface="Open Sans" charset="0"/>
                <a:ea typeface="Open Sans" charset="0"/>
                <a:cs typeface="Open Sans" charset="0"/>
              </a:defRPr>
            </a:lvl1pPr>
            <a:lvl2pPr marL="557213" indent="-214313">
              <a:buClr>
                <a:schemeClr val="accent2"/>
              </a:buClr>
              <a:buFont typeface="Courier New" charset="0"/>
              <a:buChar char="o"/>
              <a:defRPr sz="1200" b="0" i="0">
                <a:solidFill>
                  <a:schemeClr val="bg1"/>
                </a:solidFill>
                <a:latin typeface="Open Sans" charset="0"/>
                <a:ea typeface="Open Sans" charset="0"/>
                <a:cs typeface="Open Sans" charset="0"/>
              </a:defRPr>
            </a:lvl2pPr>
            <a:lvl3pPr marL="857250" indent="-171450">
              <a:buClr>
                <a:schemeClr val="accent2"/>
              </a:buClr>
              <a:buFont typeface="Courier New" charset="0"/>
              <a:buChar char="o"/>
              <a:defRPr sz="1050" b="0" i="0">
                <a:solidFill>
                  <a:schemeClr val="bg1"/>
                </a:solidFill>
                <a:latin typeface="Open Sans" charset="0"/>
                <a:ea typeface="Open Sans" charset="0"/>
                <a:cs typeface="Open Sans" charset="0"/>
              </a:defRPr>
            </a:lvl3pPr>
            <a:lvl4pPr>
              <a:buClr>
                <a:srgbClr val="1E9469"/>
              </a:buClr>
              <a:buFont typeface="Wingdings" pitchFamily="2" charset="2"/>
              <a:buChar char="§"/>
              <a:defRPr sz="900">
                <a:solidFill>
                  <a:schemeClr val="tx1"/>
                </a:solidFill>
                <a:latin typeface="Verdana" pitchFamily="34" charset="0"/>
              </a:defRPr>
            </a:lvl4pPr>
            <a:lvl5pPr>
              <a:buClr>
                <a:srgbClr val="1E9469"/>
              </a:buClr>
              <a:buFont typeface="Wingdings" pitchFamily="2" charset="2"/>
              <a:buChar char="§"/>
              <a:defRPr sz="750">
                <a:solidFill>
                  <a:schemeClr val="tx1"/>
                </a:solidFill>
                <a:latin typeface="Verdana" pitchFamily="34" charset="0"/>
              </a:defRPr>
            </a:lvl5pPr>
          </a:lstStyle>
          <a:p>
            <a:pPr lvl="0"/>
            <a:r>
              <a:rPr lang="en-US"/>
              <a:t>Edit Master text styles</a:t>
            </a:r>
          </a:p>
          <a:p>
            <a:pPr lvl="1"/>
            <a:r>
              <a:rPr lang="en-US"/>
              <a:t>Second level</a:t>
            </a:r>
          </a:p>
          <a:p>
            <a:pPr lvl="2"/>
            <a:r>
              <a:rPr lang="en-US"/>
              <a:t>Third level</a:t>
            </a:r>
          </a:p>
        </p:txBody>
      </p:sp>
      <p:sp>
        <p:nvSpPr>
          <p:cNvPr id="6" name="Rectangle 5"/>
          <p:cNvSpPr>
            <a:spLocks noGrp="1" noChangeArrowheads="1"/>
          </p:cNvSpPr>
          <p:nvPr>
            <p:ph type="sldNum" sz="quarter" idx="10"/>
          </p:nvPr>
        </p:nvSpPr>
        <p:spPr>
          <a:xfrm>
            <a:off x="6588224" y="6453336"/>
            <a:ext cx="2133600" cy="215602"/>
          </a:xfrm>
        </p:spPr>
        <p:txBody>
          <a:bodyPr anchor="ctr"/>
          <a:lstStyle>
            <a:lvl1pPr algn="r">
              <a:defRPr sz="900" b="0" i="0">
                <a:latin typeface="Open Sans" charset="0"/>
                <a:ea typeface="Open Sans" charset="0"/>
                <a:cs typeface="Open Sans" charset="0"/>
              </a:defRPr>
            </a:lvl1pPr>
          </a:lstStyle>
          <a:p>
            <a:pPr>
              <a:defRPr/>
            </a:pPr>
            <a:fld id="{5852A065-EBD3-455C-A56D-D0D9394DDB36}" type="slidenum">
              <a:rPr lang="en-GB" smtClean="0"/>
              <a:pPr>
                <a:defRPr/>
              </a:pPr>
              <a:t>‹#›</a:t>
            </a:fld>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118" y="5968013"/>
            <a:ext cx="1367579" cy="513212"/>
          </a:xfrm>
          <a:prstGeom prst="rect">
            <a:avLst/>
          </a:prstGeom>
        </p:spPr>
      </p:pic>
      <p:sp>
        <p:nvSpPr>
          <p:cNvPr id="7" name="Content Placeholder 2">
            <a:extLst>
              <a:ext uri="{FF2B5EF4-FFF2-40B4-BE49-F238E27FC236}">
                <a16:creationId xmlns:a16="http://schemas.microsoft.com/office/drawing/2014/main" id="{36F11CD9-CF1D-48BF-B4C7-AEB4FEC95837}"/>
              </a:ext>
            </a:extLst>
          </p:cNvPr>
          <p:cNvSpPr>
            <a:spLocks noGrp="1"/>
          </p:cNvSpPr>
          <p:nvPr>
            <p:ph idx="11"/>
          </p:nvPr>
        </p:nvSpPr>
        <p:spPr>
          <a:xfrm>
            <a:off x="4572000" y="1844824"/>
            <a:ext cx="4113558" cy="3888432"/>
          </a:xfrm>
          <a:solidFill>
            <a:schemeClr val="accent1"/>
          </a:solidFill>
        </p:spPr>
        <p:txBody>
          <a:bodyPr/>
          <a:lstStyle>
            <a:lvl1pPr marL="257175" indent="-257175">
              <a:buClr>
                <a:schemeClr val="accent2"/>
              </a:buClr>
              <a:buFont typeface="Courier New" charset="0"/>
              <a:buChar char="o"/>
              <a:defRPr sz="1350" b="0" i="0">
                <a:solidFill>
                  <a:schemeClr val="bg1"/>
                </a:solidFill>
                <a:latin typeface="Open Sans" charset="0"/>
                <a:ea typeface="Open Sans" charset="0"/>
                <a:cs typeface="Open Sans" charset="0"/>
              </a:defRPr>
            </a:lvl1pPr>
            <a:lvl2pPr marL="557213" indent="-214313">
              <a:buClr>
                <a:schemeClr val="accent2"/>
              </a:buClr>
              <a:buFont typeface="Courier New" charset="0"/>
              <a:buChar char="o"/>
              <a:defRPr sz="1200" b="0" i="0">
                <a:solidFill>
                  <a:schemeClr val="bg1"/>
                </a:solidFill>
                <a:latin typeface="Open Sans" charset="0"/>
                <a:ea typeface="Open Sans" charset="0"/>
                <a:cs typeface="Open Sans" charset="0"/>
              </a:defRPr>
            </a:lvl2pPr>
            <a:lvl3pPr marL="857250" indent="-171450">
              <a:buClr>
                <a:schemeClr val="accent2"/>
              </a:buClr>
              <a:buFont typeface="Courier New" charset="0"/>
              <a:buChar char="o"/>
              <a:defRPr sz="1050" b="0" i="0">
                <a:solidFill>
                  <a:schemeClr val="bg1"/>
                </a:solidFill>
                <a:latin typeface="Open Sans" charset="0"/>
                <a:ea typeface="Open Sans" charset="0"/>
                <a:cs typeface="Open Sans" charset="0"/>
              </a:defRPr>
            </a:lvl3pPr>
            <a:lvl4pPr>
              <a:buClr>
                <a:srgbClr val="1E9469"/>
              </a:buClr>
              <a:buFont typeface="Wingdings" pitchFamily="2" charset="2"/>
              <a:buChar char="§"/>
              <a:defRPr sz="900">
                <a:solidFill>
                  <a:schemeClr val="tx1"/>
                </a:solidFill>
                <a:latin typeface="Verdana" pitchFamily="34" charset="0"/>
              </a:defRPr>
            </a:lvl4pPr>
            <a:lvl5pPr>
              <a:buClr>
                <a:srgbClr val="1E9469"/>
              </a:buClr>
              <a:buFont typeface="Wingdings" pitchFamily="2" charset="2"/>
              <a:buChar char="§"/>
              <a:defRPr sz="750">
                <a:solidFill>
                  <a:schemeClr val="tx1"/>
                </a:solidFill>
                <a:latin typeface="Verdana"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76274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93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IW half circle 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3596640" cy="6858000"/>
          </a:xfrm>
          <a:prstGeom prst="rect">
            <a:avLst/>
          </a:prstGeom>
        </p:spPr>
      </p:pic>
      <p:sp>
        <p:nvSpPr>
          <p:cNvPr id="2" name="Title Placeholder 1"/>
          <p:cNvSpPr>
            <a:spLocks noGrp="1"/>
          </p:cNvSpPr>
          <p:nvPr>
            <p:ph type="title"/>
          </p:nvPr>
        </p:nvSpPr>
        <p:spPr>
          <a:xfrm>
            <a:off x="457200" y="1672166"/>
            <a:ext cx="8229600" cy="899051"/>
          </a:xfrm>
          <a:prstGeom prst="rect">
            <a:avLst/>
          </a:prstGeom>
        </p:spPr>
        <p:txBody>
          <a:bodyPr vert="horz" lIns="91440" tIns="45720" rIns="91440" bIns="45720" rtlCol="0" anchor="ctr">
            <a:normAutofit/>
          </a:bodyPr>
          <a:lstStyle/>
          <a:p>
            <a:r>
              <a:rPr lang="en-GB" dirty="0" smtClean="0"/>
              <a:t>Heading</a:t>
            </a:r>
            <a:endParaRPr lang="en-US" dirty="0"/>
          </a:p>
        </p:txBody>
      </p:sp>
      <p:sp>
        <p:nvSpPr>
          <p:cNvPr id="3" name="Text Placeholder 2"/>
          <p:cNvSpPr>
            <a:spLocks noGrp="1"/>
          </p:cNvSpPr>
          <p:nvPr>
            <p:ph type="body" idx="1"/>
          </p:nvPr>
        </p:nvSpPr>
        <p:spPr>
          <a:xfrm>
            <a:off x="457200" y="2931583"/>
            <a:ext cx="8229600" cy="319457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01BFD-7EC4-A440-B95C-E052DDA0A912}" type="datetimeFigureOut">
              <a:rPr lang="en-US" smtClean="0"/>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6FED-9C3F-4043-B856-73C7A2244F83}" type="slidenum">
              <a:rPr lang="en-US" smtClean="0"/>
              <a:t>‹#›</a:t>
            </a:fld>
            <a:endParaRPr lang="en-US"/>
          </a:p>
        </p:txBody>
      </p:sp>
      <p:pic>
        <p:nvPicPr>
          <p:cNvPr id="8" name="Picture 7" descr="CIW logo_4c_400x165px.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65850" y="418568"/>
            <a:ext cx="2520950" cy="1009650"/>
          </a:xfrm>
          <a:prstGeom prst="rect">
            <a:avLst/>
          </a:prstGeom>
        </p:spPr>
      </p:pic>
    </p:spTree>
    <p:extLst>
      <p:ext uri="{BB962C8B-B14F-4D97-AF65-F5344CB8AC3E}">
        <p14:creationId xmlns:p14="http://schemas.microsoft.com/office/powerpoint/2010/main" val="2394577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7CA55-4209-EE4A-B47E-81EF8BABC666}" type="datetimeFigureOut">
              <a:rPr lang="en-US" smtClean="0"/>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6EFB4-7E02-3B41-B45A-EFD9EF7B2C5D}" type="slidenum">
              <a:rPr lang="en-US" smtClean="0"/>
              <a:t>‹#›</a:t>
            </a:fld>
            <a:endParaRPr lang="en-US"/>
          </a:p>
        </p:txBody>
      </p:sp>
    </p:spTree>
    <p:extLst>
      <p:ext uri="{BB962C8B-B14F-4D97-AF65-F5344CB8AC3E}">
        <p14:creationId xmlns:p14="http://schemas.microsoft.com/office/powerpoint/2010/main" val="1027378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4DAB7-44E8-41B0-A72A-3EEF6FC27AD4}" type="datetimeFigureOut">
              <a:rPr lang="en-GB" smtClean="0"/>
              <a:t>19/11/2021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F396F-6867-4FDD-B991-67F4E81FBE07}" type="slidenum">
              <a:rPr lang="en-GB" smtClean="0"/>
              <a:t>‹#›</a:t>
            </a:fld>
            <a:endParaRPr lang="en-GB"/>
          </a:p>
        </p:txBody>
      </p:sp>
    </p:spTree>
    <p:extLst>
      <p:ext uri="{BB962C8B-B14F-4D97-AF65-F5344CB8AC3E}">
        <p14:creationId xmlns:p14="http://schemas.microsoft.com/office/powerpoint/2010/main" val="11999848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7E079C-CBC3-4D28-AB83-D43FBDA76D96}" type="datetimeFigureOut">
              <a:rPr lang="en-GB" smtClean="0"/>
              <a:t>19/11/2021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6CCABF-C9EE-429C-A1FC-F6A3FFE0E854}" type="slidenum">
              <a:rPr lang="en-GB" smtClean="0"/>
              <a:t>‹#›</a:t>
            </a:fld>
            <a:endParaRPr lang="en-GB"/>
          </a:p>
        </p:txBody>
      </p:sp>
    </p:spTree>
    <p:extLst>
      <p:ext uri="{BB962C8B-B14F-4D97-AF65-F5344CB8AC3E}">
        <p14:creationId xmlns:p14="http://schemas.microsoft.com/office/powerpoint/2010/main" val="4627218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22497252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0872221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2792B4-C0DD-4B1A-BF78-3D3B461FB20F}" type="datetimeFigureOut">
              <a:rPr lang="en-GB" smtClean="0"/>
              <a:t>19/11/2021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304660-975A-4B53-9D04-B5BD96A998D5}" type="slidenum">
              <a:rPr lang="en-GB" smtClean="0"/>
              <a:t>‹#›</a:t>
            </a:fld>
            <a:endParaRPr lang="en-GB"/>
          </a:p>
        </p:txBody>
      </p:sp>
    </p:spTree>
    <p:extLst>
      <p:ext uri="{BB962C8B-B14F-4D97-AF65-F5344CB8AC3E}">
        <p14:creationId xmlns:p14="http://schemas.microsoft.com/office/powerpoint/2010/main" val="20626391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i="0">
                <a:solidFill>
                  <a:schemeClr val="bg1">
                    <a:lumMod val="50000"/>
                  </a:schemeClr>
                </a:solidFill>
                <a:latin typeface="Open Sans" charset="0"/>
                <a:ea typeface="Open Sans" charset="0"/>
                <a:cs typeface="Open Sans"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i="0">
                <a:solidFill>
                  <a:schemeClr val="bg1">
                    <a:lumMod val="50000"/>
                  </a:schemeClr>
                </a:solidFill>
                <a:latin typeface="Open Sans" charset="0"/>
                <a:ea typeface="Open Sans" charset="0"/>
                <a:cs typeface="Open Sans"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i="0">
                <a:solidFill>
                  <a:schemeClr val="bg1">
                    <a:lumMod val="50000"/>
                  </a:schemeClr>
                </a:solidFill>
                <a:latin typeface="Open Sans" charset="0"/>
                <a:ea typeface="Open Sans" charset="0"/>
                <a:cs typeface="Open Sans" charset="0"/>
              </a:defRPr>
            </a:lvl1pPr>
          </a:lstStyle>
          <a:p>
            <a:pPr>
              <a:defRPr/>
            </a:pPr>
            <a:fld id="{81021626-0BC8-4927-8C8D-829D53215FEA}" type="slidenum">
              <a:rPr lang="en-GB" smtClean="0"/>
              <a:pPr>
                <a:defRPr/>
              </a:pPr>
              <a:t>‹#›</a:t>
            </a:fld>
            <a:endParaRPr lang="en-GB" dirty="0"/>
          </a:p>
        </p:txBody>
      </p:sp>
    </p:spTree>
    <p:extLst>
      <p:ext uri="{BB962C8B-B14F-4D97-AF65-F5344CB8AC3E}">
        <p14:creationId xmlns:p14="http://schemas.microsoft.com/office/powerpoint/2010/main" val="19015433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hf hdr="0" ftr="0" dt="0"/>
  <p:txStyles>
    <p:titleStyle>
      <a:lvl1pPr algn="l" rtl="0" eaLnBrk="1" fontAlgn="base" hangingPunct="1">
        <a:spcBef>
          <a:spcPct val="0"/>
        </a:spcBef>
        <a:spcAft>
          <a:spcPct val="0"/>
        </a:spcAft>
        <a:defRPr sz="3300">
          <a:solidFill>
            <a:srgbClr val="052DE8"/>
          </a:solidFill>
          <a:latin typeface="Open Sans" charset="0"/>
          <a:ea typeface="Open Sans" charset="0"/>
          <a:cs typeface="Open Sans" charset="0"/>
        </a:defRPr>
      </a:lvl1pPr>
      <a:lvl2pPr algn="ctr" rtl="0" eaLnBrk="1" fontAlgn="base" hangingPunct="1">
        <a:spcBef>
          <a:spcPct val="0"/>
        </a:spcBef>
        <a:spcAft>
          <a:spcPct val="0"/>
        </a:spcAft>
        <a:defRPr sz="3300">
          <a:solidFill>
            <a:schemeClr val="tx2"/>
          </a:solidFill>
          <a:latin typeface="Arial" charset="0"/>
          <a:cs typeface="Arial" charset="0"/>
        </a:defRPr>
      </a:lvl2pPr>
      <a:lvl3pPr algn="ctr" rtl="0" eaLnBrk="1" fontAlgn="base" hangingPunct="1">
        <a:spcBef>
          <a:spcPct val="0"/>
        </a:spcBef>
        <a:spcAft>
          <a:spcPct val="0"/>
        </a:spcAft>
        <a:defRPr sz="3300">
          <a:solidFill>
            <a:schemeClr val="tx2"/>
          </a:solidFill>
          <a:latin typeface="Arial" charset="0"/>
          <a:cs typeface="Arial" charset="0"/>
        </a:defRPr>
      </a:lvl3pPr>
      <a:lvl4pPr algn="ctr" rtl="0" eaLnBrk="1" fontAlgn="base" hangingPunct="1">
        <a:spcBef>
          <a:spcPct val="0"/>
        </a:spcBef>
        <a:spcAft>
          <a:spcPct val="0"/>
        </a:spcAft>
        <a:defRPr sz="3300">
          <a:solidFill>
            <a:schemeClr val="tx2"/>
          </a:solidFill>
          <a:latin typeface="Arial" charset="0"/>
          <a:cs typeface="Arial" charset="0"/>
        </a:defRPr>
      </a:lvl4pPr>
      <a:lvl5pPr algn="ctr" rtl="0" eaLnBrk="1" fontAlgn="base" hangingPunct="1">
        <a:spcBef>
          <a:spcPct val="0"/>
        </a:spcBef>
        <a:spcAft>
          <a:spcPct val="0"/>
        </a:spcAft>
        <a:defRPr sz="3300">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Arial" charset="0"/>
          <a:cs typeface="Arial" charset="0"/>
        </a:defRPr>
      </a:lvl6pPr>
      <a:lvl7pPr marL="685800" algn="ctr" rtl="0" eaLnBrk="1" fontAlgn="base" hangingPunct="1">
        <a:spcBef>
          <a:spcPct val="0"/>
        </a:spcBef>
        <a:spcAft>
          <a:spcPct val="0"/>
        </a:spcAft>
        <a:defRPr sz="3300">
          <a:solidFill>
            <a:schemeClr val="tx2"/>
          </a:solidFill>
          <a:latin typeface="Arial" charset="0"/>
          <a:cs typeface="Arial" charset="0"/>
        </a:defRPr>
      </a:lvl7pPr>
      <a:lvl8pPr marL="1028700" algn="ctr" rtl="0" eaLnBrk="1" fontAlgn="base" hangingPunct="1">
        <a:spcBef>
          <a:spcPct val="0"/>
        </a:spcBef>
        <a:spcAft>
          <a:spcPct val="0"/>
        </a:spcAft>
        <a:defRPr sz="3300">
          <a:solidFill>
            <a:schemeClr val="tx2"/>
          </a:solidFill>
          <a:latin typeface="Arial" charset="0"/>
          <a:cs typeface="Arial" charset="0"/>
        </a:defRPr>
      </a:lvl8pPr>
      <a:lvl9pPr marL="1371600" algn="ctr" rtl="0" eaLnBrk="1" fontAlgn="base" hangingPunct="1">
        <a:spcBef>
          <a:spcPct val="0"/>
        </a:spcBef>
        <a:spcAft>
          <a:spcPct val="0"/>
        </a:spcAft>
        <a:defRPr sz="3300">
          <a:solidFill>
            <a:schemeClr val="tx2"/>
          </a:solidFill>
          <a:latin typeface="Arial" charset="0"/>
          <a:cs typeface="Arial" charset="0"/>
        </a:defRPr>
      </a:lvl9pPr>
    </p:titleStyle>
    <p:bodyStyle>
      <a:lvl1pPr marL="257175" indent="-257175" algn="l" rtl="0" eaLnBrk="1" fontAlgn="base" hangingPunct="1">
        <a:spcBef>
          <a:spcPct val="20000"/>
        </a:spcBef>
        <a:spcAft>
          <a:spcPct val="0"/>
        </a:spcAft>
        <a:buChar char="•"/>
        <a:defRPr sz="2400" b="0" i="0">
          <a:solidFill>
            <a:schemeClr val="bg1">
              <a:lumMod val="50000"/>
            </a:schemeClr>
          </a:solidFill>
          <a:latin typeface="Open Sans" charset="0"/>
          <a:ea typeface="Open Sans" charset="0"/>
          <a:cs typeface="Open Sans" charset="0"/>
        </a:defRPr>
      </a:lvl1pPr>
      <a:lvl2pPr marL="557213" indent="-214313" algn="l" rtl="0" eaLnBrk="1" fontAlgn="base" hangingPunct="1">
        <a:spcBef>
          <a:spcPct val="20000"/>
        </a:spcBef>
        <a:spcAft>
          <a:spcPct val="0"/>
        </a:spcAft>
        <a:buChar char="–"/>
        <a:defRPr sz="2100" b="0" i="0">
          <a:solidFill>
            <a:schemeClr val="bg1">
              <a:lumMod val="50000"/>
            </a:schemeClr>
          </a:solidFill>
          <a:latin typeface="Open Sans" charset="0"/>
          <a:ea typeface="Open Sans" charset="0"/>
          <a:cs typeface="Open Sans" charset="0"/>
        </a:defRPr>
      </a:lvl2pPr>
      <a:lvl3pPr marL="857250" indent="-171450" algn="l" rtl="0" eaLnBrk="1" fontAlgn="base" hangingPunct="1">
        <a:spcBef>
          <a:spcPct val="20000"/>
        </a:spcBef>
        <a:spcAft>
          <a:spcPct val="0"/>
        </a:spcAft>
        <a:buChar char="•"/>
        <a:defRPr sz="1800" b="0" i="0">
          <a:solidFill>
            <a:schemeClr val="bg1">
              <a:lumMod val="50000"/>
            </a:schemeClr>
          </a:solidFill>
          <a:latin typeface="Open Sans" charset="0"/>
          <a:ea typeface="Open Sans" charset="0"/>
          <a:cs typeface="Open Sans" charset="0"/>
        </a:defRPr>
      </a:lvl3pPr>
      <a:lvl4pPr marL="1200150" indent="-171450" algn="l" rtl="0" eaLnBrk="1" fontAlgn="base" hangingPunct="1">
        <a:spcBef>
          <a:spcPct val="20000"/>
        </a:spcBef>
        <a:spcAft>
          <a:spcPct val="0"/>
        </a:spcAft>
        <a:buChar char="–"/>
        <a:defRPr sz="1500" b="0" i="0">
          <a:solidFill>
            <a:schemeClr val="bg1">
              <a:lumMod val="50000"/>
            </a:schemeClr>
          </a:solidFill>
          <a:latin typeface="Open Sans" charset="0"/>
          <a:ea typeface="Open Sans" charset="0"/>
          <a:cs typeface="Open Sans" charset="0"/>
        </a:defRPr>
      </a:lvl4pPr>
      <a:lvl5pPr marL="1543050" indent="-171450" algn="l" rtl="0" eaLnBrk="1" fontAlgn="base" hangingPunct="1">
        <a:spcBef>
          <a:spcPct val="20000"/>
        </a:spcBef>
        <a:spcAft>
          <a:spcPct val="0"/>
        </a:spcAft>
        <a:buChar char="»"/>
        <a:defRPr sz="1500" b="0" i="0">
          <a:solidFill>
            <a:schemeClr val="bg1">
              <a:lumMod val="50000"/>
            </a:schemeClr>
          </a:solidFill>
          <a:latin typeface="Open Sans" charset="0"/>
          <a:ea typeface="Open Sans" charset="0"/>
          <a:cs typeface="Open Sans" charset="0"/>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hyperlink" Target="https://learning.wales.nhs.uk/course/index.php?categoryid=571"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hyperlink" Target="mailto:Research@socialcare.wales"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20.png"/><Relationship Id="rId4" Type="http://schemas.openxmlformats.org/officeDocument/2006/relationships/hyperlink" Target="https://tinyurl.com/3w3frc8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4.pn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3" Type="http://schemas.openxmlformats.org/officeDocument/2006/relationships/hyperlink" Target="mailto:Help@dewis.wales" TargetMode="External"/><Relationship Id="rId2" Type="http://schemas.openxmlformats.org/officeDocument/2006/relationships/hyperlink" Target="https://www.dewis.wales/" TargetMode="Externa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hyperlink" Target="mailto:richard.palmer@data.cymru" TargetMode="External"/><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areinspectorate.wales/sites/default/files/2019-06/190627-guidance-on-completing-the-quality-of-care-review-en.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careinspectorate.wales/sites/default/files/2019-06/190627-quality-of-care-review-template-en.doc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678" y="2679065"/>
            <a:ext cx="7772400" cy="1470025"/>
          </a:xfrm>
        </p:spPr>
        <p:txBody>
          <a:bodyPr>
            <a:noAutofit/>
          </a:bodyPr>
          <a:lstStyle/>
          <a:p>
            <a:pPr algn="ctr"/>
            <a:r>
              <a:rPr lang="en-GB" sz="6600" kern="0" dirty="0" err="1">
                <a:solidFill>
                  <a:srgbClr val="4472C4"/>
                </a:solidFill>
                <a:latin typeface="Arial" panose="020B0604020202020204" pitchFamily="34" charset="0"/>
                <a:cs typeface="Arial" panose="020B0604020202020204" pitchFamily="34" charset="0"/>
              </a:rPr>
              <a:t>Croeso</a:t>
            </a:r>
            <a:r>
              <a:rPr lang="en-GB" sz="6600" kern="0" dirty="0">
                <a:solidFill>
                  <a:srgbClr val="4472C4"/>
                </a:solidFill>
                <a:latin typeface="Arial" panose="020B0604020202020204" pitchFamily="34" charset="0"/>
                <a:cs typeface="Arial" panose="020B0604020202020204" pitchFamily="34" charset="0"/>
              </a:rPr>
              <a:t> </a:t>
            </a:r>
            <a:r>
              <a:rPr lang="en-GB" sz="6000" dirty="0" smtClean="0">
                <a:latin typeface="Arial" panose="020B0604020202020204" pitchFamily="34" charset="0"/>
                <a:cs typeface="Arial" panose="020B0604020202020204" pitchFamily="34" charset="0"/>
              </a:rPr>
              <a:t/>
            </a:r>
            <a:br>
              <a:rPr lang="en-GB" sz="6000" dirty="0" smtClean="0">
                <a:latin typeface="Arial" panose="020B0604020202020204" pitchFamily="34" charset="0"/>
                <a:cs typeface="Arial" panose="020B0604020202020204" pitchFamily="34" charset="0"/>
              </a:rPr>
            </a:br>
            <a:r>
              <a:rPr lang="en-GB" sz="6600" dirty="0" smtClean="0">
                <a:latin typeface="Arial" panose="020B0604020202020204" pitchFamily="34" charset="0"/>
                <a:cs typeface="Arial" panose="020B0604020202020204" pitchFamily="34" charset="0"/>
              </a:rPr>
              <a:t>Welcome</a:t>
            </a:r>
            <a:endParaRPr lang="en-GB"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770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9206-1966-4B4C-9D03-F627F21B5581}"/>
              </a:ext>
            </a:extLst>
          </p:cNvPr>
          <p:cNvSpPr>
            <a:spLocks noGrp="1"/>
          </p:cNvSpPr>
          <p:nvPr>
            <p:ph type="title"/>
          </p:nvPr>
        </p:nvSpPr>
        <p:spPr/>
        <p:txBody>
          <a:bodyPr/>
          <a:lstStyle/>
          <a:p>
            <a:r>
              <a:rPr lang="en-GB" dirty="0" err="1"/>
              <a:t>Hyfforddiant</a:t>
            </a:r>
            <a:r>
              <a:rPr lang="en-GB" dirty="0"/>
              <a:t> </a:t>
            </a:r>
            <a:r>
              <a:rPr lang="en-GB" dirty="0" err="1"/>
              <a:t>orfodol</a:t>
            </a:r>
            <a:endParaRPr lang="en-GB" dirty="0"/>
          </a:p>
        </p:txBody>
      </p:sp>
      <p:sp>
        <p:nvSpPr>
          <p:cNvPr id="3" name="Text Placeholder 2">
            <a:extLst>
              <a:ext uri="{FF2B5EF4-FFF2-40B4-BE49-F238E27FC236}">
                <a16:creationId xmlns:a16="http://schemas.microsoft.com/office/drawing/2014/main" id="{191CE114-110D-4D1A-9B94-F2B3E2801421}"/>
              </a:ext>
            </a:extLst>
          </p:cNvPr>
          <p:cNvSpPr>
            <a:spLocks noGrp="1"/>
          </p:cNvSpPr>
          <p:nvPr>
            <p:ph type="body" sz="quarter" idx="10"/>
          </p:nvPr>
        </p:nvSpPr>
        <p:spPr/>
        <p:txBody>
          <a:bodyPr/>
          <a:lstStyle/>
          <a:p>
            <a:r>
              <a:rPr lang="en-GB" dirty="0"/>
              <a:t>Mandatory training</a:t>
            </a:r>
          </a:p>
        </p:txBody>
      </p:sp>
      <p:sp>
        <p:nvSpPr>
          <p:cNvPr id="4" name="Text Placeholder 3">
            <a:extLst>
              <a:ext uri="{FF2B5EF4-FFF2-40B4-BE49-F238E27FC236}">
                <a16:creationId xmlns:a16="http://schemas.microsoft.com/office/drawing/2014/main" id="{96F74F73-CA52-4BE6-B075-CF876011B002}"/>
              </a:ext>
            </a:extLst>
          </p:cNvPr>
          <p:cNvSpPr>
            <a:spLocks noGrp="1"/>
          </p:cNvSpPr>
          <p:nvPr>
            <p:ph type="body" sz="quarter" idx="11"/>
          </p:nvPr>
        </p:nvSpPr>
        <p:spPr/>
        <p:txBody>
          <a:bodyPr/>
          <a:lstStyle/>
          <a:p>
            <a:r>
              <a:rPr lang="cy-GB" sz="1700" dirty="0">
                <a:effectLst/>
                <a:ea typeface="Calibri" panose="020F0502020204030204" pitchFamily="34" charset="0"/>
                <a:cs typeface="Times New Roman" panose="02020603050405020304" pitchFamily="18" charset="0"/>
              </a:rPr>
              <a:t>Mae hyfforddiant diogelu yn orfodol i'r holl staff sy'n gweithio yn y sector cyhoeddus yng Nghymru ac i lawer o staff sy'n gweithio yn y sector gwirfoddol a'r trydydd sector. </a:t>
            </a:r>
          </a:p>
          <a:p>
            <a:r>
              <a:rPr lang="cy-GB" sz="1700" dirty="0">
                <a:effectLst/>
                <a:ea typeface="Calibri" panose="020F0502020204030204" pitchFamily="34" charset="0"/>
                <a:cs typeface="Times New Roman" panose="02020603050405020304" pitchFamily="18" charset="0"/>
              </a:rPr>
              <a:t>Er mwyn sicrhau bod yr e-fodiwl yn berthnasol i'r holl staff, fe'i datblygwyd mewn cydweithrediad agos â sefydliadau statudol a gwirfoddol. </a:t>
            </a:r>
            <a:endParaRPr lang="en-GB" sz="1700" dirty="0">
              <a:effectLst/>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CBBAD73C-F84A-446A-AC16-FC7DA036E922}"/>
              </a:ext>
            </a:extLst>
          </p:cNvPr>
          <p:cNvSpPr>
            <a:spLocks noGrp="1"/>
          </p:cNvSpPr>
          <p:nvPr>
            <p:ph type="body" sz="quarter" idx="12"/>
          </p:nvPr>
        </p:nvSpPr>
        <p:spPr/>
        <p:txBody>
          <a:bodyPr/>
          <a:lstStyle/>
          <a:p>
            <a:r>
              <a:rPr lang="en-GB" sz="1700" dirty="0">
                <a:effectLst/>
                <a:ea typeface="Times New Roman" panose="02020603050405020304" pitchFamily="18" charset="0"/>
                <a:cs typeface="Times New Roman" panose="02020603050405020304" pitchFamily="18" charset="0"/>
              </a:rPr>
              <a:t>Safeguarding training is mandatory for all staff working in the public sector in Wales and many working in the voluntary sector. </a:t>
            </a:r>
          </a:p>
          <a:p>
            <a:r>
              <a:rPr lang="en-GB" sz="1700" dirty="0">
                <a:effectLst/>
                <a:ea typeface="Times New Roman" panose="02020603050405020304" pitchFamily="18" charset="0"/>
                <a:cs typeface="Times New Roman" panose="02020603050405020304" pitchFamily="18" charset="0"/>
              </a:rPr>
              <a:t>To ensure the e-module is relevant to all staff, it has been developed in close collaboration with statutory and voluntary organisations. </a:t>
            </a:r>
            <a:endParaRPr lang="en-GB" sz="17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7688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2C5C-0F8E-4972-A5B5-1F7C2644AD69}"/>
              </a:ext>
            </a:extLst>
          </p:cNvPr>
          <p:cNvSpPr>
            <a:spLocks noGrp="1"/>
          </p:cNvSpPr>
          <p:nvPr>
            <p:ph type="title"/>
          </p:nvPr>
        </p:nvSpPr>
        <p:spPr/>
        <p:txBody>
          <a:bodyPr/>
          <a:lstStyle/>
          <a:p>
            <a:r>
              <a:rPr lang="en-GB" dirty="0" err="1"/>
              <a:t>Hygyrchedd</a:t>
            </a:r>
            <a:endParaRPr lang="en-GB" dirty="0"/>
          </a:p>
        </p:txBody>
      </p:sp>
      <p:sp>
        <p:nvSpPr>
          <p:cNvPr id="3" name="Text Placeholder 2">
            <a:extLst>
              <a:ext uri="{FF2B5EF4-FFF2-40B4-BE49-F238E27FC236}">
                <a16:creationId xmlns:a16="http://schemas.microsoft.com/office/drawing/2014/main" id="{2EFECA20-6C73-45AD-85F9-4468874C3ED1}"/>
              </a:ext>
            </a:extLst>
          </p:cNvPr>
          <p:cNvSpPr>
            <a:spLocks noGrp="1"/>
          </p:cNvSpPr>
          <p:nvPr>
            <p:ph type="body" sz="quarter" idx="10"/>
          </p:nvPr>
        </p:nvSpPr>
        <p:spPr/>
        <p:txBody>
          <a:bodyPr/>
          <a:lstStyle/>
          <a:p>
            <a:r>
              <a:rPr lang="en-GB" dirty="0"/>
              <a:t>Accessibility</a:t>
            </a:r>
          </a:p>
        </p:txBody>
      </p:sp>
      <p:sp>
        <p:nvSpPr>
          <p:cNvPr id="4" name="Text Placeholder 3">
            <a:extLst>
              <a:ext uri="{FF2B5EF4-FFF2-40B4-BE49-F238E27FC236}">
                <a16:creationId xmlns:a16="http://schemas.microsoft.com/office/drawing/2014/main" id="{F905B232-AF4D-410F-BF83-49274EB6ED8D}"/>
              </a:ext>
            </a:extLst>
          </p:cNvPr>
          <p:cNvSpPr>
            <a:spLocks noGrp="1"/>
          </p:cNvSpPr>
          <p:nvPr>
            <p:ph type="body" sz="quarter" idx="11"/>
          </p:nvPr>
        </p:nvSpPr>
        <p:spPr/>
        <p:txBody>
          <a:bodyPr/>
          <a:lstStyle/>
          <a:p>
            <a:r>
              <a:rPr lang="cy-GB" sz="1700" dirty="0">
                <a:solidFill>
                  <a:srgbClr val="000000"/>
                </a:solidFill>
                <a:effectLst/>
                <a:ea typeface="Calibri" panose="020F0502020204030204" pitchFamily="34" charset="0"/>
                <a:cs typeface="Times New Roman" panose="02020603050405020304" pitchFamily="18" charset="0"/>
              </a:rPr>
              <a:t>Mae'r modiwl yn gwbl hygyrch.</a:t>
            </a:r>
          </a:p>
          <a:p>
            <a:r>
              <a:rPr lang="cy-GB" sz="1700" dirty="0">
                <a:solidFill>
                  <a:srgbClr val="000000"/>
                </a:solidFill>
                <a:effectLst/>
                <a:ea typeface="Calibri" panose="020F0502020204030204" pitchFamily="34" charset="0"/>
                <a:cs typeface="Times New Roman" panose="02020603050405020304" pitchFamily="18" charset="0"/>
              </a:rPr>
              <a:t>Mae'n gydnaws â darllenwyr sgrin ar gyfer y rheiny sydd â nam ar eu golwg </a:t>
            </a:r>
          </a:p>
          <a:p>
            <a:r>
              <a:rPr lang="cy-GB" sz="1700" dirty="0">
                <a:solidFill>
                  <a:srgbClr val="000000"/>
                </a:solidFill>
                <a:effectLst/>
                <a:ea typeface="Calibri" panose="020F0502020204030204" pitchFamily="34" charset="0"/>
                <a:cs typeface="Times New Roman" panose="02020603050405020304" pitchFamily="18" charset="0"/>
              </a:rPr>
              <a:t>mae’n defnyddio Text Help Read &amp; Write i helpu defnyddwyr â dyslecsia i ganolbwyntio ar ddarnau allweddol o wybodaeth</a:t>
            </a:r>
          </a:p>
          <a:p>
            <a:r>
              <a:rPr lang="cy-GB" sz="1700" dirty="0">
                <a:solidFill>
                  <a:srgbClr val="000000"/>
                </a:solidFill>
                <a:effectLst/>
                <a:ea typeface="Calibri" panose="020F0502020204030204" pitchFamily="34" charset="0"/>
                <a:cs typeface="Times New Roman" panose="02020603050405020304" pitchFamily="18" charset="0"/>
              </a:rPr>
              <a:t>a gall defnyddwyr sydd â phroblemau symudedd ei lywio drwy ddefnyddio’r allweddi tab.</a:t>
            </a:r>
            <a:endParaRPr lang="en-GB" sz="1700" dirty="0">
              <a:effectLst/>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3FF8C2CA-7A18-4CAD-A02C-CBF357DB2D30}"/>
              </a:ext>
            </a:extLst>
          </p:cNvPr>
          <p:cNvSpPr>
            <a:spLocks noGrp="1"/>
          </p:cNvSpPr>
          <p:nvPr>
            <p:ph type="body" sz="quarter" idx="12"/>
          </p:nvPr>
        </p:nvSpPr>
        <p:spPr/>
        <p:txBody>
          <a:bodyPr/>
          <a:lstStyle/>
          <a:p>
            <a:r>
              <a:rPr lang="en-GB" sz="1700" dirty="0">
                <a:solidFill>
                  <a:srgbClr val="000000"/>
                </a:solidFill>
                <a:effectLst/>
                <a:ea typeface="Times New Roman" panose="02020603050405020304" pitchFamily="18" charset="0"/>
                <a:cs typeface="Times New Roman" panose="02020603050405020304" pitchFamily="18" charset="0"/>
              </a:rPr>
              <a:t>The module is fully accessible.</a:t>
            </a:r>
          </a:p>
          <a:p>
            <a:r>
              <a:rPr lang="en-GB" sz="1700" dirty="0">
                <a:solidFill>
                  <a:srgbClr val="000000"/>
                </a:solidFill>
                <a:effectLst/>
                <a:ea typeface="Times New Roman" panose="02020603050405020304" pitchFamily="18" charset="0"/>
                <a:cs typeface="Times New Roman" panose="02020603050405020304" pitchFamily="18" charset="0"/>
              </a:rPr>
              <a:t>It is compatible with screen readers for those with visual impairments</a:t>
            </a:r>
          </a:p>
          <a:p>
            <a:r>
              <a:rPr lang="en-GB" sz="1700" dirty="0">
                <a:solidFill>
                  <a:srgbClr val="000000"/>
                </a:solidFill>
                <a:effectLst/>
                <a:ea typeface="Times New Roman" panose="02020603050405020304" pitchFamily="18" charset="0"/>
                <a:cs typeface="Times New Roman" panose="02020603050405020304" pitchFamily="18" charset="0"/>
              </a:rPr>
              <a:t>uses Text Help Read and Write to help dyslexic users focus on key pieces of information</a:t>
            </a:r>
          </a:p>
          <a:p>
            <a:r>
              <a:rPr lang="en-GB" sz="1700" dirty="0">
                <a:solidFill>
                  <a:srgbClr val="000000"/>
                </a:solidFill>
                <a:ea typeface="Times New Roman" panose="02020603050405020304" pitchFamily="18" charset="0"/>
                <a:cs typeface="Times New Roman" panose="02020603050405020304" pitchFamily="18" charset="0"/>
              </a:rPr>
              <a:t>and </a:t>
            </a:r>
            <a:r>
              <a:rPr lang="en-GB" sz="1700" dirty="0">
                <a:solidFill>
                  <a:srgbClr val="000000"/>
                </a:solidFill>
                <a:effectLst/>
                <a:ea typeface="Times New Roman" panose="02020603050405020304" pitchFamily="18" charset="0"/>
                <a:cs typeface="Times New Roman" panose="02020603050405020304" pitchFamily="18" charset="0"/>
              </a:rPr>
              <a:t>can be navigated using the tab keys by users with mobility issues.</a:t>
            </a:r>
            <a:endParaRPr lang="en-GB" sz="17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0147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DE4A-B33E-487B-87D1-A19EDBC70F7C}"/>
              </a:ext>
            </a:extLst>
          </p:cNvPr>
          <p:cNvSpPr>
            <a:spLocks noGrp="1"/>
          </p:cNvSpPr>
          <p:nvPr>
            <p:ph type="title"/>
          </p:nvPr>
        </p:nvSpPr>
        <p:spPr/>
        <p:txBody>
          <a:bodyPr/>
          <a:lstStyle/>
          <a:p>
            <a:r>
              <a:rPr lang="en-GB" dirty="0" err="1"/>
              <a:t>Geirdaon</a:t>
            </a:r>
            <a:endParaRPr lang="en-GB" dirty="0"/>
          </a:p>
        </p:txBody>
      </p:sp>
      <p:sp>
        <p:nvSpPr>
          <p:cNvPr id="3" name="Text Placeholder 2">
            <a:extLst>
              <a:ext uri="{FF2B5EF4-FFF2-40B4-BE49-F238E27FC236}">
                <a16:creationId xmlns:a16="http://schemas.microsoft.com/office/drawing/2014/main" id="{5B0B3EFC-2FA5-46F5-99F8-661F85551682}"/>
              </a:ext>
            </a:extLst>
          </p:cNvPr>
          <p:cNvSpPr>
            <a:spLocks noGrp="1"/>
          </p:cNvSpPr>
          <p:nvPr>
            <p:ph type="body" sz="quarter" idx="10"/>
          </p:nvPr>
        </p:nvSpPr>
        <p:spPr/>
        <p:txBody>
          <a:bodyPr/>
          <a:lstStyle/>
          <a:p>
            <a:r>
              <a:rPr lang="en-GB" dirty="0"/>
              <a:t>Testimonials</a:t>
            </a:r>
          </a:p>
          <a:p>
            <a:endParaRPr lang="en-GB" dirty="0"/>
          </a:p>
        </p:txBody>
      </p:sp>
      <p:sp>
        <p:nvSpPr>
          <p:cNvPr id="4" name="Text Placeholder 3">
            <a:extLst>
              <a:ext uri="{FF2B5EF4-FFF2-40B4-BE49-F238E27FC236}">
                <a16:creationId xmlns:a16="http://schemas.microsoft.com/office/drawing/2014/main" id="{F95CD3C6-57A2-4E2D-A726-D0D9B40ADED7}"/>
              </a:ext>
            </a:extLst>
          </p:cNvPr>
          <p:cNvSpPr>
            <a:spLocks noGrp="1"/>
          </p:cNvSpPr>
          <p:nvPr>
            <p:ph type="body" sz="quarter" idx="11"/>
          </p:nvPr>
        </p:nvSpPr>
        <p:spPr>
          <a:xfrm>
            <a:off x="390526" y="1119981"/>
            <a:ext cx="3881438" cy="4995069"/>
          </a:xfrm>
        </p:spPr>
        <p:txBody>
          <a:bodyPr>
            <a:normAutofit fontScale="62500" lnSpcReduction="20000"/>
          </a:bodyPr>
          <a:lstStyle/>
          <a:p>
            <a:pPr>
              <a:lnSpc>
                <a:spcPct val="115000"/>
              </a:lnSpc>
              <a:spcAft>
                <a:spcPts val="1000"/>
              </a:spcAft>
            </a:pPr>
            <a:r>
              <a:rPr lang="cy-GB" dirty="0">
                <a:effectLst/>
                <a:ea typeface="Calibri" panose="020F0502020204030204" pitchFamily="34" charset="0"/>
                <a:cs typeface="Times New Roman" panose="02020603050405020304" pitchFamily="18" charset="0"/>
              </a:rPr>
              <a:t>"Mae'r Bwrdd Diogelu Annibynnol Cenedlaethol yn hapus iawn i gymeradwyo modiwl hyfforddi Gweithdrefnau Diogelu Cymru’n gynnyrch o ansawdd uchel. Mae'r hyfforddiant yn taro'r nodyn cywir ac roeddem yn hoff iawn o'r senarios. Mae cydbwysedd priodol rhwng y gwahanol grwpiau yn y boblogaeth - oedolion a phlant, ymhlith dimensiynau amrywiol eraill. Da iawn.” -</a:t>
            </a:r>
            <a:r>
              <a:rPr lang="cy-GB" i="1" dirty="0">
                <a:effectLst/>
                <a:ea typeface="Calibri" panose="020F0502020204030204" pitchFamily="34" charset="0"/>
                <a:cs typeface="Times New Roman" panose="02020603050405020304" pitchFamily="18" charset="0"/>
              </a:rPr>
              <a:t> </a:t>
            </a:r>
            <a:r>
              <a:rPr lang="cy-GB" b="1" i="1" dirty="0">
                <a:effectLst/>
                <a:ea typeface="Calibri" panose="020F0502020204030204" pitchFamily="34" charset="0"/>
                <a:cs typeface="Times New Roman" panose="02020603050405020304" pitchFamily="18" charset="0"/>
              </a:rPr>
              <a:t>Bwrdd Diogelu Annibynnol Cenedlaethol </a:t>
            </a:r>
            <a:endParaRPr lang="en-GB" b="1" dirty="0">
              <a:effectLst/>
              <a:ea typeface="Calibri" panose="020F0502020204030204" pitchFamily="34" charset="0"/>
              <a:cs typeface="Times New Roman" panose="02020603050405020304" pitchFamily="18" charset="0"/>
            </a:endParaRPr>
          </a:p>
          <a:p>
            <a:pPr>
              <a:lnSpc>
                <a:spcPct val="115000"/>
              </a:lnSpc>
              <a:spcAft>
                <a:spcPts val="1000"/>
              </a:spcAft>
            </a:pPr>
            <a:r>
              <a:rPr lang="cy-GB" dirty="0">
                <a:effectLst/>
                <a:ea typeface="Calibri" panose="020F0502020204030204" pitchFamily="34" charset="0"/>
                <a:cs typeface="Times New Roman" panose="02020603050405020304" pitchFamily="18" charset="0"/>
              </a:rPr>
              <a:t>"Fe wnes i fwynhau'r cwrs yn fawr ac roedd yn ddiddorol ac mor rhyngweithiol â phosib gyda phwnc o'r fath." - </a:t>
            </a:r>
            <a:r>
              <a:rPr lang="cy-GB" b="1" i="1" dirty="0">
                <a:effectLst/>
                <a:ea typeface="Calibri" panose="020F0502020204030204" pitchFamily="34" charset="0"/>
                <a:cs typeface="Times New Roman" panose="02020603050405020304" pitchFamily="18" charset="0"/>
              </a:rPr>
              <a:t>Swyddog hyfforddi a datblygu awdurdod lleol</a:t>
            </a:r>
            <a:endParaRPr lang="en-GB" b="1" dirty="0">
              <a:effectLst/>
              <a:ea typeface="Calibri" panose="020F0502020204030204" pitchFamily="34" charset="0"/>
              <a:cs typeface="Times New Roman" panose="02020603050405020304" pitchFamily="18" charset="0"/>
            </a:endParaRPr>
          </a:p>
          <a:p>
            <a:pPr>
              <a:lnSpc>
                <a:spcPct val="115000"/>
              </a:lnSpc>
              <a:spcAft>
                <a:spcPts val="1000"/>
              </a:spcAft>
            </a:pPr>
            <a:r>
              <a:rPr lang="cy-GB" dirty="0">
                <a:effectLst/>
                <a:ea typeface="Calibri" panose="020F0502020204030204" pitchFamily="34" charset="0"/>
                <a:cs typeface="Times New Roman" panose="02020603050405020304" pitchFamily="18" charset="0"/>
              </a:rPr>
              <a:t>"Mae hwn yn adnodd gwych." - </a:t>
            </a:r>
            <a:r>
              <a:rPr lang="cy-GB" b="1" i="1" dirty="0">
                <a:effectLst/>
                <a:ea typeface="Calibri" panose="020F0502020204030204" pitchFamily="34" charset="0"/>
                <a:cs typeface="Times New Roman" panose="02020603050405020304" pitchFamily="18" charset="0"/>
              </a:rPr>
              <a:t>Arweinydd diogelu'r gwasanaeth tân</a:t>
            </a:r>
            <a:endParaRPr lang="en-GB" b="1" dirty="0">
              <a:effectLst/>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7751D662-4F4D-41FA-B8FC-C1CB99FC9031}"/>
              </a:ext>
            </a:extLst>
          </p:cNvPr>
          <p:cNvSpPr>
            <a:spLocks noGrp="1"/>
          </p:cNvSpPr>
          <p:nvPr>
            <p:ph type="body" sz="quarter" idx="12"/>
          </p:nvPr>
        </p:nvSpPr>
        <p:spPr>
          <a:xfrm>
            <a:off x="4862513" y="1119981"/>
            <a:ext cx="3881438" cy="4618037"/>
          </a:xfrm>
        </p:spPr>
        <p:txBody>
          <a:bodyPr>
            <a:normAutofit fontScale="85000" lnSpcReduction="20000"/>
          </a:bodyPr>
          <a:lstStyle/>
          <a:p>
            <a:pPr>
              <a:lnSpc>
                <a:spcPct val="115000"/>
              </a:lnSpc>
              <a:spcAft>
                <a:spcPts val="1000"/>
              </a:spcAft>
            </a:pPr>
            <a:r>
              <a:rPr lang="en-GB" sz="1800" dirty="0">
                <a:effectLst/>
                <a:ea typeface="Times New Roman" panose="02020603050405020304" pitchFamily="18" charset="0"/>
                <a:cs typeface="Times New Roman" panose="02020603050405020304" pitchFamily="18" charset="0"/>
              </a:rPr>
              <a:t>“The National Independent Safeguarding Board  are very happy to endorse the Wales Safeguarding Procedures training module as a high-quality product. The training strikes the right tone and we very much liked the scenarios. There is an appropriate balance between different groups in the population - adults and children, among other diverse dimensions. Well done.” - </a:t>
            </a:r>
            <a:r>
              <a:rPr lang="en-GB" sz="1800" b="1" i="1" dirty="0">
                <a:effectLst/>
                <a:ea typeface="Times New Roman" panose="02020603050405020304" pitchFamily="18" charset="0"/>
                <a:cs typeface="Times New Roman" panose="02020603050405020304" pitchFamily="18" charset="0"/>
              </a:rPr>
              <a:t>National Independent Safeguarding Board</a:t>
            </a:r>
            <a:endParaRPr lang="en-GB" sz="1800" b="1"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ea typeface="Times New Roman" panose="02020603050405020304" pitchFamily="18" charset="0"/>
                <a:cs typeface="Times New Roman" panose="02020603050405020304" pitchFamily="18" charset="0"/>
              </a:rPr>
              <a:t>“I really enjoyed the course and found it interesting and as interactive as possible with such a subject.” - </a:t>
            </a:r>
            <a:r>
              <a:rPr lang="en-GB" sz="1800" b="1" i="1" dirty="0">
                <a:effectLst/>
                <a:ea typeface="Times New Roman" panose="02020603050405020304" pitchFamily="18" charset="0"/>
                <a:cs typeface="Times New Roman" panose="02020603050405020304" pitchFamily="18" charset="0"/>
              </a:rPr>
              <a:t>A local authority training and development officer</a:t>
            </a:r>
            <a:endParaRPr lang="en-GB" sz="1800" b="1"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ea typeface="Times New Roman" panose="02020603050405020304" pitchFamily="18" charset="0"/>
                <a:cs typeface="Times New Roman" panose="02020603050405020304" pitchFamily="18" charset="0"/>
              </a:rPr>
              <a:t>“This is a great resource.” - </a:t>
            </a:r>
            <a:r>
              <a:rPr lang="en-GB" sz="1800" b="1" i="1" dirty="0">
                <a:effectLst/>
                <a:ea typeface="Times New Roman" panose="02020603050405020304" pitchFamily="18" charset="0"/>
                <a:cs typeface="Times New Roman" panose="02020603050405020304" pitchFamily="18" charset="0"/>
              </a:rPr>
              <a:t>Fire service safeguarding lead</a:t>
            </a:r>
            <a:endParaRPr lang="en-GB" sz="1800" b="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4497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04A6-399E-49F1-8ECA-396D24D3EAD0}"/>
              </a:ext>
            </a:extLst>
          </p:cNvPr>
          <p:cNvSpPr>
            <a:spLocks noGrp="1"/>
          </p:cNvSpPr>
          <p:nvPr>
            <p:ph type="title"/>
          </p:nvPr>
        </p:nvSpPr>
        <p:spPr/>
        <p:txBody>
          <a:bodyPr/>
          <a:lstStyle/>
          <a:p>
            <a:r>
              <a:rPr lang="en-GB" dirty="0" err="1"/>
              <a:t>Geirdaon</a:t>
            </a:r>
            <a:endParaRPr lang="en-GB" dirty="0"/>
          </a:p>
        </p:txBody>
      </p:sp>
      <p:sp>
        <p:nvSpPr>
          <p:cNvPr id="3" name="Text Placeholder 2">
            <a:extLst>
              <a:ext uri="{FF2B5EF4-FFF2-40B4-BE49-F238E27FC236}">
                <a16:creationId xmlns:a16="http://schemas.microsoft.com/office/drawing/2014/main" id="{27873A24-44EF-488F-857B-5F63E8E35414}"/>
              </a:ext>
            </a:extLst>
          </p:cNvPr>
          <p:cNvSpPr>
            <a:spLocks noGrp="1"/>
          </p:cNvSpPr>
          <p:nvPr>
            <p:ph type="body" sz="quarter" idx="10"/>
          </p:nvPr>
        </p:nvSpPr>
        <p:spPr/>
        <p:txBody>
          <a:bodyPr/>
          <a:lstStyle/>
          <a:p>
            <a:r>
              <a:rPr lang="en-GB" dirty="0"/>
              <a:t>Testimonials</a:t>
            </a:r>
          </a:p>
          <a:p>
            <a:endParaRPr lang="en-GB" dirty="0"/>
          </a:p>
        </p:txBody>
      </p:sp>
      <p:sp>
        <p:nvSpPr>
          <p:cNvPr id="4" name="Text Placeholder 3">
            <a:extLst>
              <a:ext uri="{FF2B5EF4-FFF2-40B4-BE49-F238E27FC236}">
                <a16:creationId xmlns:a16="http://schemas.microsoft.com/office/drawing/2014/main" id="{CE92F6A8-3A60-4698-81B6-A1439ED720C6}"/>
              </a:ext>
            </a:extLst>
          </p:cNvPr>
          <p:cNvSpPr>
            <a:spLocks noGrp="1"/>
          </p:cNvSpPr>
          <p:nvPr>
            <p:ph type="body" sz="quarter" idx="11"/>
          </p:nvPr>
        </p:nvSpPr>
        <p:spPr>
          <a:xfrm>
            <a:off x="466726" y="1396411"/>
            <a:ext cx="3843338" cy="4347164"/>
          </a:xfrm>
        </p:spPr>
        <p:txBody>
          <a:bodyPr>
            <a:normAutofit fontScale="85000" lnSpcReduction="10000"/>
          </a:bodyPr>
          <a:lstStyle/>
          <a:p>
            <a:pPr>
              <a:lnSpc>
                <a:spcPct val="115000"/>
              </a:lnSpc>
              <a:spcAft>
                <a:spcPts val="1000"/>
              </a:spcAft>
            </a:pPr>
            <a:r>
              <a:rPr lang="cy-GB" sz="1800" dirty="0">
                <a:solidFill>
                  <a:srgbClr val="201F1E"/>
                </a:solidFill>
                <a:effectLst/>
                <a:ea typeface="Calibri" panose="020F0502020204030204" pitchFamily="34" charset="0"/>
                <a:cs typeface="Times New Roman" panose="02020603050405020304" pitchFamily="18" charset="0"/>
              </a:rPr>
              <a:t>"Yn gyffredinol, roeddwn i wir yn hoffi llif a chyflymder y cynnwys ar gyfer y lefel hon, ac roeddwn i wir yn hoffi'r senarios a'r hyn maen nhw'n ei ychwanegu o ran galluogi pobl i feddwl am y broses. Mae'r negeseuon allweddol yn syml ac yn cael eu cyflwyno’n dda. Mae’r gwaith graffeg yn dda ac ati. Felly, ar y cyfan, rwy’n hoffi’r modiwl ar gyfer y gynulleidfa darged benodol hon." - </a:t>
            </a:r>
            <a:r>
              <a:rPr lang="cy-GB" sz="1800" b="1" i="1" dirty="0">
                <a:solidFill>
                  <a:srgbClr val="201F1E"/>
                </a:solidFill>
                <a:effectLst/>
                <a:ea typeface="Calibri" panose="020F0502020204030204" pitchFamily="34" charset="0"/>
                <a:cs typeface="Times New Roman" panose="02020603050405020304" pitchFamily="18" charset="0"/>
              </a:rPr>
              <a:t>Arweinydd bwrdd diogelu rhanbarthol</a:t>
            </a:r>
            <a:endParaRPr lang="en-GB" sz="1800" b="1" dirty="0">
              <a:effectLst/>
              <a:ea typeface="Calibri" panose="020F0502020204030204" pitchFamily="34" charset="0"/>
              <a:cs typeface="Times New Roman" panose="02020603050405020304" pitchFamily="18" charset="0"/>
            </a:endParaRPr>
          </a:p>
          <a:p>
            <a:pPr>
              <a:lnSpc>
                <a:spcPct val="115000"/>
              </a:lnSpc>
              <a:spcAft>
                <a:spcPts val="1000"/>
              </a:spcAft>
            </a:pPr>
            <a:r>
              <a:rPr lang="cy-GB" sz="1800" dirty="0">
                <a:solidFill>
                  <a:srgbClr val="201F1E"/>
                </a:solidFill>
                <a:effectLst/>
                <a:ea typeface="Calibri" panose="020F0502020204030204" pitchFamily="34" charset="0"/>
                <a:cs typeface="Times New Roman" panose="02020603050405020304" pitchFamily="18" charset="0"/>
              </a:rPr>
              <a:t> "Rwy'n hoffi'r fformat a'r iaith, mae'n glir ac yn hawdd ei ddilyn. Da iawn ar y cyfan gyda senarios bywyd go iawn da" - </a:t>
            </a:r>
            <a:r>
              <a:rPr lang="cy-GB" sz="1800" b="1" i="1" dirty="0">
                <a:solidFill>
                  <a:srgbClr val="201F1E"/>
                </a:solidFill>
                <a:effectLst/>
                <a:ea typeface="Calibri" panose="020F0502020204030204" pitchFamily="34" charset="0"/>
                <a:cs typeface="Times New Roman" panose="02020603050405020304" pitchFamily="18" charset="0"/>
              </a:rPr>
              <a:t>Arweinydd bwrdd diogelu rhanbarthol</a:t>
            </a:r>
            <a:endParaRPr lang="en-GB" sz="1800" b="1" dirty="0">
              <a:effectLst/>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F02A402B-95CD-417A-9B9B-9DC9FBFF63F2}"/>
              </a:ext>
            </a:extLst>
          </p:cNvPr>
          <p:cNvSpPr>
            <a:spLocks noGrp="1"/>
          </p:cNvSpPr>
          <p:nvPr>
            <p:ph type="body" sz="quarter" idx="12"/>
          </p:nvPr>
        </p:nvSpPr>
        <p:spPr>
          <a:xfrm>
            <a:off x="4862513" y="1396411"/>
            <a:ext cx="3843338" cy="4347164"/>
          </a:xfrm>
        </p:spPr>
        <p:txBody>
          <a:bodyPr>
            <a:normAutofit fontScale="85000" lnSpcReduction="10000"/>
          </a:bodyPr>
          <a:lstStyle/>
          <a:p>
            <a:pPr>
              <a:lnSpc>
                <a:spcPct val="115000"/>
              </a:lnSpc>
              <a:spcAft>
                <a:spcPts val="1000"/>
              </a:spcAft>
            </a:pPr>
            <a:r>
              <a:rPr lang="en-GB" sz="1800" dirty="0">
                <a:solidFill>
                  <a:srgbClr val="201F1E"/>
                </a:solidFill>
                <a:effectLst/>
                <a:ea typeface="Calibri" panose="020F0502020204030204" pitchFamily="34" charset="0"/>
                <a:cs typeface="Times New Roman" panose="02020603050405020304" pitchFamily="18" charset="0"/>
              </a:rPr>
              <a:t>“Generally, I really liked the flow and pace of the content for this level, and I really liked the scenarios and what they add in terms of allowing people to think the process through. The key messages are kept simple and come across well. Graphics are good etc. So, on the whole, really like the module for this particular target audience.” -</a:t>
            </a:r>
            <a:r>
              <a:rPr lang="en-GB" sz="1800" b="1" dirty="0">
                <a:solidFill>
                  <a:srgbClr val="201F1E"/>
                </a:solidFill>
                <a:effectLst/>
                <a:ea typeface="Calibri" panose="020F0502020204030204" pitchFamily="34" charset="0"/>
                <a:cs typeface="Times New Roman" panose="02020603050405020304" pitchFamily="18" charset="0"/>
              </a:rPr>
              <a:t> </a:t>
            </a:r>
            <a:r>
              <a:rPr lang="en-GB" sz="1800" b="1" i="1" dirty="0">
                <a:solidFill>
                  <a:srgbClr val="201F1E"/>
                </a:solidFill>
                <a:effectLst/>
                <a:ea typeface="Calibri" panose="020F0502020204030204" pitchFamily="34" charset="0"/>
                <a:cs typeface="Times New Roman" panose="02020603050405020304" pitchFamily="18" charset="0"/>
              </a:rPr>
              <a:t>A regional safeguarding board lead</a:t>
            </a:r>
            <a:endParaRPr lang="en-GB" sz="1800" b="1"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201F1E"/>
                </a:solidFill>
                <a:effectLst/>
                <a:ea typeface="Calibri" panose="020F0502020204030204" pitchFamily="34" charset="0"/>
                <a:cs typeface="Times New Roman" panose="02020603050405020304" pitchFamily="18" charset="0"/>
              </a:rPr>
              <a:t> “I like the format and language, it’s clear and easy to follow. Generally very good with good real life scenarios” -</a:t>
            </a:r>
            <a:r>
              <a:rPr lang="en-GB" sz="1800" b="1" dirty="0">
                <a:solidFill>
                  <a:srgbClr val="201F1E"/>
                </a:solidFill>
                <a:effectLst/>
                <a:ea typeface="Calibri" panose="020F0502020204030204" pitchFamily="34" charset="0"/>
                <a:cs typeface="Times New Roman" panose="02020603050405020304" pitchFamily="18" charset="0"/>
              </a:rPr>
              <a:t> </a:t>
            </a:r>
            <a:r>
              <a:rPr lang="en-GB" sz="1800" b="1" i="1" dirty="0">
                <a:solidFill>
                  <a:srgbClr val="201F1E"/>
                </a:solidFill>
                <a:effectLst/>
                <a:ea typeface="Calibri" panose="020F0502020204030204" pitchFamily="34" charset="0"/>
                <a:cs typeface="Times New Roman" panose="02020603050405020304" pitchFamily="18" charset="0"/>
              </a:rPr>
              <a:t>A regional safeguarding board lead</a:t>
            </a:r>
            <a:endParaRPr lang="en-GB" sz="1800" b="1"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57753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E66D-9511-4336-9E7B-6BB761BF7B1F}"/>
              </a:ext>
            </a:extLst>
          </p:cNvPr>
          <p:cNvSpPr>
            <a:spLocks noGrp="1"/>
          </p:cNvSpPr>
          <p:nvPr>
            <p:ph type="title"/>
          </p:nvPr>
        </p:nvSpPr>
        <p:spPr/>
        <p:txBody>
          <a:bodyPr/>
          <a:lstStyle/>
          <a:p>
            <a:r>
              <a:rPr lang="en-GB" dirty="0"/>
              <a:t>Linc</a:t>
            </a:r>
          </a:p>
        </p:txBody>
      </p:sp>
      <p:sp>
        <p:nvSpPr>
          <p:cNvPr id="3" name="Text Placeholder 2">
            <a:extLst>
              <a:ext uri="{FF2B5EF4-FFF2-40B4-BE49-F238E27FC236}">
                <a16:creationId xmlns:a16="http://schemas.microsoft.com/office/drawing/2014/main" id="{17E35457-EB3B-4552-AA2C-6510AD1A8BF3}"/>
              </a:ext>
            </a:extLst>
          </p:cNvPr>
          <p:cNvSpPr>
            <a:spLocks noGrp="1"/>
          </p:cNvSpPr>
          <p:nvPr>
            <p:ph type="body" sz="quarter" idx="10"/>
          </p:nvPr>
        </p:nvSpPr>
        <p:spPr/>
        <p:txBody>
          <a:bodyPr/>
          <a:lstStyle/>
          <a:p>
            <a:r>
              <a:rPr lang="en-GB" dirty="0"/>
              <a:t>Link</a:t>
            </a:r>
          </a:p>
        </p:txBody>
      </p:sp>
      <p:sp>
        <p:nvSpPr>
          <p:cNvPr id="4" name="Text Placeholder 3">
            <a:extLst>
              <a:ext uri="{FF2B5EF4-FFF2-40B4-BE49-F238E27FC236}">
                <a16:creationId xmlns:a16="http://schemas.microsoft.com/office/drawing/2014/main" id="{60DC98EB-1BAD-4C37-98FB-0DA9DE5B861D}"/>
              </a:ext>
            </a:extLst>
          </p:cNvPr>
          <p:cNvSpPr>
            <a:spLocks noGrp="1"/>
          </p:cNvSpPr>
          <p:nvPr>
            <p:ph type="body" sz="quarter" idx="11"/>
          </p:nvPr>
        </p:nvSpPr>
        <p:spPr/>
        <p:txBody>
          <a:bodyPr/>
          <a:lstStyle/>
          <a:p>
            <a:pPr>
              <a:lnSpc>
                <a:spcPct val="115000"/>
              </a:lnSpc>
              <a:spcAft>
                <a:spcPts val="1000"/>
              </a:spcAft>
            </a:pPr>
            <a:r>
              <a:rPr lang="en-GB" sz="2400" u="sng" dirty="0" err="1">
                <a:solidFill>
                  <a:srgbClr val="0000FF"/>
                </a:solidFill>
                <a:effectLst/>
                <a:latin typeface="Calibri" panose="020F0502020204030204" pitchFamily="34" charset="0"/>
                <a:ea typeface="Calibri" panose="020F0502020204030204" pitchFamily="34" charset="0"/>
                <a:hlinkClick r:id="rId2"/>
              </a:rPr>
              <a:t>Modiwl</a:t>
            </a:r>
            <a:r>
              <a:rPr lang="en-GB" sz="2400" u="sng" dirty="0">
                <a:solidFill>
                  <a:srgbClr val="0000FF"/>
                </a:solidFill>
                <a:effectLst/>
                <a:latin typeface="Calibri" panose="020F0502020204030204" pitchFamily="34" charset="0"/>
                <a:ea typeface="Calibri" panose="020F0502020204030204" pitchFamily="34" charset="0"/>
                <a:hlinkClick r:id="rId2"/>
              </a:rPr>
              <a:t> Diogelu </a:t>
            </a:r>
            <a:r>
              <a:rPr lang="en-GB" sz="2400" u="sng" dirty="0" err="1">
                <a:solidFill>
                  <a:srgbClr val="0000FF"/>
                </a:solidFill>
                <a:effectLst/>
                <a:latin typeface="Calibri" panose="020F0502020204030204" pitchFamily="34" charset="0"/>
                <a:ea typeface="Calibri" panose="020F0502020204030204" pitchFamily="34" charset="0"/>
                <a:hlinkClick r:id="rId2"/>
              </a:rPr>
              <a:t>Grwp</a:t>
            </a:r>
            <a:r>
              <a:rPr lang="en-GB" sz="2400" u="sng" dirty="0">
                <a:solidFill>
                  <a:srgbClr val="0000FF"/>
                </a:solidFill>
                <a:effectLst/>
                <a:latin typeface="Calibri" panose="020F0502020204030204" pitchFamily="34" charset="0"/>
                <a:ea typeface="Calibri" panose="020F0502020204030204" pitchFamily="34" charset="0"/>
                <a:hlinkClick r:id="rId2"/>
              </a:rPr>
              <a:t> A</a:t>
            </a:r>
            <a:endParaRPr lang="en-GB" sz="2400" dirty="0">
              <a:effectLst/>
              <a:latin typeface="Calibri" panose="020F0502020204030204" pitchFamily="34" charset="0"/>
              <a:ea typeface="Calibri" panose="020F0502020204030204" pitchFamily="34" charset="0"/>
            </a:endParaRPr>
          </a:p>
          <a:p>
            <a:endParaRPr lang="en-GB" dirty="0"/>
          </a:p>
        </p:txBody>
      </p:sp>
      <p:sp>
        <p:nvSpPr>
          <p:cNvPr id="5" name="Text Placeholder 4">
            <a:extLst>
              <a:ext uri="{FF2B5EF4-FFF2-40B4-BE49-F238E27FC236}">
                <a16:creationId xmlns:a16="http://schemas.microsoft.com/office/drawing/2014/main" id="{AF0FACEF-C5ED-4D30-8573-CF3CF50D4DF6}"/>
              </a:ext>
            </a:extLst>
          </p:cNvPr>
          <p:cNvSpPr>
            <a:spLocks noGrp="1"/>
          </p:cNvSpPr>
          <p:nvPr>
            <p:ph type="body" sz="quarter" idx="12"/>
          </p:nvPr>
        </p:nvSpPr>
        <p:spPr/>
        <p:txBody>
          <a:bodyPr/>
          <a:lstStyle/>
          <a:p>
            <a:pPr>
              <a:lnSpc>
                <a:spcPct val="115000"/>
              </a:lnSpc>
              <a:spcAft>
                <a:spcPts val="1000"/>
              </a:spcAft>
            </a:pPr>
            <a:r>
              <a:rPr lang="en-GB" sz="2400" u="sng" dirty="0">
                <a:solidFill>
                  <a:srgbClr val="0000FF"/>
                </a:solidFill>
                <a:effectLst/>
                <a:latin typeface="Calibri" panose="020F0502020204030204" pitchFamily="34" charset="0"/>
                <a:ea typeface="Calibri" panose="020F0502020204030204" pitchFamily="34" charset="0"/>
                <a:hlinkClick r:id="rId2"/>
              </a:rPr>
              <a:t>Group A Safeguarding Training Module</a:t>
            </a:r>
            <a:r>
              <a:rPr lang="en-GB" sz="2400" dirty="0">
                <a:effectLst/>
                <a:latin typeface="Calibri" panose="020F0502020204030204" pitchFamily="34" charset="0"/>
                <a:ea typeface="Calibri" panose="020F0502020204030204" pitchFamily="34" charset="0"/>
              </a:rPr>
              <a:t> </a:t>
            </a:r>
          </a:p>
          <a:p>
            <a:endParaRPr lang="en-GB"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152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53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AA845C-2977-4B3F-8A2F-3EF8413F274C}"/>
              </a:ext>
            </a:extLst>
          </p:cNvPr>
          <p:cNvSpPr>
            <a:spLocks noGrp="1"/>
          </p:cNvSpPr>
          <p:nvPr>
            <p:ph type="subTitle" idx="1"/>
          </p:nvPr>
        </p:nvSpPr>
        <p:spPr>
          <a:xfrm>
            <a:off x="622713" y="2509738"/>
            <a:ext cx="3765220" cy="803087"/>
          </a:xfrm>
        </p:spPr>
        <p:txBody>
          <a:bodyPr>
            <a:normAutofit lnSpcReduction="10000"/>
          </a:bodyPr>
          <a:lstStyle/>
          <a:p>
            <a:r>
              <a:rPr lang="en-US" dirty="0"/>
              <a:t/>
            </a:r>
            <a:br>
              <a:rPr lang="en-US" dirty="0"/>
            </a:br>
            <a:r>
              <a:rPr lang="en-US" sz="1400" dirty="0" err="1">
                <a:cs typeface="Arial"/>
              </a:rPr>
              <a:t>Digwyddiad</a:t>
            </a:r>
            <a:r>
              <a:rPr lang="en-US" sz="1400" dirty="0">
                <a:cs typeface="Arial"/>
              </a:rPr>
              <a:t> </a:t>
            </a:r>
            <a:r>
              <a:rPr lang="en-US" sz="1400" dirty="0" err="1">
                <a:cs typeface="Arial"/>
              </a:rPr>
              <a:t>Darparwr</a:t>
            </a:r>
            <a:r>
              <a:rPr lang="en-US" sz="1400" dirty="0">
                <a:cs typeface="Arial"/>
              </a:rPr>
              <a:t> RISCA</a:t>
            </a:r>
          </a:p>
          <a:p>
            <a:r>
              <a:rPr lang="en-US" sz="1400" dirty="0" err="1">
                <a:cs typeface="Arial"/>
              </a:rPr>
              <a:t>Tachwedd</a:t>
            </a:r>
            <a:r>
              <a:rPr lang="en-US" sz="1400" dirty="0">
                <a:cs typeface="Arial"/>
              </a:rPr>
              <a:t> 2021</a:t>
            </a:r>
            <a:endParaRPr lang="en-GB" sz="5600" dirty="0">
              <a:cs typeface="Arial"/>
            </a:endParaRPr>
          </a:p>
        </p:txBody>
      </p:sp>
      <p:sp>
        <p:nvSpPr>
          <p:cNvPr id="3" name="Title 2">
            <a:extLst>
              <a:ext uri="{FF2B5EF4-FFF2-40B4-BE49-F238E27FC236}">
                <a16:creationId xmlns:a16="http://schemas.microsoft.com/office/drawing/2014/main" id="{C0DD27E6-3B0D-4CDE-8E86-5C93CE7C0EBF}"/>
              </a:ext>
            </a:extLst>
          </p:cNvPr>
          <p:cNvSpPr>
            <a:spLocks noGrp="1"/>
          </p:cNvSpPr>
          <p:nvPr>
            <p:ph type="title"/>
          </p:nvPr>
        </p:nvSpPr>
        <p:spPr>
          <a:xfrm>
            <a:off x="622713" y="2154681"/>
            <a:ext cx="3765220" cy="1024286"/>
          </a:xfrm>
        </p:spPr>
        <p:txBody>
          <a:bodyPr/>
          <a:lstStyle/>
          <a:p>
            <a:r>
              <a:rPr lang="en-US" dirty="0" err="1"/>
              <a:t>Defnyddio</a:t>
            </a:r>
            <a:r>
              <a:rPr lang="en-US" dirty="0"/>
              <a:t> </a:t>
            </a:r>
            <a:r>
              <a:rPr lang="en-US" dirty="0" err="1"/>
              <a:t>tystiolaeth</a:t>
            </a:r>
            <a:endParaRPr lang="en-GB" dirty="0"/>
          </a:p>
        </p:txBody>
      </p:sp>
      <p:sp>
        <p:nvSpPr>
          <p:cNvPr id="4" name="Text Placeholder 3">
            <a:extLst>
              <a:ext uri="{FF2B5EF4-FFF2-40B4-BE49-F238E27FC236}">
                <a16:creationId xmlns:a16="http://schemas.microsoft.com/office/drawing/2014/main" id="{3559B3B9-D84C-4F0F-A641-6F1EC53D4E9F}"/>
              </a:ext>
            </a:extLst>
          </p:cNvPr>
          <p:cNvSpPr>
            <a:spLocks noGrp="1"/>
          </p:cNvSpPr>
          <p:nvPr>
            <p:ph type="body" sz="quarter" idx="13"/>
          </p:nvPr>
        </p:nvSpPr>
        <p:spPr/>
        <p:txBody>
          <a:bodyPr/>
          <a:lstStyle/>
          <a:p>
            <a:r>
              <a:rPr lang="en-US" dirty="0"/>
              <a:t>Using evidence</a:t>
            </a:r>
            <a:endParaRPr lang="en-GB" dirty="0"/>
          </a:p>
        </p:txBody>
      </p:sp>
      <p:sp>
        <p:nvSpPr>
          <p:cNvPr id="5" name="Text Placeholder 4">
            <a:extLst>
              <a:ext uri="{FF2B5EF4-FFF2-40B4-BE49-F238E27FC236}">
                <a16:creationId xmlns:a16="http://schemas.microsoft.com/office/drawing/2014/main" id="{230CBCEA-7EB2-4B3D-BC00-A901377D8342}"/>
              </a:ext>
            </a:extLst>
          </p:cNvPr>
          <p:cNvSpPr>
            <a:spLocks noGrp="1"/>
          </p:cNvSpPr>
          <p:nvPr>
            <p:ph type="body" sz="quarter" idx="14"/>
          </p:nvPr>
        </p:nvSpPr>
        <p:spPr>
          <a:xfrm>
            <a:off x="628567" y="4459324"/>
            <a:ext cx="3759447" cy="569541"/>
          </a:xfrm>
        </p:spPr>
        <p:txBody>
          <a:bodyPr>
            <a:normAutofit fontScale="92500" lnSpcReduction="20000"/>
          </a:bodyPr>
          <a:lstStyle/>
          <a:p>
            <a:r>
              <a:rPr lang="en-US" dirty="0"/>
              <a:t>RISCA Provider Event</a:t>
            </a:r>
          </a:p>
          <a:p>
            <a:r>
              <a:rPr lang="en-US" dirty="0"/>
              <a:t>November 2021</a:t>
            </a:r>
            <a:endParaRPr lang="en-GB" dirty="0"/>
          </a:p>
        </p:txBody>
      </p:sp>
    </p:spTree>
    <p:extLst>
      <p:ext uri="{BB962C8B-B14F-4D97-AF65-F5344CB8AC3E}">
        <p14:creationId xmlns:p14="http://schemas.microsoft.com/office/powerpoint/2010/main" val="206313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FE469E2-BB8C-4515-A9FD-E83A78E7B677}"/>
              </a:ext>
            </a:extLst>
          </p:cNvPr>
          <p:cNvSpPr txBox="1">
            <a:spLocks/>
          </p:cNvSpPr>
          <p:nvPr/>
        </p:nvSpPr>
        <p:spPr>
          <a:xfrm>
            <a:off x="6063449" y="2016114"/>
            <a:ext cx="2970599" cy="406353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ts val="1000"/>
              </a:spcBef>
              <a:spcAft>
                <a:spcPct val="0"/>
              </a:spcAft>
              <a:buClrTx/>
              <a:buSzTx/>
              <a:buFont typeface="Arial" charset="0"/>
              <a:buNone/>
              <a:tabLst/>
              <a:defRPr/>
            </a:pPr>
            <a:r>
              <a:rPr kumimoji="0" lang="en-GB" sz="1600" b="0" i="0" u="none" strike="noStrike" kern="1200" cap="none" spc="0" normalizeH="0" baseline="0" noProof="0">
                <a:ln>
                  <a:noFill/>
                </a:ln>
                <a:solidFill>
                  <a:srgbClr val="37394C"/>
                </a:solidFill>
                <a:effectLst/>
                <a:uLnTx/>
                <a:uFillTx/>
                <a:latin typeface="Arial" panose="020B0604020202020204"/>
                <a:ea typeface="+mn-ea"/>
                <a:cs typeface="+mn-cs"/>
              </a:rPr>
              <a:t>By evidence enriched practice, we mean that decisions about how to provide care and support are informed by an understanding of:</a:t>
            </a:r>
          </a:p>
          <a:p>
            <a:pPr marL="228600" marR="0" lvl="0" indent="-228600" algn="l" defTabSz="912813" rtl="0" eaLnBrk="1" fontAlgn="base" latinLnBrk="0" hangingPunct="1">
              <a:lnSpc>
                <a:spcPct val="90000"/>
              </a:lnSpc>
              <a:spcBef>
                <a:spcPts val="1000"/>
              </a:spcBef>
              <a:spcAft>
                <a:spcPct val="0"/>
              </a:spcAft>
              <a:buClr>
                <a:srgbClr val="16AD85"/>
              </a:buClr>
              <a:buSzTx/>
              <a:buFont typeface="Arial" charset="0"/>
              <a:buChar char="•"/>
              <a:tabLst/>
              <a:defRPr/>
            </a:pPr>
            <a:r>
              <a:rPr kumimoji="0" lang="en-GB" sz="1600" b="0" i="0" u="none" strike="noStrike" kern="1200" cap="none" spc="0" normalizeH="0" baseline="0" noProof="0">
                <a:ln>
                  <a:noFill/>
                </a:ln>
                <a:solidFill>
                  <a:srgbClr val="37394C"/>
                </a:solidFill>
                <a:effectLst/>
                <a:uLnTx/>
                <a:uFillTx/>
                <a:latin typeface="Arial" panose="020B0604020202020204"/>
                <a:ea typeface="+mn-ea"/>
                <a:cs typeface="+mn-cs"/>
              </a:rPr>
              <a:t>the best available evidence about what is effective – drawing from research and data</a:t>
            </a:r>
          </a:p>
          <a:p>
            <a:pPr marL="228600" marR="0" lvl="0" indent="-228600" algn="l" defTabSz="912813" rtl="0" eaLnBrk="1" fontAlgn="base" latinLnBrk="0" hangingPunct="1">
              <a:lnSpc>
                <a:spcPct val="90000"/>
              </a:lnSpc>
              <a:spcBef>
                <a:spcPts val="1000"/>
              </a:spcBef>
              <a:spcAft>
                <a:spcPct val="0"/>
              </a:spcAft>
              <a:buClr>
                <a:srgbClr val="16AD85"/>
              </a:buClr>
              <a:buSzTx/>
              <a:buFont typeface="Arial" charset="0"/>
              <a:buChar char="•"/>
              <a:tabLst/>
              <a:defRPr/>
            </a:pPr>
            <a:r>
              <a:rPr kumimoji="0" lang="en-GB" sz="1600" b="0" i="0" u="none" strike="noStrike" kern="1200" cap="none" spc="0" normalizeH="0" baseline="0" noProof="0">
                <a:ln>
                  <a:noFill/>
                </a:ln>
                <a:solidFill>
                  <a:srgbClr val="37394C"/>
                </a:solidFill>
                <a:effectLst/>
                <a:uLnTx/>
                <a:uFillTx/>
                <a:latin typeface="Arial" panose="020B0604020202020204"/>
                <a:ea typeface="+mn-ea"/>
                <a:cs typeface="+mn-cs"/>
              </a:rPr>
              <a:t>the wisdom and experience of practitioners</a:t>
            </a:r>
          </a:p>
          <a:p>
            <a:pPr marL="228600" marR="0" lvl="0" indent="-228600" algn="l" defTabSz="912813" rtl="0" eaLnBrk="1" fontAlgn="base" latinLnBrk="0" hangingPunct="1">
              <a:lnSpc>
                <a:spcPct val="90000"/>
              </a:lnSpc>
              <a:spcBef>
                <a:spcPts val="1000"/>
              </a:spcBef>
              <a:spcAft>
                <a:spcPct val="0"/>
              </a:spcAft>
              <a:buClr>
                <a:srgbClr val="16AD85"/>
              </a:buClr>
              <a:buSzTx/>
              <a:buFont typeface="Arial" charset="0"/>
              <a:buChar char="•"/>
              <a:tabLst/>
              <a:defRPr/>
            </a:pPr>
            <a:r>
              <a:rPr kumimoji="0" lang="en-GB" sz="1600" b="0" i="0" u="none" strike="noStrike" kern="1200" cap="none" spc="0" normalizeH="0" baseline="0" noProof="0">
                <a:ln>
                  <a:noFill/>
                </a:ln>
                <a:solidFill>
                  <a:srgbClr val="37394C"/>
                </a:solidFill>
                <a:effectLst/>
                <a:uLnTx/>
                <a:uFillTx/>
                <a:latin typeface="Arial" panose="020B0604020202020204"/>
                <a:ea typeface="+mn-ea"/>
                <a:cs typeface="+mn-cs"/>
              </a:rPr>
              <a:t>the wisdom, experience and views of people who use care and support and their carers</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endParaRPr kumimoji="0" lang="en-GB" altLang="en-US" sz="2800" b="0" i="0" u="none" strike="noStrike" kern="1200" cap="none" spc="0" normalizeH="0" baseline="0" noProof="0">
              <a:ln>
                <a:noFill/>
              </a:ln>
              <a:solidFill>
                <a:srgbClr val="37394C"/>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99DC6EC2-9254-43FF-BA96-72807B7DF87D}"/>
              </a:ext>
            </a:extLst>
          </p:cNvPr>
          <p:cNvSpPr>
            <a:spLocks noGrp="1"/>
          </p:cNvSpPr>
          <p:nvPr>
            <p:ph type="title"/>
          </p:nvPr>
        </p:nvSpPr>
        <p:spPr>
          <a:xfrm>
            <a:off x="6107838" y="348534"/>
            <a:ext cx="3036162" cy="429815"/>
          </a:xfrm>
        </p:spPr>
        <p:txBody>
          <a:bodyPr>
            <a:noAutofit/>
          </a:bodyPr>
          <a:lstStyle/>
          <a:p>
            <a:r>
              <a:rPr lang="en-US" sz="2800" b="1"/>
              <a:t>What do we mean by evidence?</a:t>
            </a:r>
            <a:endParaRPr lang="en-GB" altLang="en-US" b="1"/>
          </a:p>
        </p:txBody>
      </p:sp>
      <p:sp>
        <p:nvSpPr>
          <p:cNvPr id="2" name="TextBox 1">
            <a:extLst>
              <a:ext uri="{FF2B5EF4-FFF2-40B4-BE49-F238E27FC236}">
                <a16:creationId xmlns:a16="http://schemas.microsoft.com/office/drawing/2014/main" id="{5A332302-FB4E-4603-867A-044BB2E5A4CE}"/>
              </a:ext>
            </a:extLst>
          </p:cNvPr>
          <p:cNvSpPr txBox="1"/>
          <p:nvPr/>
        </p:nvSpPr>
        <p:spPr>
          <a:xfrm>
            <a:off x="2651269" y="4664158"/>
            <a:ext cx="3522134" cy="429815"/>
          </a:xfrm>
          <a:prstGeom prst="rect">
            <a:avLst/>
          </a:prstGeom>
        </p:spPr>
        <p:txBody>
          <a:bodyPr vert="horz" wrap="square" lIns="91440" tIns="45720" rIns="91440" bIns="45720" rtlCol="0" anchor="ctr">
            <a:no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GB" sz="900" b="0" i="1" u="none" strike="noStrike" kern="1200" cap="none" spc="0" normalizeH="0" baseline="0" noProof="0">
                <a:ln>
                  <a:noFill/>
                </a:ln>
                <a:solidFill>
                  <a:prstClr val="black"/>
                </a:solidFill>
                <a:effectLst/>
                <a:uLnTx/>
                <a:uFillTx/>
                <a:latin typeface="Arial" charset="0"/>
                <a:ea typeface="+mn-ea"/>
                <a:cs typeface="+mn-cs"/>
              </a:rPr>
              <a:t>Social Care Wales: adapted from Research in Practice</a:t>
            </a:r>
          </a:p>
        </p:txBody>
      </p:sp>
      <p:pic>
        <p:nvPicPr>
          <p:cNvPr id="4" name="Picture 3">
            <a:extLst>
              <a:ext uri="{FF2B5EF4-FFF2-40B4-BE49-F238E27FC236}">
                <a16:creationId xmlns:a16="http://schemas.microsoft.com/office/drawing/2014/main" id="{00E62898-DB51-4023-BDD6-6CA28E9E27C4}"/>
              </a:ext>
            </a:extLst>
          </p:cNvPr>
          <p:cNvPicPr>
            <a:picLocks noChangeAspect="1"/>
          </p:cNvPicPr>
          <p:nvPr/>
        </p:nvPicPr>
        <p:blipFill>
          <a:blip r:embed="rId3"/>
          <a:stretch>
            <a:fillRect/>
          </a:stretch>
        </p:blipFill>
        <p:spPr>
          <a:xfrm>
            <a:off x="2902073" y="983196"/>
            <a:ext cx="3161376" cy="3115056"/>
          </a:xfrm>
          <a:prstGeom prst="rect">
            <a:avLst/>
          </a:prstGeom>
        </p:spPr>
      </p:pic>
      <p:sp>
        <p:nvSpPr>
          <p:cNvPr id="6" name="Content Placeholder 2">
            <a:extLst>
              <a:ext uri="{FF2B5EF4-FFF2-40B4-BE49-F238E27FC236}">
                <a16:creationId xmlns:a16="http://schemas.microsoft.com/office/drawing/2014/main" id="{153E2524-0A23-41CA-BB9F-8719A9DD292B}"/>
              </a:ext>
            </a:extLst>
          </p:cNvPr>
          <p:cNvSpPr txBox="1">
            <a:spLocks/>
          </p:cNvSpPr>
          <p:nvPr/>
        </p:nvSpPr>
        <p:spPr>
          <a:xfrm>
            <a:off x="0" y="2013889"/>
            <a:ext cx="2970599" cy="4063537"/>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Trwy</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ymarfer</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seiliedig</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ar</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dystiolaeth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rydym</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golygu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bod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penderfyniadau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ynghylch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sut</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i</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ddarparu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gofal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chefnogaeth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cael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eu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llywio</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gan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ddealltwriaeth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o:</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y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dystiolaeth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orau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sydd</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ar</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gael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am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yr</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hyn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effeithiol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gan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dynnu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o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ymchwil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 data</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doethineb</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phrofiad</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ymarferwyr</a:t>
            </a:r>
            <a:endPar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doethineb</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profiad</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 barn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pobl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sy'n</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defnyddio</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gofal</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chefnogaeth</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a'u</a:t>
            </a:r>
            <a:r>
              <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rPr>
              <a:t> </a:t>
            </a:r>
            <a:r>
              <a:rPr kumimoji="0" lang="en-GB" altLang="en-US" sz="1600" b="0" i="0" u="none" strike="noStrike" kern="1200" cap="none" spc="0" normalizeH="0" baseline="0" noProof="0" err="1">
                <a:ln>
                  <a:noFill/>
                </a:ln>
                <a:solidFill>
                  <a:srgbClr val="37394C"/>
                </a:solidFill>
                <a:effectLst/>
                <a:uLnTx/>
                <a:uFillTx/>
                <a:latin typeface="Arial" panose="020B0604020202020204"/>
                <a:ea typeface="+mn-ea"/>
                <a:cs typeface="+mn-cs"/>
              </a:rPr>
              <a:t>gofalwyr</a:t>
            </a:r>
            <a:endParaRPr kumimoji="0" lang="en-GB" altLang="en-US" sz="1600" b="0" i="0" u="none" strike="noStrike" kern="1200" cap="none" spc="0" normalizeH="0" baseline="0" noProof="0">
              <a:ln>
                <a:noFill/>
              </a:ln>
              <a:solidFill>
                <a:srgbClr val="37394C"/>
              </a:solidFill>
              <a:effectLst/>
              <a:uLnTx/>
              <a:uFillTx/>
              <a:latin typeface="Arial" panose="020B0604020202020204"/>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endParaRPr kumimoji="0" lang="en-GB" altLang="en-US" sz="2800" b="0" i="0" u="none" strike="noStrike" kern="1200" cap="none" spc="0" normalizeH="0" baseline="0" noProof="0">
              <a:ln>
                <a:noFill/>
              </a:ln>
              <a:solidFill>
                <a:srgbClr val="37394C"/>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362915B-11D0-486F-9481-F0C74796C91E}"/>
              </a:ext>
            </a:extLst>
          </p:cNvPr>
          <p:cNvSpPr txBox="1"/>
          <p:nvPr/>
        </p:nvSpPr>
        <p:spPr>
          <a:xfrm>
            <a:off x="2755957" y="4232172"/>
            <a:ext cx="3522134" cy="429815"/>
          </a:xfrm>
          <a:prstGeom prst="rect">
            <a:avLst/>
          </a:prstGeom>
        </p:spPr>
        <p:txBody>
          <a:bodyPr vert="horz" wrap="square" lIns="91440" tIns="45720" rIns="91440" bIns="45720" rtlCol="0" anchor="ctr">
            <a:no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GB" sz="1200" b="0" i="1"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GB" sz="900" b="0" i="1" u="none" strike="noStrike" kern="1200" cap="none" spc="0" normalizeH="0" baseline="0" noProof="0" err="1">
                <a:ln>
                  <a:noFill/>
                </a:ln>
                <a:solidFill>
                  <a:prstClr val="black"/>
                </a:solidFill>
                <a:effectLst/>
                <a:uLnTx/>
                <a:uFillTx/>
                <a:latin typeface="Arial" charset="0"/>
                <a:ea typeface="+mn-ea"/>
                <a:cs typeface="+mn-cs"/>
              </a:rPr>
              <a:t>Gofal</a:t>
            </a:r>
            <a:r>
              <a:rPr kumimoji="0" lang="en-GB" sz="900" b="0" i="1" u="none" strike="noStrike" kern="1200" cap="none" spc="0" normalizeH="0" baseline="0" noProof="0">
                <a:ln>
                  <a:noFill/>
                </a:ln>
                <a:solidFill>
                  <a:prstClr val="black"/>
                </a:solidFill>
                <a:effectLst/>
                <a:uLnTx/>
                <a:uFillTx/>
                <a:latin typeface="Arial" charset="0"/>
                <a:ea typeface="+mn-ea"/>
                <a:cs typeface="+mn-cs"/>
              </a:rPr>
              <a:t> </a:t>
            </a:r>
            <a:r>
              <a:rPr kumimoji="0" lang="en-GB" sz="900" b="0" i="1" u="none" strike="noStrike" kern="1200" cap="none" spc="0" normalizeH="0" baseline="0" noProof="0" err="1">
                <a:ln>
                  <a:noFill/>
                </a:ln>
                <a:solidFill>
                  <a:prstClr val="black"/>
                </a:solidFill>
                <a:effectLst/>
                <a:uLnTx/>
                <a:uFillTx/>
                <a:latin typeface="Arial" charset="0"/>
                <a:ea typeface="+mn-ea"/>
                <a:cs typeface="+mn-cs"/>
              </a:rPr>
              <a:t>Cymdeithasol</a:t>
            </a:r>
            <a:r>
              <a:rPr kumimoji="0" lang="en-GB" sz="900" b="0" i="1" u="none" strike="noStrike" kern="1200" cap="none" spc="0" normalizeH="0" baseline="0" noProof="0">
                <a:ln>
                  <a:noFill/>
                </a:ln>
                <a:solidFill>
                  <a:prstClr val="black"/>
                </a:solidFill>
                <a:effectLst/>
                <a:uLnTx/>
                <a:uFillTx/>
                <a:latin typeface="Arial" charset="0"/>
                <a:ea typeface="+mn-ea"/>
                <a:cs typeface="+mn-cs"/>
              </a:rPr>
              <a:t> Cymru: </a:t>
            </a:r>
            <a:r>
              <a:rPr kumimoji="0" lang="en-GB" sz="900" b="0" i="1" u="none" strike="noStrike" kern="1200" cap="none" spc="0" normalizeH="0" baseline="0" noProof="0" err="1">
                <a:ln>
                  <a:noFill/>
                </a:ln>
                <a:solidFill>
                  <a:prstClr val="black"/>
                </a:solidFill>
                <a:effectLst/>
                <a:uLnTx/>
                <a:uFillTx/>
                <a:latin typeface="Arial" charset="0"/>
                <a:ea typeface="+mn-ea"/>
                <a:cs typeface="+mn-cs"/>
              </a:rPr>
              <a:t>wedi'i</a:t>
            </a:r>
            <a:r>
              <a:rPr kumimoji="0" lang="en-GB" sz="900" b="0" i="1" u="none" strike="noStrike" kern="1200" cap="none" spc="0" normalizeH="0" baseline="0" noProof="0">
                <a:ln>
                  <a:noFill/>
                </a:ln>
                <a:solidFill>
                  <a:prstClr val="black"/>
                </a:solidFill>
                <a:effectLst/>
                <a:uLnTx/>
                <a:uFillTx/>
                <a:latin typeface="Arial" charset="0"/>
                <a:ea typeface="+mn-ea"/>
                <a:cs typeface="+mn-cs"/>
              </a:rPr>
              <a:t> </a:t>
            </a:r>
            <a:r>
              <a:rPr kumimoji="0" lang="en-GB" sz="900" b="0" i="1" u="none" strike="noStrike" kern="1200" cap="none" spc="0" normalizeH="0" baseline="0" noProof="0" err="1">
                <a:ln>
                  <a:noFill/>
                </a:ln>
                <a:solidFill>
                  <a:prstClr val="black"/>
                </a:solidFill>
                <a:effectLst/>
                <a:uLnTx/>
                <a:uFillTx/>
                <a:latin typeface="Arial" charset="0"/>
                <a:ea typeface="+mn-ea"/>
                <a:cs typeface="+mn-cs"/>
              </a:rPr>
              <a:t>addasu</a:t>
            </a:r>
            <a:r>
              <a:rPr kumimoji="0" lang="en-GB" sz="900" b="0" i="1" u="none" strike="noStrike" kern="1200" cap="none" spc="0" normalizeH="0" baseline="0" noProof="0">
                <a:ln>
                  <a:noFill/>
                </a:ln>
                <a:solidFill>
                  <a:prstClr val="black"/>
                </a:solidFill>
                <a:effectLst/>
                <a:uLnTx/>
                <a:uFillTx/>
                <a:latin typeface="Arial" charset="0"/>
                <a:ea typeface="+mn-ea"/>
                <a:cs typeface="+mn-cs"/>
              </a:rPr>
              <a:t> o </a:t>
            </a:r>
            <a:r>
              <a:rPr kumimoji="0" lang="en-GB" sz="900" b="0" i="1" u="none" strike="noStrike" kern="1200" cap="none" spc="0" normalizeH="0" baseline="0" noProof="0" err="1">
                <a:ln>
                  <a:noFill/>
                </a:ln>
                <a:solidFill>
                  <a:prstClr val="black"/>
                </a:solidFill>
                <a:effectLst/>
                <a:uLnTx/>
                <a:uFillTx/>
                <a:latin typeface="Arial" charset="0"/>
                <a:ea typeface="+mn-ea"/>
                <a:cs typeface="+mn-cs"/>
              </a:rPr>
              <a:t>Ymchwil</a:t>
            </a:r>
            <a:r>
              <a:rPr kumimoji="0" lang="en-GB" sz="900" b="0" i="1" u="none" strike="noStrike" kern="1200" cap="none" spc="0" normalizeH="0" baseline="0" noProof="0">
                <a:ln>
                  <a:noFill/>
                </a:ln>
                <a:solidFill>
                  <a:prstClr val="black"/>
                </a:solidFill>
                <a:effectLst/>
                <a:uLnTx/>
                <a:uFillTx/>
                <a:latin typeface="Arial" charset="0"/>
                <a:ea typeface="+mn-ea"/>
                <a:cs typeface="+mn-cs"/>
              </a:rPr>
              <a:t> </a:t>
            </a:r>
            <a:r>
              <a:rPr kumimoji="0" lang="en-GB" sz="900" b="0" i="1" u="none" strike="noStrike" kern="1200" cap="none" spc="0" normalizeH="0" baseline="0" noProof="0" err="1">
                <a:ln>
                  <a:noFill/>
                </a:ln>
                <a:solidFill>
                  <a:prstClr val="black"/>
                </a:solidFill>
                <a:effectLst/>
                <a:uLnTx/>
                <a:uFillTx/>
                <a:latin typeface="Arial" charset="0"/>
                <a:ea typeface="+mn-ea"/>
                <a:cs typeface="+mn-cs"/>
              </a:rPr>
              <a:t>ar</a:t>
            </a:r>
            <a:r>
              <a:rPr kumimoji="0" lang="en-GB" sz="900" b="0" i="1" u="none" strike="noStrike" kern="1200" cap="none" spc="0" normalizeH="0" baseline="0" noProof="0">
                <a:ln>
                  <a:noFill/>
                </a:ln>
                <a:solidFill>
                  <a:prstClr val="black"/>
                </a:solidFill>
                <a:effectLst/>
                <a:uLnTx/>
                <a:uFillTx/>
                <a:latin typeface="Arial" charset="0"/>
                <a:ea typeface="+mn-ea"/>
                <a:cs typeface="+mn-cs"/>
              </a:rPr>
              <a:t> </a:t>
            </a:r>
            <a:r>
              <a:rPr kumimoji="0" lang="en-GB" sz="900" b="0" i="1" u="none" strike="noStrike" kern="1200" cap="none" spc="0" normalizeH="0" baseline="0" noProof="0" err="1">
                <a:ln>
                  <a:noFill/>
                </a:ln>
                <a:solidFill>
                  <a:prstClr val="black"/>
                </a:solidFill>
                <a:effectLst/>
                <a:uLnTx/>
                <a:uFillTx/>
                <a:latin typeface="Arial" charset="0"/>
                <a:ea typeface="+mn-ea"/>
                <a:cs typeface="+mn-cs"/>
              </a:rPr>
              <a:t>Waith</a:t>
            </a:r>
            <a:endParaRPr kumimoji="0" lang="en-GB" sz="900" b="0" i="1" u="none" strike="noStrike" kern="1200" cap="none" spc="0" normalizeH="0" baseline="0" noProof="0">
              <a:ln>
                <a:noFill/>
              </a:ln>
              <a:solidFill>
                <a:prstClr val="black"/>
              </a:solidFill>
              <a:effectLst/>
              <a:uLnTx/>
              <a:uFillTx/>
              <a:latin typeface="Arial" charset="0"/>
              <a:ea typeface="+mn-ea"/>
              <a:cs typeface="+mn-cs"/>
            </a:endParaRPr>
          </a:p>
        </p:txBody>
      </p:sp>
      <p:sp>
        <p:nvSpPr>
          <p:cNvPr id="10" name="Title 1">
            <a:extLst>
              <a:ext uri="{FF2B5EF4-FFF2-40B4-BE49-F238E27FC236}">
                <a16:creationId xmlns:a16="http://schemas.microsoft.com/office/drawing/2014/main" id="{5F20BEEA-C55B-48FD-8D40-DBB387191A77}"/>
              </a:ext>
            </a:extLst>
          </p:cNvPr>
          <p:cNvSpPr txBox="1">
            <a:spLocks/>
          </p:cNvSpPr>
          <p:nvPr/>
        </p:nvSpPr>
        <p:spPr bwMode="auto">
          <a:xfrm>
            <a:off x="334941" y="348534"/>
            <a:ext cx="2386753"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a:ln>
                  <a:noFill/>
                </a:ln>
                <a:solidFill>
                  <a:srgbClr val="16AD85"/>
                </a:solidFill>
                <a:effectLst/>
                <a:uLnTx/>
                <a:uFillTx/>
                <a:latin typeface="Arial" panose="020B0604020202020204"/>
                <a:ea typeface="+mj-ea"/>
                <a:cs typeface="+mj-cs"/>
              </a:rPr>
              <a:t>Beth ydyn ni’n ei olygu wrth dystiolaeth?</a:t>
            </a:r>
            <a:endParaRPr kumimoji="0" lang="en-GB" altLang="en-US" sz="2800" b="1" i="0" u="none" strike="noStrike" kern="1200" cap="none" spc="0" normalizeH="0" baseline="0" noProof="0">
              <a:ln>
                <a:noFill/>
              </a:ln>
              <a:solidFill>
                <a:srgbClr val="16AD85"/>
              </a:solidFill>
              <a:effectLst/>
              <a:uLnTx/>
              <a:uFillTx/>
              <a:latin typeface="Arial" panose="020B0604020202020204"/>
              <a:ea typeface="+mj-ea"/>
              <a:cs typeface="+mj-cs"/>
            </a:endParaRPr>
          </a:p>
        </p:txBody>
      </p:sp>
    </p:spTree>
    <p:extLst>
      <p:ext uri="{BB962C8B-B14F-4D97-AF65-F5344CB8AC3E}">
        <p14:creationId xmlns:p14="http://schemas.microsoft.com/office/powerpoint/2010/main" val="12186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F380-78FC-4F5D-A6AB-E615FCA1031A}"/>
              </a:ext>
            </a:extLst>
          </p:cNvPr>
          <p:cNvSpPr>
            <a:spLocks noGrp="1"/>
          </p:cNvSpPr>
          <p:nvPr>
            <p:ph type="title"/>
          </p:nvPr>
        </p:nvSpPr>
        <p:spPr/>
        <p:txBody>
          <a:bodyPr/>
          <a:lstStyle/>
          <a:p>
            <a:r>
              <a:rPr lang="en-GB" sz="2800"/>
              <a:t>Ein nod</a:t>
            </a:r>
            <a:endParaRPr lang="en-GB"/>
          </a:p>
        </p:txBody>
      </p:sp>
      <p:sp>
        <p:nvSpPr>
          <p:cNvPr id="3" name="Text Placeholder 2">
            <a:extLst>
              <a:ext uri="{FF2B5EF4-FFF2-40B4-BE49-F238E27FC236}">
                <a16:creationId xmlns:a16="http://schemas.microsoft.com/office/drawing/2014/main" id="{30E93F9D-0CDC-4B15-B783-DA4C2BA185FE}"/>
              </a:ext>
            </a:extLst>
          </p:cNvPr>
          <p:cNvSpPr>
            <a:spLocks noGrp="1"/>
          </p:cNvSpPr>
          <p:nvPr>
            <p:ph type="body" sz="quarter" idx="10"/>
          </p:nvPr>
        </p:nvSpPr>
        <p:spPr/>
        <p:txBody>
          <a:bodyPr/>
          <a:lstStyle/>
          <a:p>
            <a:r>
              <a:rPr lang="en-GB" sz="2800"/>
              <a:t>Ou</a:t>
            </a:r>
            <a:r>
              <a:rPr lang="en-GB"/>
              <a:t>r goal</a:t>
            </a:r>
          </a:p>
        </p:txBody>
      </p:sp>
      <p:sp>
        <p:nvSpPr>
          <p:cNvPr id="4" name="Text Placeholder 3">
            <a:extLst>
              <a:ext uri="{FF2B5EF4-FFF2-40B4-BE49-F238E27FC236}">
                <a16:creationId xmlns:a16="http://schemas.microsoft.com/office/drawing/2014/main" id="{0CDEE33C-CAC4-4D35-B8FD-FE29556A5008}"/>
              </a:ext>
            </a:extLst>
          </p:cNvPr>
          <p:cNvSpPr>
            <a:spLocks noGrp="1"/>
          </p:cNvSpPr>
          <p:nvPr>
            <p:ph type="body" sz="quarter" idx="1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Cysylltu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adeiladu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perthnasoedd</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helpu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pobl</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wneud</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synnwyr</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o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dystiolaeth</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a'i</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chymhwyso</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i'w</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byd</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hunain</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Gwella</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cynllunio</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ymarfer</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llunio</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polisïau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yn</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 pen draw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ganlyniadau</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a:t>
            </a: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200" b="0"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bawb</a:t>
            </a:r>
            <a:endParaRPr kumimoji="0" lang="en-GB" sz="2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endParaRPr lang="en-GB"/>
          </a:p>
        </p:txBody>
      </p:sp>
      <p:sp>
        <p:nvSpPr>
          <p:cNvPr id="5" name="Text Placeholder 4">
            <a:extLst>
              <a:ext uri="{FF2B5EF4-FFF2-40B4-BE49-F238E27FC236}">
                <a16:creationId xmlns:a16="http://schemas.microsoft.com/office/drawing/2014/main" id="{7EB1835A-0E39-4A23-8C3E-12110DB084C5}"/>
              </a:ext>
            </a:extLst>
          </p:cNvPr>
          <p:cNvSpPr>
            <a:spLocks noGrp="1"/>
          </p:cNvSpPr>
          <p:nvPr>
            <p:ph type="body" sz="quarter" idx="12"/>
          </p:nvPr>
        </p:nvSpPr>
        <p:spPr>
          <a:xfrm>
            <a:off x="4862513" y="1586153"/>
            <a:ext cx="3690495" cy="3851275"/>
          </a:xfrm>
        </p:spPr>
        <p:txBody>
          <a:bodyPr>
            <a:normAutofit/>
          </a:bodyPr>
          <a:lstStyle/>
          <a:p>
            <a:pPr marL="0" marR="0" lvl="0" indent="0" defTabSz="914400" latinLnBrk="0">
              <a:lnSpc>
                <a:spcPct val="120000"/>
              </a:lnSpc>
              <a:buClr>
                <a:srgbClr val="16AD85"/>
              </a:buClr>
              <a:buSzTx/>
              <a:buNone/>
              <a:tabLst/>
              <a:defRPr/>
            </a:pPr>
            <a:r>
              <a:rPr lang="en-GB" sz="2200">
                <a:solidFill>
                  <a:srgbClr val="37394C"/>
                </a:solidFill>
              </a:rPr>
              <a:t>Connecting and relationship building to help people make sense of evidence and apply it to their own world….</a:t>
            </a:r>
          </a:p>
          <a:p>
            <a:pPr marL="0" marR="0" lvl="0" indent="0" defTabSz="914400" latinLnBrk="0">
              <a:lnSpc>
                <a:spcPct val="120000"/>
              </a:lnSpc>
              <a:buClr>
                <a:srgbClr val="16AD85"/>
              </a:buClr>
              <a:buSzTx/>
              <a:buNone/>
              <a:tabLst/>
              <a:defRPr/>
            </a:pPr>
            <a:r>
              <a:rPr lang="en-GB" sz="2200">
                <a:solidFill>
                  <a:srgbClr val="37394C"/>
                </a:solidFill>
              </a:rPr>
              <a:t>To improve planning, practice, policy-making and ultimately outcomes for all</a:t>
            </a:r>
          </a:p>
          <a:p>
            <a:endParaRPr lang="en-GB"/>
          </a:p>
        </p:txBody>
      </p:sp>
    </p:spTree>
    <p:extLst>
      <p:ext uri="{BB962C8B-B14F-4D97-AF65-F5344CB8AC3E}">
        <p14:creationId xmlns:p14="http://schemas.microsoft.com/office/powerpoint/2010/main" val="3165555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288A-D755-4D99-9A9F-C648F56309D9}"/>
              </a:ext>
            </a:extLst>
          </p:cNvPr>
          <p:cNvSpPr>
            <a:spLocks noGrp="1"/>
          </p:cNvSpPr>
          <p:nvPr>
            <p:ph type="title"/>
          </p:nvPr>
        </p:nvSpPr>
        <p:spPr>
          <a:xfrm>
            <a:off x="402554" y="597544"/>
            <a:ext cx="7706458" cy="1090579"/>
          </a:xfrm>
        </p:spPr>
        <p:txBody>
          <a:bodyPr>
            <a:normAutofit fontScale="90000"/>
          </a:bodyPr>
          <a:lstStyle/>
          <a:p>
            <a:r>
              <a:rPr lang="en-US" sz="2200" b="1" dirty="0"/>
              <a:t/>
            </a:r>
            <a:br>
              <a:rPr lang="en-US" sz="2200" b="1" dirty="0"/>
            </a:br>
            <a:r>
              <a:rPr lang="en-US" sz="2200" b="1" dirty="0"/>
              <a:t>Sut y </a:t>
            </a:r>
            <a:r>
              <a:rPr lang="en-US" sz="2200" b="1" dirty="0" err="1"/>
              <a:t>byddwn</a:t>
            </a:r>
            <a:r>
              <a:rPr lang="en-US" sz="2200" b="1" dirty="0"/>
              <a:t> </a:t>
            </a:r>
            <a:r>
              <a:rPr lang="en-US" sz="2200" b="1" dirty="0" err="1"/>
              <a:t>yn</a:t>
            </a:r>
            <a:r>
              <a:rPr lang="en-US" sz="2200" b="1" dirty="0"/>
              <a:t> </a:t>
            </a:r>
            <a:r>
              <a:rPr lang="en-US" sz="2200" b="1" dirty="0" err="1"/>
              <a:t>helpu</a:t>
            </a:r>
            <a:r>
              <a:rPr lang="en-US" sz="2200" b="1" dirty="0"/>
              <a:t> </a:t>
            </a:r>
            <a:r>
              <a:rPr lang="en-US" sz="2200" b="1" dirty="0" err="1"/>
              <a:t>pobl</a:t>
            </a:r>
            <a:r>
              <a:rPr lang="en-US" sz="2200" b="1" dirty="0"/>
              <a:t> </a:t>
            </a:r>
            <a:r>
              <a:rPr lang="en-US" sz="2200" b="1" dirty="0" err="1"/>
              <a:t>i</a:t>
            </a:r>
            <a:r>
              <a:rPr lang="en-US" sz="2200" b="1" dirty="0"/>
              <a:t> </a:t>
            </a:r>
            <a:r>
              <a:rPr lang="en-US" sz="2200" b="1" dirty="0" err="1"/>
              <a:t>defnyddio</a:t>
            </a:r>
            <a:r>
              <a:rPr lang="en-US" sz="2200" b="1" dirty="0"/>
              <a:t> </a:t>
            </a:r>
            <a:r>
              <a:rPr lang="en-US" sz="2200" b="1" dirty="0" err="1"/>
              <a:t>tystiolaeth</a:t>
            </a:r>
            <a:r>
              <a:rPr lang="en-US" sz="2200" b="1" dirty="0"/>
              <a:t>? </a:t>
            </a:r>
            <a:r>
              <a:rPr lang="en-US" sz="2400" i="1" dirty="0"/>
              <a:t/>
            </a:r>
            <a:br>
              <a:rPr lang="en-US" sz="2400" i="1" dirty="0"/>
            </a:br>
            <a:r>
              <a:rPr lang="en-US" sz="2400" i="1" dirty="0"/>
              <a:t/>
            </a:r>
            <a:br>
              <a:rPr lang="en-US" sz="2400" i="1" dirty="0"/>
            </a:br>
            <a:r>
              <a:rPr lang="en-US" sz="2200" b="1" dirty="0"/>
              <a:t>How will we help people to use evidence? </a:t>
            </a:r>
            <a:endParaRPr lang="en-GB" sz="2400" b="1" i="1" dirty="0"/>
          </a:p>
        </p:txBody>
      </p:sp>
      <p:sp>
        <p:nvSpPr>
          <p:cNvPr id="4" name="Text Placeholder 3">
            <a:extLst>
              <a:ext uri="{FF2B5EF4-FFF2-40B4-BE49-F238E27FC236}">
                <a16:creationId xmlns:a16="http://schemas.microsoft.com/office/drawing/2014/main" id="{06674E45-B6C5-4A5D-A1DD-B27F6BB9D331}"/>
              </a:ext>
            </a:extLst>
          </p:cNvPr>
          <p:cNvSpPr>
            <a:spLocks noGrp="1"/>
          </p:cNvSpPr>
          <p:nvPr>
            <p:ph type="body" sz="quarter" idx="11"/>
          </p:nvPr>
        </p:nvSpPr>
        <p:spPr>
          <a:xfrm>
            <a:off x="521087" y="2004646"/>
            <a:ext cx="7921584" cy="3376246"/>
          </a:xfrm>
        </p:spPr>
        <p:txBody>
          <a:bodyPr>
            <a:normAutofit/>
          </a:bodyPr>
          <a:lstStyle/>
          <a:p>
            <a:pPr marL="0" indent="0">
              <a:buNone/>
            </a:pPr>
            <a:endParaRPr lang="en-GB"/>
          </a:p>
        </p:txBody>
      </p:sp>
      <p:pic>
        <p:nvPicPr>
          <p:cNvPr id="5" name="Picture 4">
            <a:extLst>
              <a:ext uri="{FF2B5EF4-FFF2-40B4-BE49-F238E27FC236}">
                <a16:creationId xmlns:a16="http://schemas.microsoft.com/office/drawing/2014/main" id="{9176595C-4EB4-41EC-A205-C417970813DA}"/>
              </a:ext>
            </a:extLst>
          </p:cNvPr>
          <p:cNvPicPr>
            <a:picLocks noChangeAspect="1"/>
          </p:cNvPicPr>
          <p:nvPr/>
        </p:nvPicPr>
        <p:blipFill>
          <a:blip r:embed="rId3"/>
          <a:stretch>
            <a:fillRect/>
          </a:stretch>
        </p:blipFill>
        <p:spPr>
          <a:xfrm>
            <a:off x="521087" y="2637692"/>
            <a:ext cx="8101826" cy="2743200"/>
          </a:xfrm>
          <a:prstGeom prst="rect">
            <a:avLst/>
          </a:prstGeom>
        </p:spPr>
      </p:pic>
    </p:spTree>
    <p:extLst>
      <p:ext uri="{BB962C8B-B14F-4D97-AF65-F5344CB8AC3E}">
        <p14:creationId xmlns:p14="http://schemas.microsoft.com/office/powerpoint/2010/main" val="2903700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266" y="2444261"/>
            <a:ext cx="7590934" cy="1752600"/>
          </a:xfrm>
        </p:spPr>
        <p:txBody>
          <a:bodyPr>
            <a:noAutofit/>
          </a:bodyPr>
          <a:lstStyle/>
          <a:p>
            <a:r>
              <a:rPr lang="cy-GB" sz="2400" dirty="0">
                <a:solidFill>
                  <a:schemeClr val="tx2">
                    <a:lumMod val="60000"/>
                    <a:lumOff val="40000"/>
                  </a:schemeClr>
                </a:solidFill>
                <a:latin typeface="Arial" panose="020B0604020202020204" pitchFamily="34" charset="0"/>
                <a:cs typeface="Arial" panose="020B0604020202020204" pitchFamily="34" charset="0"/>
              </a:rPr>
              <a:t>Diweddariad AGC</a:t>
            </a:r>
          </a:p>
          <a:p>
            <a:r>
              <a:rPr lang="cy-GB" sz="2400" dirty="0">
                <a:solidFill>
                  <a:srgbClr val="5C64B7"/>
                </a:solidFill>
                <a:latin typeface="Arial" panose="020B0604020202020204" pitchFamily="34" charset="0"/>
                <a:cs typeface="Arial" panose="020B0604020202020204" pitchFamily="34" charset="0"/>
              </a:rPr>
              <a:t>Sarah Glynn-Jones, Pennaeth Arolygu Gwasanaethau </a:t>
            </a:r>
            <a:r>
              <a:rPr lang="cy-GB" sz="2400" dirty="0" smtClean="0">
                <a:solidFill>
                  <a:srgbClr val="5C64B7"/>
                </a:solidFill>
                <a:latin typeface="Arial" panose="020B0604020202020204" pitchFamily="34" charset="0"/>
                <a:cs typeface="Arial" panose="020B0604020202020204" pitchFamily="34" charset="0"/>
              </a:rPr>
              <a:t>Oedolion </a:t>
            </a:r>
            <a:r>
              <a:rPr lang="cy-GB" sz="2400" dirty="0">
                <a:solidFill>
                  <a:srgbClr val="5C64B7"/>
                </a:solidFill>
                <a:latin typeface="Arial" panose="020B0604020202020204" pitchFamily="34" charset="0"/>
                <a:cs typeface="Arial" panose="020B0604020202020204" pitchFamily="34" charset="0"/>
              </a:rPr>
              <a:t>a Phlant </a:t>
            </a:r>
          </a:p>
          <a:p>
            <a:endParaRPr lang="en-US" sz="2400" dirty="0" smtClean="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CIW Update</a:t>
            </a:r>
          </a:p>
          <a:p>
            <a:r>
              <a:rPr lang="en-US" sz="2400" dirty="0" smtClean="0">
                <a:solidFill>
                  <a:schemeClr val="tx1"/>
                </a:solidFill>
                <a:latin typeface="Arial" panose="020B0604020202020204" pitchFamily="34" charset="0"/>
                <a:cs typeface="Arial" panose="020B0604020202020204" pitchFamily="34" charset="0"/>
              </a:rPr>
              <a:t>Sarah Glynn-Jones, </a:t>
            </a:r>
            <a:r>
              <a:rPr lang="en-GB" sz="2400" dirty="0" smtClean="0">
                <a:solidFill>
                  <a:schemeClr val="tx1"/>
                </a:solidFill>
                <a:latin typeface="Arial" panose="020B0604020202020204" pitchFamily="34" charset="0"/>
                <a:cs typeface="Arial" panose="020B0604020202020204" pitchFamily="34" charset="0"/>
              </a:rPr>
              <a:t>Head of Adult and Children's Services Inspection</a:t>
            </a:r>
            <a:endParaRPr lang="en-US" sz="2400" dirty="0" smtClean="0">
              <a:solidFill>
                <a:schemeClr val="tx1"/>
              </a:solidFill>
              <a:latin typeface="Arial" panose="020B0604020202020204" pitchFamily="34" charset="0"/>
              <a:cs typeface="Arial" panose="020B0604020202020204" pitchFamily="34" charset="0"/>
            </a:endParaRPr>
          </a:p>
          <a:p>
            <a:endParaRPr lang="cy-GB" sz="2400" dirty="0" smtClean="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373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800925F-E692-4D54-AC5A-A9AF977D36AA}"/>
              </a:ext>
            </a:extLst>
          </p:cNvPr>
          <p:cNvSpPr>
            <a:spLocks noGrp="1"/>
          </p:cNvSpPr>
          <p:nvPr>
            <p:ph type="title"/>
          </p:nvPr>
        </p:nvSpPr>
        <p:spPr>
          <a:xfrm>
            <a:off x="173952" y="243989"/>
            <a:ext cx="8495913" cy="795458"/>
          </a:xfrm>
        </p:spPr>
        <p:txBody>
          <a:bodyPr>
            <a:normAutofit/>
          </a:bodyPr>
          <a:lstStyle/>
          <a:p>
            <a:r>
              <a:rPr lang="en-GB" b="1"/>
              <a:t>Example / </a:t>
            </a:r>
            <a:r>
              <a:rPr lang="en-GB" b="1" err="1"/>
              <a:t>Enghraifft</a:t>
            </a:r>
            <a:r>
              <a:rPr lang="en-GB" b="1"/>
              <a:t>: Mumsnet</a:t>
            </a:r>
          </a:p>
        </p:txBody>
      </p:sp>
      <p:pic>
        <p:nvPicPr>
          <p:cNvPr id="3" name="Picture 2">
            <a:extLst>
              <a:ext uri="{FF2B5EF4-FFF2-40B4-BE49-F238E27FC236}">
                <a16:creationId xmlns:a16="http://schemas.microsoft.com/office/drawing/2014/main" id="{69CC6E1D-7939-4053-BB8C-6DDD1F470546}"/>
              </a:ext>
            </a:extLst>
          </p:cNvPr>
          <p:cNvPicPr>
            <a:picLocks noChangeAspect="1"/>
          </p:cNvPicPr>
          <p:nvPr/>
        </p:nvPicPr>
        <p:blipFill>
          <a:blip r:embed="rId2"/>
          <a:stretch>
            <a:fillRect/>
          </a:stretch>
        </p:blipFill>
        <p:spPr>
          <a:xfrm>
            <a:off x="0" y="783248"/>
            <a:ext cx="9144000" cy="6205904"/>
          </a:xfrm>
          <a:prstGeom prst="rect">
            <a:avLst/>
          </a:prstGeom>
        </p:spPr>
      </p:pic>
    </p:spTree>
    <p:extLst>
      <p:ext uri="{BB962C8B-B14F-4D97-AF65-F5344CB8AC3E}">
        <p14:creationId xmlns:p14="http://schemas.microsoft.com/office/powerpoint/2010/main" val="2596503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90EA-30DF-47D1-89D7-DC3482A76950}"/>
              </a:ext>
            </a:extLst>
          </p:cNvPr>
          <p:cNvSpPr>
            <a:spLocks noGrp="1"/>
          </p:cNvSpPr>
          <p:nvPr>
            <p:ph type="title"/>
          </p:nvPr>
        </p:nvSpPr>
        <p:spPr/>
        <p:txBody>
          <a:bodyPr/>
          <a:lstStyle/>
          <a:p>
            <a:r>
              <a:rPr lang="en-US" dirty="0" err="1"/>
              <a:t>Deall</a:t>
            </a:r>
            <a:r>
              <a:rPr lang="en-US" dirty="0"/>
              <a:t> </a:t>
            </a:r>
            <a:r>
              <a:rPr lang="en-US" dirty="0" err="1"/>
              <a:t>yr</a:t>
            </a:r>
            <a:r>
              <a:rPr lang="en-US" dirty="0"/>
              <a:t> </a:t>
            </a:r>
            <a:r>
              <a:rPr lang="en-US" dirty="0" err="1"/>
              <a:t>hyn</a:t>
            </a:r>
            <a:r>
              <a:rPr lang="en-US" dirty="0"/>
              <a:t> </a:t>
            </a:r>
            <a:r>
              <a:rPr lang="en-US" dirty="0" err="1"/>
              <a:t>sydd</a:t>
            </a:r>
            <a:r>
              <a:rPr lang="en-US" dirty="0"/>
              <a:t> </a:t>
            </a:r>
            <a:r>
              <a:rPr lang="en-US" dirty="0" err="1"/>
              <a:t>ei</a:t>
            </a:r>
            <a:r>
              <a:rPr lang="en-US" dirty="0"/>
              <a:t> </a:t>
            </a:r>
            <a:r>
              <a:rPr lang="en-US" dirty="0" err="1"/>
              <a:t>angen</a:t>
            </a:r>
            <a:r>
              <a:rPr lang="en-US" dirty="0"/>
              <a:t> </a:t>
            </a:r>
            <a:r>
              <a:rPr lang="en-US" dirty="0" err="1"/>
              <a:t>ar</a:t>
            </a:r>
            <a:r>
              <a:rPr lang="en-US" dirty="0"/>
              <a:t> </a:t>
            </a:r>
            <a:r>
              <a:rPr lang="en-US" dirty="0" err="1"/>
              <a:t>ddarparwyr</a:t>
            </a:r>
            <a:endParaRPr lang="en-GB" dirty="0"/>
          </a:p>
        </p:txBody>
      </p:sp>
      <p:sp>
        <p:nvSpPr>
          <p:cNvPr id="3" name="Text Placeholder 2">
            <a:extLst>
              <a:ext uri="{FF2B5EF4-FFF2-40B4-BE49-F238E27FC236}">
                <a16:creationId xmlns:a16="http://schemas.microsoft.com/office/drawing/2014/main" id="{5BC3A446-3C86-43A4-9B47-04E74FC2CE9F}"/>
              </a:ext>
            </a:extLst>
          </p:cNvPr>
          <p:cNvSpPr>
            <a:spLocks noGrp="1"/>
          </p:cNvSpPr>
          <p:nvPr>
            <p:ph type="body" sz="quarter" idx="10"/>
          </p:nvPr>
        </p:nvSpPr>
        <p:spPr/>
        <p:txBody>
          <a:bodyPr/>
          <a:lstStyle/>
          <a:p>
            <a:r>
              <a:rPr lang="en-US" dirty="0"/>
              <a:t>Understanding what providers need</a:t>
            </a:r>
            <a:endParaRPr lang="en-GB" dirty="0"/>
          </a:p>
        </p:txBody>
      </p:sp>
      <p:sp>
        <p:nvSpPr>
          <p:cNvPr id="4" name="Text Placeholder 3">
            <a:extLst>
              <a:ext uri="{FF2B5EF4-FFF2-40B4-BE49-F238E27FC236}">
                <a16:creationId xmlns:a16="http://schemas.microsoft.com/office/drawing/2014/main" id="{4E024B78-A6E2-4EF0-BC96-2AA300055324}"/>
              </a:ext>
            </a:extLst>
          </p:cNvPr>
          <p:cNvSpPr>
            <a:spLocks noGrp="1"/>
          </p:cNvSpPr>
          <p:nvPr>
            <p:ph type="body" sz="quarter" idx="11"/>
          </p:nvPr>
        </p:nvSpPr>
        <p:spPr>
          <a:xfrm>
            <a:off x="5718855" y="1935163"/>
            <a:ext cx="3690937" cy="3480353"/>
          </a:xfrm>
        </p:spPr>
        <p:txBody>
          <a:bodyPr>
            <a:normAutofit fontScale="70000" lnSpcReduction="20000"/>
          </a:bodyPr>
          <a:lstStyle/>
          <a:p>
            <a:r>
              <a:rPr lang="en-US" sz="2800" dirty="0">
                <a:solidFill>
                  <a:srgbClr val="16AD85"/>
                </a:solidFill>
                <a:latin typeface="Arial" panose="020B0604020202020204"/>
              </a:rPr>
              <a:t>Participants</a:t>
            </a:r>
          </a:p>
          <a:p>
            <a:pPr marL="457200" indent="-457200">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Responsible individuals</a:t>
            </a:r>
          </a:p>
          <a:p>
            <a:pPr marL="457200" indent="-457200">
              <a:buFont typeface="Arial" panose="020B0604020202020204" pitchFamily="34" charset="0"/>
              <a:buChar char="•"/>
            </a:pPr>
            <a:r>
              <a:rPr lang="en-US" sz="2800" dirty="0">
                <a:solidFill>
                  <a:schemeClr val="tx1"/>
                </a:solidFill>
                <a:latin typeface="Arial" panose="020B0604020202020204"/>
              </a:rPr>
              <a:t>Registered managers</a:t>
            </a:r>
          </a:p>
          <a:p>
            <a:pPr marL="457200" indent="-457200">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Activities coordinators</a:t>
            </a:r>
          </a:p>
          <a:p>
            <a:pPr marL="457200" indent="-457200">
              <a:buFont typeface="Arial" panose="020B0604020202020204" pitchFamily="34" charset="0"/>
              <a:buChar cha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Front line workers</a:t>
            </a:r>
            <a:endParaRPr kumimoji="0" lang="en-GB" sz="2800" b="0" i="0" u="none" strike="noStrike" kern="1200" cap="none" spc="0" normalizeH="0" baseline="0" noProof="0" dirty="0">
              <a:ln>
                <a:noFill/>
              </a:ln>
              <a:solidFill>
                <a:schemeClr val="tx1"/>
              </a:solidFill>
              <a:effectLst/>
              <a:uLnTx/>
              <a:uFillTx/>
              <a:latin typeface="Arial" panose="020B0604020202020204"/>
              <a:ea typeface="+mn-ea"/>
              <a:cs typeface="+mn-cs"/>
            </a:endParaRPr>
          </a:p>
          <a:p>
            <a:r>
              <a:rPr lang="en-GB" sz="2800" dirty="0">
                <a:solidFill>
                  <a:srgbClr val="16AD85"/>
                </a:solidFill>
                <a:latin typeface="Arial" panose="020B0604020202020204"/>
              </a:rPr>
              <a:t>Sampling Strategy</a:t>
            </a:r>
          </a:p>
          <a:p>
            <a:pPr marL="457200" indent="-457200">
              <a:buFont typeface="Arial" panose="020B0604020202020204" pitchFamily="34" charset="0"/>
              <a:buChar char="•"/>
            </a:pPr>
            <a:r>
              <a:rPr lang="en-GB" sz="2800" dirty="0">
                <a:solidFill>
                  <a:schemeClr val="tx1"/>
                </a:solidFill>
                <a:latin typeface="Arial" panose="020B0604020202020204"/>
              </a:rPr>
              <a:t>Representative of the social care landscape in Wales</a:t>
            </a:r>
          </a:p>
          <a:p>
            <a:r>
              <a:rPr lang="en-GB" sz="2800" dirty="0">
                <a:solidFill>
                  <a:srgbClr val="16AD85"/>
                </a:solidFill>
                <a:latin typeface="Arial" panose="020B0604020202020204"/>
              </a:rPr>
              <a:t>Progress</a:t>
            </a:r>
          </a:p>
          <a:p>
            <a:pPr marL="457200" indent="-457200">
              <a:buFont typeface="Arial" panose="020B0604020202020204" pitchFamily="34" charset="0"/>
              <a:buChar char="•"/>
            </a:pPr>
            <a:r>
              <a:rPr lang="en-GB" sz="2800" dirty="0">
                <a:solidFill>
                  <a:schemeClr val="tx1"/>
                </a:solidFill>
                <a:latin typeface="Arial" panose="020B0604020202020204"/>
              </a:rPr>
              <a:t>15 interviews so far</a:t>
            </a:r>
            <a:endParaRPr lang="en-US" sz="2800" dirty="0">
              <a:solidFill>
                <a:schemeClr val="tx1"/>
              </a:solidFill>
              <a:latin typeface="Arial" panose="020B0604020202020204"/>
            </a:endParaRPr>
          </a:p>
        </p:txBody>
      </p:sp>
      <p:sp>
        <p:nvSpPr>
          <p:cNvPr id="5" name="Text Placeholder 4">
            <a:extLst>
              <a:ext uri="{FF2B5EF4-FFF2-40B4-BE49-F238E27FC236}">
                <a16:creationId xmlns:a16="http://schemas.microsoft.com/office/drawing/2014/main" id="{EE03F3DE-EB89-4070-8BCE-55CA8D2C0AE3}"/>
              </a:ext>
            </a:extLst>
          </p:cNvPr>
          <p:cNvSpPr>
            <a:spLocks noGrp="1"/>
          </p:cNvSpPr>
          <p:nvPr>
            <p:ph type="body" sz="quarter" idx="12"/>
          </p:nvPr>
        </p:nvSpPr>
        <p:spPr>
          <a:xfrm>
            <a:off x="149679" y="1935163"/>
            <a:ext cx="3681413" cy="3768951"/>
          </a:xfrm>
        </p:spPr>
        <p:txBody>
          <a:bodyPr>
            <a:normAutofit fontScale="77500" lnSpcReduction="20000"/>
          </a:bodyPr>
          <a:lstStyle/>
          <a:p>
            <a:r>
              <a:rPr lang="en-US" sz="2600" dirty="0" err="1">
                <a:solidFill>
                  <a:srgbClr val="16AD85"/>
                </a:solidFill>
                <a:latin typeface="Arial" panose="020B0604020202020204"/>
              </a:rPr>
              <a:t>Cyfranogwyr</a:t>
            </a:r>
            <a:endParaRPr lang="en-US" sz="2600" dirty="0">
              <a:solidFill>
                <a:srgbClr val="16AD85"/>
              </a:solidFill>
              <a:latin typeface="Arial" panose="020B0604020202020204"/>
            </a:endParaRPr>
          </a:p>
          <a:p>
            <a:pPr marL="457200" indent="-457200">
              <a:buFont typeface="Arial" panose="020B0604020202020204" pitchFamily="34" charset="0"/>
              <a:buChar char="•"/>
            </a:pPr>
            <a:r>
              <a:rPr lang="en-US" sz="2600" dirty="0" err="1">
                <a:solidFill>
                  <a:schemeClr val="tx1"/>
                </a:solidFill>
                <a:latin typeface="Arial" panose="020B0604020202020204"/>
              </a:rPr>
              <a:t>Unigolion</a:t>
            </a:r>
            <a:r>
              <a:rPr lang="en-US" sz="2600" dirty="0">
                <a:solidFill>
                  <a:schemeClr val="tx1"/>
                </a:solidFill>
                <a:latin typeface="Arial" panose="020B0604020202020204"/>
              </a:rPr>
              <a:t> </a:t>
            </a:r>
            <a:r>
              <a:rPr lang="en-US" sz="2600" dirty="0" err="1">
                <a:solidFill>
                  <a:schemeClr val="tx1"/>
                </a:solidFill>
                <a:latin typeface="Arial" panose="020B0604020202020204"/>
              </a:rPr>
              <a:t>cyfrifol</a:t>
            </a:r>
            <a:endParaRPr kumimoji="0" lang="en-US" sz="26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457200" indent="-457200">
              <a:buFont typeface="Arial" panose="020B0604020202020204" pitchFamily="34" charset="0"/>
              <a:buChar char="•"/>
            </a:pPr>
            <a:r>
              <a:rPr lang="en-US" sz="2600" dirty="0" err="1">
                <a:solidFill>
                  <a:schemeClr val="tx1"/>
                </a:solidFill>
                <a:latin typeface="Arial" panose="020B0604020202020204"/>
              </a:rPr>
              <a:t>Rheolwyr</a:t>
            </a:r>
            <a:r>
              <a:rPr lang="en-US" sz="2600" dirty="0">
                <a:solidFill>
                  <a:schemeClr val="tx1"/>
                </a:solidFill>
                <a:latin typeface="Arial" panose="020B0604020202020204"/>
              </a:rPr>
              <a:t> </a:t>
            </a:r>
            <a:r>
              <a:rPr lang="en-US" sz="2600" dirty="0" err="1">
                <a:solidFill>
                  <a:schemeClr val="tx1"/>
                </a:solidFill>
                <a:latin typeface="Arial" panose="020B0604020202020204"/>
              </a:rPr>
              <a:t>cofrestredig</a:t>
            </a:r>
            <a:endParaRPr lang="en-US" sz="2600" dirty="0">
              <a:solidFill>
                <a:schemeClr val="tx1"/>
              </a:solidFill>
              <a:latin typeface="Arial" panose="020B0604020202020204"/>
            </a:endParaRPr>
          </a:p>
          <a:p>
            <a:pPr marL="457200" indent="-457200">
              <a:buFont typeface="Arial" panose="020B0604020202020204" pitchFamily="34" charset="0"/>
              <a:buChar char="•"/>
            </a:pPr>
            <a:r>
              <a:rPr kumimoji="0" lang="en-US" sz="2600" b="0" i="0" u="none" strike="noStrike" kern="1200" cap="none" spc="0" normalizeH="0" baseline="0" noProof="0" dirty="0" err="1">
                <a:ln>
                  <a:noFill/>
                </a:ln>
                <a:solidFill>
                  <a:schemeClr val="tx1"/>
                </a:solidFill>
                <a:effectLst/>
                <a:uLnTx/>
                <a:uFillTx/>
                <a:latin typeface="Arial" panose="020B0604020202020204"/>
                <a:ea typeface="+mn-ea"/>
                <a:cs typeface="+mn-cs"/>
              </a:rPr>
              <a:t>Cydlynwyr</a:t>
            </a:r>
            <a:r>
              <a:rPr kumimoji="0" lang="en-US" sz="26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en-US" sz="2600" b="0" i="0" u="none" strike="noStrike" kern="1200" cap="none" spc="0" normalizeH="0" baseline="0" noProof="0" dirty="0" err="1">
                <a:ln>
                  <a:noFill/>
                </a:ln>
                <a:solidFill>
                  <a:schemeClr val="tx1"/>
                </a:solidFill>
                <a:effectLst/>
                <a:uLnTx/>
                <a:uFillTx/>
                <a:latin typeface="Arial" panose="020B0604020202020204"/>
                <a:ea typeface="+mn-ea"/>
                <a:cs typeface="+mn-cs"/>
              </a:rPr>
              <a:t>gweithgareddau</a:t>
            </a:r>
            <a:endParaRPr kumimoji="0" lang="en-US" sz="26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457200" indent="-457200">
              <a:buFont typeface="Arial" panose="020B0604020202020204" pitchFamily="34" charset="0"/>
              <a:buChar char="•"/>
            </a:pPr>
            <a:r>
              <a:rPr lang="en-US" sz="2600" dirty="0" err="1">
                <a:solidFill>
                  <a:schemeClr val="tx1"/>
                </a:solidFill>
                <a:latin typeface="Arial" panose="020B0604020202020204"/>
              </a:rPr>
              <a:t>Gweithwyr</a:t>
            </a:r>
            <a:r>
              <a:rPr lang="en-US" sz="2600" dirty="0">
                <a:solidFill>
                  <a:schemeClr val="tx1"/>
                </a:solidFill>
                <a:latin typeface="Arial" panose="020B0604020202020204"/>
              </a:rPr>
              <a:t> </a:t>
            </a:r>
            <a:r>
              <a:rPr lang="en-US" sz="2600" dirty="0" err="1">
                <a:solidFill>
                  <a:schemeClr val="tx1"/>
                </a:solidFill>
                <a:latin typeface="Arial" panose="020B0604020202020204"/>
              </a:rPr>
              <a:t>rheng</a:t>
            </a:r>
            <a:r>
              <a:rPr lang="en-US" sz="2600" dirty="0">
                <a:solidFill>
                  <a:schemeClr val="tx1"/>
                </a:solidFill>
                <a:latin typeface="Arial" panose="020B0604020202020204"/>
              </a:rPr>
              <a:t> </a:t>
            </a:r>
            <a:r>
              <a:rPr lang="en-US" sz="2600" dirty="0" err="1">
                <a:solidFill>
                  <a:schemeClr val="tx1"/>
                </a:solidFill>
                <a:latin typeface="Arial" panose="020B0604020202020204"/>
              </a:rPr>
              <a:t>flaen</a:t>
            </a:r>
            <a:endParaRPr kumimoji="0" lang="en-GB" sz="2600" b="0" i="0" u="none" strike="noStrike" kern="1200" cap="none" spc="0" normalizeH="0" baseline="0" noProof="0" dirty="0">
              <a:ln>
                <a:noFill/>
              </a:ln>
              <a:solidFill>
                <a:schemeClr val="tx1"/>
              </a:solidFill>
              <a:effectLst/>
              <a:uLnTx/>
              <a:uFillTx/>
              <a:latin typeface="Arial" panose="020B0604020202020204"/>
              <a:ea typeface="+mn-ea"/>
              <a:cs typeface="+mn-cs"/>
            </a:endParaRPr>
          </a:p>
          <a:p>
            <a:r>
              <a:rPr lang="en-GB" sz="2600" dirty="0" err="1">
                <a:solidFill>
                  <a:srgbClr val="16AD85"/>
                </a:solidFill>
                <a:latin typeface="Arial" panose="020B0604020202020204"/>
              </a:rPr>
              <a:t>Strategaeth</a:t>
            </a:r>
            <a:r>
              <a:rPr lang="en-GB" sz="2600" dirty="0">
                <a:solidFill>
                  <a:srgbClr val="16AD85"/>
                </a:solidFill>
                <a:latin typeface="Arial" panose="020B0604020202020204"/>
              </a:rPr>
              <a:t> </a:t>
            </a:r>
            <a:r>
              <a:rPr lang="en-GB" sz="2600" dirty="0" err="1">
                <a:solidFill>
                  <a:srgbClr val="16AD85"/>
                </a:solidFill>
                <a:latin typeface="Arial" panose="020B0604020202020204"/>
              </a:rPr>
              <a:t>samplu</a:t>
            </a:r>
            <a:endParaRPr lang="en-GB" sz="2600" dirty="0">
              <a:solidFill>
                <a:srgbClr val="16AD85"/>
              </a:solidFill>
              <a:latin typeface="Arial" panose="020B0604020202020204"/>
            </a:endParaRPr>
          </a:p>
          <a:p>
            <a:pPr marL="457200" indent="-457200">
              <a:buFont typeface="Arial" panose="020B0604020202020204" pitchFamily="34" charset="0"/>
              <a:buChar char="•"/>
            </a:pPr>
            <a:r>
              <a:rPr lang="en-GB" sz="2600" dirty="0" err="1">
                <a:solidFill>
                  <a:schemeClr val="tx1"/>
                </a:solidFill>
                <a:latin typeface="Arial" panose="020B0604020202020204"/>
              </a:rPr>
              <a:t>Cynrychiolydd</a:t>
            </a:r>
            <a:r>
              <a:rPr lang="en-GB" sz="2600" dirty="0">
                <a:solidFill>
                  <a:schemeClr val="tx1"/>
                </a:solidFill>
                <a:latin typeface="Arial" panose="020B0604020202020204"/>
              </a:rPr>
              <a:t> y </a:t>
            </a:r>
            <a:r>
              <a:rPr lang="en-GB" sz="2600" dirty="0" err="1">
                <a:solidFill>
                  <a:schemeClr val="tx1"/>
                </a:solidFill>
                <a:latin typeface="Arial" panose="020B0604020202020204"/>
              </a:rPr>
              <a:t>dirwedd</a:t>
            </a:r>
            <a:r>
              <a:rPr lang="en-GB" sz="2600" dirty="0">
                <a:solidFill>
                  <a:schemeClr val="tx1"/>
                </a:solidFill>
                <a:latin typeface="Arial" panose="020B0604020202020204"/>
              </a:rPr>
              <a:t> </a:t>
            </a:r>
            <a:r>
              <a:rPr lang="en-GB" sz="2600" dirty="0" err="1">
                <a:solidFill>
                  <a:schemeClr val="tx1"/>
                </a:solidFill>
                <a:latin typeface="Arial" panose="020B0604020202020204"/>
              </a:rPr>
              <a:t>gofal</a:t>
            </a:r>
            <a:r>
              <a:rPr lang="en-GB" sz="2600" dirty="0">
                <a:solidFill>
                  <a:schemeClr val="tx1"/>
                </a:solidFill>
                <a:latin typeface="Arial" panose="020B0604020202020204"/>
              </a:rPr>
              <a:t> </a:t>
            </a:r>
            <a:r>
              <a:rPr lang="en-GB" sz="2600" dirty="0" err="1">
                <a:solidFill>
                  <a:schemeClr val="tx1"/>
                </a:solidFill>
                <a:latin typeface="Arial" panose="020B0604020202020204"/>
              </a:rPr>
              <a:t>cymdeithasol</a:t>
            </a:r>
            <a:r>
              <a:rPr lang="en-GB" sz="2600" dirty="0">
                <a:solidFill>
                  <a:schemeClr val="tx1"/>
                </a:solidFill>
                <a:latin typeface="Arial" panose="020B0604020202020204"/>
              </a:rPr>
              <a:t> </a:t>
            </a:r>
            <a:r>
              <a:rPr lang="en-GB" sz="2600" dirty="0" err="1">
                <a:solidFill>
                  <a:schemeClr val="tx1"/>
                </a:solidFill>
                <a:latin typeface="Arial" panose="020B0604020202020204"/>
              </a:rPr>
              <a:t>yng</a:t>
            </a:r>
            <a:r>
              <a:rPr lang="en-GB" sz="2600" dirty="0">
                <a:solidFill>
                  <a:schemeClr val="tx1"/>
                </a:solidFill>
                <a:latin typeface="Arial" panose="020B0604020202020204"/>
              </a:rPr>
              <a:t> </a:t>
            </a:r>
            <a:r>
              <a:rPr lang="en-GB" sz="2600" dirty="0" err="1">
                <a:solidFill>
                  <a:schemeClr val="tx1"/>
                </a:solidFill>
                <a:latin typeface="Arial" panose="020B0604020202020204"/>
              </a:rPr>
              <a:t>Nghymru</a:t>
            </a:r>
            <a:endParaRPr lang="en-GB" sz="2600" dirty="0">
              <a:solidFill>
                <a:schemeClr val="tx1"/>
              </a:solidFill>
              <a:latin typeface="Arial" panose="020B0604020202020204"/>
            </a:endParaRPr>
          </a:p>
          <a:p>
            <a:r>
              <a:rPr lang="en-GB" sz="2600" dirty="0" err="1">
                <a:solidFill>
                  <a:srgbClr val="16AD85"/>
                </a:solidFill>
                <a:latin typeface="Arial" panose="020B0604020202020204"/>
              </a:rPr>
              <a:t>Cynydd</a:t>
            </a:r>
            <a:endParaRPr lang="en-GB" sz="2600" dirty="0">
              <a:solidFill>
                <a:srgbClr val="16AD85"/>
              </a:solidFill>
              <a:latin typeface="Arial" panose="020B0604020202020204"/>
            </a:endParaRPr>
          </a:p>
          <a:p>
            <a:pPr marL="457200" indent="-457200">
              <a:buFont typeface="Arial" panose="020B0604020202020204" pitchFamily="34" charset="0"/>
              <a:buChar char="•"/>
            </a:pPr>
            <a:r>
              <a:rPr lang="en-GB" sz="2600" dirty="0">
                <a:solidFill>
                  <a:schemeClr val="tx1"/>
                </a:solidFill>
                <a:latin typeface="Arial" panose="020B0604020202020204"/>
              </a:rPr>
              <a:t>15 </a:t>
            </a:r>
            <a:r>
              <a:rPr lang="en-GB" sz="2600" dirty="0" err="1">
                <a:solidFill>
                  <a:schemeClr val="tx1"/>
                </a:solidFill>
                <a:latin typeface="Arial" panose="020B0604020202020204"/>
              </a:rPr>
              <a:t>cyfweliad</a:t>
            </a:r>
            <a:r>
              <a:rPr lang="en-GB" sz="2600" dirty="0">
                <a:solidFill>
                  <a:schemeClr val="tx1"/>
                </a:solidFill>
                <a:latin typeface="Arial" panose="020B0604020202020204"/>
              </a:rPr>
              <a:t> </a:t>
            </a:r>
            <a:r>
              <a:rPr lang="en-GB" sz="2600" dirty="0" err="1">
                <a:solidFill>
                  <a:schemeClr val="tx1"/>
                </a:solidFill>
                <a:latin typeface="Arial" panose="020B0604020202020204"/>
              </a:rPr>
              <a:t>hyd</a:t>
            </a:r>
            <a:r>
              <a:rPr lang="en-GB" sz="2600" dirty="0">
                <a:solidFill>
                  <a:schemeClr val="tx1"/>
                </a:solidFill>
                <a:latin typeface="Arial" panose="020B0604020202020204"/>
              </a:rPr>
              <a:t> </a:t>
            </a:r>
            <a:r>
              <a:rPr lang="en-GB" sz="2600" dirty="0" err="1">
                <a:solidFill>
                  <a:schemeClr val="tx1"/>
                </a:solidFill>
                <a:latin typeface="Arial" panose="020B0604020202020204"/>
              </a:rPr>
              <a:t>yn</a:t>
            </a:r>
            <a:r>
              <a:rPr lang="en-GB" sz="2600" dirty="0">
                <a:solidFill>
                  <a:schemeClr val="tx1"/>
                </a:solidFill>
                <a:latin typeface="Arial" panose="020B0604020202020204"/>
              </a:rPr>
              <a:t> </a:t>
            </a:r>
            <a:r>
              <a:rPr lang="en-GB" sz="2600" dirty="0" err="1">
                <a:solidFill>
                  <a:schemeClr val="tx1"/>
                </a:solidFill>
                <a:latin typeface="Arial" panose="020B0604020202020204"/>
              </a:rPr>
              <a:t>hyn</a:t>
            </a:r>
            <a:endParaRPr lang="en-US" sz="2600" dirty="0">
              <a:solidFill>
                <a:schemeClr val="tx1"/>
              </a:solidFill>
              <a:latin typeface="Arial" panose="020B0604020202020204"/>
            </a:endParaRPr>
          </a:p>
          <a:p>
            <a:endParaRPr lang="en-GB" dirty="0"/>
          </a:p>
        </p:txBody>
      </p:sp>
      <p:pic>
        <p:nvPicPr>
          <p:cNvPr id="6" name="Picture 5" descr="Stick figure families holding hands">
            <a:extLst>
              <a:ext uri="{FF2B5EF4-FFF2-40B4-BE49-F238E27FC236}">
                <a16:creationId xmlns:a16="http://schemas.microsoft.com/office/drawing/2014/main" id="{0E2EAAA0-BA1C-4C58-8E75-4742E6D8A6CD}"/>
              </a:ext>
            </a:extLst>
          </p:cNvPr>
          <p:cNvPicPr>
            <a:picLocks noChangeAspect="1"/>
          </p:cNvPicPr>
          <p:nvPr/>
        </p:nvPicPr>
        <p:blipFill>
          <a:blip r:embed="rId3"/>
          <a:stretch>
            <a:fillRect/>
          </a:stretch>
        </p:blipFill>
        <p:spPr>
          <a:xfrm>
            <a:off x="3540135" y="2299520"/>
            <a:ext cx="2063729" cy="1375819"/>
          </a:xfrm>
          <a:prstGeom prst="rect">
            <a:avLst/>
          </a:prstGeom>
        </p:spPr>
      </p:pic>
    </p:spTree>
    <p:extLst>
      <p:ext uri="{BB962C8B-B14F-4D97-AF65-F5344CB8AC3E}">
        <p14:creationId xmlns:p14="http://schemas.microsoft.com/office/powerpoint/2010/main" val="23577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90EA-30DF-47D1-89D7-DC3482A76950}"/>
              </a:ext>
            </a:extLst>
          </p:cNvPr>
          <p:cNvSpPr>
            <a:spLocks noGrp="1"/>
          </p:cNvSpPr>
          <p:nvPr>
            <p:ph type="title"/>
          </p:nvPr>
        </p:nvSpPr>
        <p:spPr>
          <a:xfrm>
            <a:off x="520299" y="486613"/>
            <a:ext cx="3681080" cy="1031283"/>
          </a:xfrm>
        </p:spPr>
        <p:txBody>
          <a:bodyPr/>
          <a:lstStyle/>
          <a:p>
            <a:pPr algn="ctr"/>
            <a:r>
              <a:rPr lang="en-US" dirty="0" err="1"/>
              <a:t>Cysylltwch</a:t>
            </a:r>
            <a:r>
              <a:rPr lang="en-US" dirty="0"/>
              <a:t> a </a:t>
            </a:r>
            <a:r>
              <a:rPr lang="en-US" dirty="0" err="1"/>
              <a:t>ni</a:t>
            </a:r>
            <a:endParaRPr lang="en-GB" dirty="0"/>
          </a:p>
        </p:txBody>
      </p:sp>
      <p:sp>
        <p:nvSpPr>
          <p:cNvPr id="3" name="Text Placeholder 2">
            <a:extLst>
              <a:ext uri="{FF2B5EF4-FFF2-40B4-BE49-F238E27FC236}">
                <a16:creationId xmlns:a16="http://schemas.microsoft.com/office/drawing/2014/main" id="{5BC3A446-3C86-43A4-9B47-04E74FC2CE9F}"/>
              </a:ext>
            </a:extLst>
          </p:cNvPr>
          <p:cNvSpPr>
            <a:spLocks noGrp="1"/>
          </p:cNvSpPr>
          <p:nvPr>
            <p:ph type="body" sz="quarter" idx="10"/>
          </p:nvPr>
        </p:nvSpPr>
        <p:spPr>
          <a:xfrm>
            <a:off x="4818971" y="486613"/>
            <a:ext cx="3690937" cy="1031284"/>
          </a:xfrm>
        </p:spPr>
        <p:txBody>
          <a:bodyPr/>
          <a:lstStyle/>
          <a:p>
            <a:pPr algn="ctr"/>
            <a:r>
              <a:rPr lang="en-US" dirty="0"/>
              <a:t>Get in touch</a:t>
            </a:r>
            <a:endParaRPr lang="en-GB" dirty="0"/>
          </a:p>
        </p:txBody>
      </p:sp>
      <p:sp>
        <p:nvSpPr>
          <p:cNvPr id="4" name="Text Placeholder 3">
            <a:extLst>
              <a:ext uri="{FF2B5EF4-FFF2-40B4-BE49-F238E27FC236}">
                <a16:creationId xmlns:a16="http://schemas.microsoft.com/office/drawing/2014/main" id="{4E024B78-A6E2-4EF0-BC96-2AA300055324}"/>
              </a:ext>
            </a:extLst>
          </p:cNvPr>
          <p:cNvSpPr>
            <a:spLocks noGrp="1"/>
          </p:cNvSpPr>
          <p:nvPr>
            <p:ph type="body" sz="quarter" idx="11"/>
          </p:nvPr>
        </p:nvSpPr>
        <p:spPr>
          <a:xfrm>
            <a:off x="4585128" y="1230856"/>
            <a:ext cx="4572000" cy="2198144"/>
          </a:xfrm>
        </p:spPr>
        <p:txBody>
          <a:bodyPr>
            <a:normAutofit fontScale="32500" lnSpcReduction="20000"/>
          </a:bodyPr>
          <a:lstStyle/>
          <a:p>
            <a:pPr algn="ctr"/>
            <a:endParaRPr lang="en-US" sz="2800" dirty="0">
              <a:solidFill>
                <a:schemeClr val="tx1"/>
              </a:solidFill>
              <a:latin typeface="Arial" panose="020B0604020202020204"/>
            </a:endParaRPr>
          </a:p>
          <a:p>
            <a:pPr algn="ctr"/>
            <a:r>
              <a:rPr lang="en-US" sz="5500" b="1" dirty="0">
                <a:solidFill>
                  <a:srgbClr val="16AD85"/>
                </a:solidFill>
                <a:latin typeface="Arial" panose="020B0604020202020204"/>
              </a:rPr>
              <a:t>Email us at:</a:t>
            </a:r>
          </a:p>
          <a:p>
            <a:pPr algn="ctr"/>
            <a:r>
              <a:rPr lang="en-US" sz="5500" b="1" dirty="0" err="1">
                <a:solidFill>
                  <a:schemeClr val="tx1"/>
                </a:solidFill>
                <a:latin typeface="Arial" panose="020B0604020202020204"/>
                <a:hlinkClick r:id="rId3"/>
              </a:rPr>
              <a:t>Research@socialcare.wales</a:t>
            </a:r>
            <a:r>
              <a:rPr lang="en-US" sz="5500" b="1" dirty="0">
                <a:solidFill>
                  <a:schemeClr val="tx1"/>
                </a:solidFill>
                <a:latin typeface="Arial" panose="020B0604020202020204"/>
              </a:rPr>
              <a:t> </a:t>
            </a:r>
          </a:p>
          <a:p>
            <a:pPr algn="ctr"/>
            <a:endParaRPr lang="en-US" sz="5500" b="1" dirty="0">
              <a:solidFill>
                <a:schemeClr val="tx1"/>
              </a:solidFill>
              <a:latin typeface="Arial" panose="020B0604020202020204"/>
            </a:endParaRPr>
          </a:p>
          <a:p>
            <a:pPr algn="ctr"/>
            <a:r>
              <a:rPr lang="en-US" sz="5500" b="1" dirty="0">
                <a:solidFill>
                  <a:srgbClr val="16AD85"/>
                </a:solidFill>
                <a:latin typeface="Arial" panose="020B0604020202020204"/>
              </a:rPr>
              <a:t>Fill in a form at:</a:t>
            </a:r>
          </a:p>
          <a:p>
            <a:pPr algn="ctr"/>
            <a:r>
              <a:rPr lang="en-US" sz="5500" b="1" dirty="0">
                <a:solidFill>
                  <a:schemeClr val="tx1"/>
                </a:solidFill>
                <a:latin typeface="Arial" panose="020B0604020202020204"/>
              </a:rPr>
              <a:t> </a:t>
            </a:r>
            <a:r>
              <a:rPr lang="en-US" sz="5500" b="1" dirty="0">
                <a:solidFill>
                  <a:schemeClr val="tx1"/>
                </a:solidFill>
                <a:latin typeface="Arial" panose="020B0604020202020204"/>
                <a:hlinkClick r:id="rId4"/>
              </a:rPr>
              <a:t>https://tinyurl.com/3w3frc84</a:t>
            </a:r>
            <a:r>
              <a:rPr lang="en-US" sz="5500" b="1" dirty="0">
                <a:solidFill>
                  <a:schemeClr val="tx1"/>
                </a:solidFill>
                <a:latin typeface="Arial" panose="020B0604020202020204"/>
              </a:rPr>
              <a:t>  </a:t>
            </a:r>
          </a:p>
          <a:p>
            <a:pPr algn="ctr"/>
            <a:r>
              <a:rPr lang="en-US" sz="5500" b="1" dirty="0">
                <a:solidFill>
                  <a:srgbClr val="16AD85"/>
                </a:solidFill>
                <a:latin typeface="Arial" panose="020B0604020202020204"/>
              </a:rPr>
              <a:t>or use the QR code:</a:t>
            </a:r>
          </a:p>
          <a:p>
            <a:pPr algn="ctr"/>
            <a:endParaRPr lang="en-US" sz="2800" dirty="0">
              <a:solidFill>
                <a:schemeClr val="tx1"/>
              </a:solidFill>
              <a:latin typeface="Arial" panose="020B0604020202020204"/>
            </a:endParaRPr>
          </a:p>
        </p:txBody>
      </p:sp>
      <p:sp>
        <p:nvSpPr>
          <p:cNvPr id="5" name="Text Placeholder 4">
            <a:extLst>
              <a:ext uri="{FF2B5EF4-FFF2-40B4-BE49-F238E27FC236}">
                <a16:creationId xmlns:a16="http://schemas.microsoft.com/office/drawing/2014/main" id="{EE03F3DE-EB89-4070-8BCE-55CA8D2C0AE3}"/>
              </a:ext>
            </a:extLst>
          </p:cNvPr>
          <p:cNvSpPr>
            <a:spLocks noGrp="1"/>
          </p:cNvSpPr>
          <p:nvPr>
            <p:ph type="body" sz="quarter" idx="12"/>
          </p:nvPr>
        </p:nvSpPr>
        <p:spPr>
          <a:xfrm>
            <a:off x="87854" y="1311070"/>
            <a:ext cx="4422321" cy="1697401"/>
          </a:xfrm>
        </p:spPr>
        <p:txBody>
          <a:bodyPr>
            <a:noAutofit/>
          </a:bodyPr>
          <a:lstStyle/>
          <a:p>
            <a:pPr algn="ctr"/>
            <a:r>
              <a:rPr lang="en-US" b="1" dirty="0">
                <a:solidFill>
                  <a:srgbClr val="16AD85"/>
                </a:solidFill>
              </a:rPr>
              <a:t>E</a:t>
            </a:r>
            <a:r>
              <a:rPr lang="en-GB" b="1" dirty="0">
                <a:solidFill>
                  <a:srgbClr val="16AD85"/>
                </a:solidFill>
              </a:rPr>
              <a:t>-</a:t>
            </a:r>
            <a:r>
              <a:rPr lang="en-GB" b="1" dirty="0" err="1">
                <a:solidFill>
                  <a:srgbClr val="16AD85"/>
                </a:solidFill>
              </a:rPr>
              <a:t>bostiwch</a:t>
            </a:r>
            <a:r>
              <a:rPr lang="en-GB" b="1" dirty="0">
                <a:solidFill>
                  <a:srgbClr val="16AD85"/>
                </a:solidFill>
              </a:rPr>
              <a:t> </a:t>
            </a:r>
            <a:r>
              <a:rPr lang="en-GB" b="1" dirty="0" err="1">
                <a:solidFill>
                  <a:srgbClr val="16AD85"/>
                </a:solidFill>
              </a:rPr>
              <a:t>ni</a:t>
            </a:r>
            <a:r>
              <a:rPr lang="en-GB" b="1" dirty="0">
                <a:solidFill>
                  <a:srgbClr val="16AD85"/>
                </a:solidFill>
              </a:rPr>
              <a:t> </a:t>
            </a:r>
            <a:r>
              <a:rPr lang="en-GB" b="1" dirty="0" err="1">
                <a:solidFill>
                  <a:srgbClr val="16AD85"/>
                </a:solidFill>
              </a:rPr>
              <a:t>ar</a:t>
            </a:r>
            <a:r>
              <a:rPr lang="en-GB" b="1" dirty="0">
                <a:solidFill>
                  <a:srgbClr val="16AD85"/>
                </a:solidFill>
              </a:rPr>
              <a:t>:</a:t>
            </a:r>
          </a:p>
          <a:p>
            <a:pPr algn="ctr"/>
            <a:r>
              <a:rPr lang="en-GB" b="1" dirty="0" err="1">
                <a:solidFill>
                  <a:srgbClr val="16AD85"/>
                </a:solidFill>
                <a:hlinkClick r:id="rId3"/>
              </a:rPr>
              <a:t>Research@socialcare.wales</a:t>
            </a:r>
            <a:endParaRPr lang="en-GB" b="1" dirty="0">
              <a:solidFill>
                <a:srgbClr val="16AD85"/>
              </a:solidFill>
            </a:endParaRPr>
          </a:p>
          <a:p>
            <a:pPr algn="ctr"/>
            <a:endParaRPr lang="en-GB" b="1" dirty="0">
              <a:solidFill>
                <a:srgbClr val="16AD85"/>
              </a:solidFill>
            </a:endParaRPr>
          </a:p>
          <a:p>
            <a:pPr algn="ctr"/>
            <a:r>
              <a:rPr lang="en-GB" b="1" dirty="0" err="1">
                <a:solidFill>
                  <a:srgbClr val="16AD85"/>
                </a:solidFill>
              </a:rPr>
              <a:t>Llenwch</a:t>
            </a:r>
            <a:r>
              <a:rPr lang="en-GB" b="1" dirty="0">
                <a:solidFill>
                  <a:srgbClr val="16AD85"/>
                </a:solidFill>
              </a:rPr>
              <a:t> </a:t>
            </a:r>
            <a:r>
              <a:rPr lang="en-GB" b="1" dirty="0" err="1">
                <a:solidFill>
                  <a:srgbClr val="16AD85"/>
                </a:solidFill>
              </a:rPr>
              <a:t>ffurflen</a:t>
            </a:r>
            <a:r>
              <a:rPr lang="en-GB" b="1" dirty="0">
                <a:solidFill>
                  <a:srgbClr val="16AD85"/>
                </a:solidFill>
              </a:rPr>
              <a:t> </a:t>
            </a:r>
            <a:r>
              <a:rPr lang="en-GB" b="1" dirty="0" err="1">
                <a:solidFill>
                  <a:srgbClr val="16AD85"/>
                </a:solidFill>
              </a:rPr>
              <a:t>yn</a:t>
            </a:r>
            <a:r>
              <a:rPr lang="en-GB" b="1" dirty="0">
                <a:solidFill>
                  <a:srgbClr val="16AD85"/>
                </a:solidFill>
              </a:rPr>
              <a:t>:</a:t>
            </a:r>
          </a:p>
          <a:p>
            <a:pPr algn="ctr"/>
            <a:r>
              <a:rPr lang="en-GB" b="1" dirty="0">
                <a:solidFill>
                  <a:srgbClr val="16AD85"/>
                </a:solidFill>
                <a:hlinkClick r:id="rId4"/>
              </a:rPr>
              <a:t>https://tinyurl.com/3w3frc84</a:t>
            </a:r>
            <a:r>
              <a:rPr lang="en-GB" b="1" dirty="0">
                <a:solidFill>
                  <a:srgbClr val="16AD85"/>
                </a:solidFill>
              </a:rPr>
              <a:t> </a:t>
            </a:r>
          </a:p>
          <a:p>
            <a:pPr algn="ctr"/>
            <a:r>
              <a:rPr lang="en-GB" b="1" dirty="0">
                <a:solidFill>
                  <a:srgbClr val="16AD85"/>
                </a:solidFill>
              </a:rPr>
              <a:t>neu </a:t>
            </a:r>
            <a:r>
              <a:rPr lang="en-GB" b="1" dirty="0" err="1">
                <a:solidFill>
                  <a:srgbClr val="16AD85"/>
                </a:solidFill>
              </a:rPr>
              <a:t>defnyddiwch</a:t>
            </a:r>
            <a:r>
              <a:rPr lang="en-GB" b="1" dirty="0">
                <a:solidFill>
                  <a:srgbClr val="16AD85"/>
                </a:solidFill>
              </a:rPr>
              <a:t> y cod QR:</a:t>
            </a:r>
            <a:endParaRPr lang="en-GB" dirty="0"/>
          </a:p>
        </p:txBody>
      </p:sp>
      <p:pic>
        <p:nvPicPr>
          <p:cNvPr id="21" name="Picture 20" descr="Qr code&#10;&#10;Description automatically generated">
            <a:extLst>
              <a:ext uri="{FF2B5EF4-FFF2-40B4-BE49-F238E27FC236}">
                <a16:creationId xmlns:a16="http://schemas.microsoft.com/office/drawing/2014/main" id="{0467A567-739C-444E-9749-9825736515B8}"/>
              </a:ext>
            </a:extLst>
          </p:cNvPr>
          <p:cNvPicPr>
            <a:picLocks noChangeAspect="1"/>
          </p:cNvPicPr>
          <p:nvPr/>
        </p:nvPicPr>
        <p:blipFill>
          <a:blip r:embed="rId5"/>
          <a:stretch>
            <a:fillRect/>
          </a:stretch>
        </p:blipFill>
        <p:spPr>
          <a:xfrm>
            <a:off x="3588847" y="3634583"/>
            <a:ext cx="1992561" cy="1992561"/>
          </a:xfrm>
          <a:prstGeom prst="rect">
            <a:avLst/>
          </a:prstGeom>
          <a:noFill/>
        </p:spPr>
      </p:pic>
    </p:spTree>
    <p:extLst>
      <p:ext uri="{BB962C8B-B14F-4D97-AF65-F5344CB8AC3E}">
        <p14:creationId xmlns:p14="http://schemas.microsoft.com/office/powerpoint/2010/main" val="1992021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38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9005" y="1877398"/>
            <a:ext cx="7515921" cy="267765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Diweddariad</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Gorfodaeth</a:t>
            </a:r>
            <a:endPar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endParaRPr>
          </a:p>
          <a:p>
            <a:pPr algn="ctr" defTabSz="914400">
              <a:defRPr/>
            </a:pPr>
            <a:r>
              <a:rPr lang="en-GB" sz="2400" kern="0" noProof="0" dirty="0" smtClean="0">
                <a:solidFill>
                  <a:srgbClr val="4472C4"/>
                </a:solidFill>
                <a:latin typeface="Arial" panose="020B0604020202020204" pitchFamily="34" charset="0"/>
                <a:ea typeface="+mj-ea"/>
                <a:cs typeface="Arial" panose="020B0604020202020204" pitchFamily="34" charset="0"/>
              </a:rPr>
              <a:t>Sharon Eastlake</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a:solidFill>
                  <a:schemeClr val="accent1"/>
                </a:solidFill>
                <a:latin typeface="Arial" panose="020B0604020202020204" pitchFamily="34" charset="0"/>
                <a:cs typeface="Arial" panose="020B0604020202020204" pitchFamily="34" charset="0"/>
              </a:rPr>
              <a:t>Uwch </a:t>
            </a:r>
            <a:r>
              <a:rPr lang="en-GB" sz="2400" kern="0" dirty="0" err="1">
                <a:solidFill>
                  <a:schemeClr val="accent1"/>
                </a:solidFill>
                <a:latin typeface="Arial" panose="020B0604020202020204" pitchFamily="34" charset="0"/>
                <a:cs typeface="Arial" panose="020B0604020202020204" pitchFamily="34" charset="0"/>
              </a:rPr>
              <a:t>Reolwr</a:t>
            </a:r>
            <a:r>
              <a:rPr lang="en-GB" sz="2400" kern="0" dirty="0">
                <a:solidFill>
                  <a:schemeClr val="accent1"/>
                </a:solidFill>
                <a:latin typeface="Arial" panose="020B0604020202020204" pitchFamily="34" charset="0"/>
                <a:cs typeface="Arial" panose="020B0604020202020204" pitchFamily="34" charset="0"/>
              </a:rPr>
              <a:t> Cofrestru a </a:t>
            </a:r>
            <a:r>
              <a:rPr lang="en-GB" sz="2400" kern="0" dirty="0" err="1">
                <a:solidFill>
                  <a:schemeClr val="accent1"/>
                </a:solidFill>
                <a:latin typeface="Arial" panose="020B0604020202020204" pitchFamily="34" charset="0"/>
                <a:cs typeface="Arial" panose="020B0604020202020204" pitchFamily="34" charset="0"/>
              </a:rPr>
              <a:t>Gorfodi</a:t>
            </a:r>
            <a:endParaRPr lang="en-GB" sz="2400" kern="0" dirty="0">
              <a:solidFill>
                <a:schemeClr val="accent1"/>
              </a:solidFill>
              <a:latin typeface="Arial" panose="020B0604020202020204" pitchFamily="34" charset="0"/>
              <a:cs typeface="Arial" panose="020B0604020202020204" pitchFamily="34" charset="0"/>
            </a:endParaRPr>
          </a:p>
          <a:p>
            <a:pPr lvl="0" algn="ctr" defTabSz="914400">
              <a:defRPr/>
            </a:pP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r>
            <a:b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br>
            <a: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Enforcement Update</a:t>
            </a:r>
          </a:p>
          <a:p>
            <a:pPr algn="ctr" defTabSz="914400">
              <a:defRPr/>
            </a:pPr>
            <a:r>
              <a:rPr lang="en-GB" sz="2400" kern="0" dirty="0" smtClean="0">
                <a:solidFill>
                  <a:prstClr val="black"/>
                </a:solidFill>
                <a:latin typeface="Arial" panose="020B0604020202020204" pitchFamily="34" charset="0"/>
                <a:ea typeface="+mj-ea"/>
                <a:cs typeface="Arial" panose="020B0604020202020204" pitchFamily="34" charset="0"/>
              </a:rPr>
              <a:t>Sharon Eastlake, </a:t>
            </a:r>
            <a:r>
              <a:rPr lang="en-GB" sz="2400" kern="0" dirty="0">
                <a:latin typeface="Arial" panose="020B0604020202020204" pitchFamily="34" charset="0"/>
                <a:cs typeface="Arial" panose="020B0604020202020204" pitchFamily="34" charset="0"/>
              </a:rPr>
              <a:t>Senior Manager Registration and </a:t>
            </a:r>
            <a:r>
              <a:rPr lang="en-GB" sz="2400" kern="0" dirty="0" smtClean="0">
                <a:latin typeface="Arial" panose="020B0604020202020204" pitchFamily="34" charset="0"/>
                <a:cs typeface="Arial" panose="020B0604020202020204" pitchFamily="34" charset="0"/>
              </a:rPr>
              <a:t>Enforcement</a:t>
            </a:r>
            <a:endParaRPr lang="en-GB"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335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780" y="1466156"/>
            <a:ext cx="4572000" cy="70788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Diweddariad</a:t>
            </a:r>
            <a:r>
              <a:rPr kumimoji="0" lang="en-GB" sz="2000" b="1"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000" b="1"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Adrodd</a:t>
            </a:r>
            <a:r>
              <a:rPr kumimoji="0" lang="en-GB" sz="2000" b="1"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ar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ddiffyg</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cydymffurfio</a:t>
            </a:r>
            <a:endParaRPr kumimoji="0" lang="en-GB"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2286000" y="-12108587"/>
            <a:ext cx="4572000" cy="4760278"/>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arolygu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cyhoeddedig</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cynnwys</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manylion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meysydd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nodwyd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i'w</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gwella</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manylion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lefel</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uchel</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y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meysydd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gyfer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â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darparwyr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derbyn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cynnwys</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hysbysiadau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byddwn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rhannu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hysbysiadau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gyda'r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comisiynwyr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ni</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fyddant</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bellach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ynghlwm</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wrth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arolygu</a:t>
            </a:r>
            <a:endParaRPr kumimoji="0" lang="en-GB" sz="20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2286000" y="-12108587"/>
            <a:ext cx="4572000" cy="4760278"/>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arolygu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cyhoeddedig</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cynnwys</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manylion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meysydd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nodwyd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i'w</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gwella</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manylion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lefel</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uchel</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y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meysydd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gyfer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â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darparwyr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derbyn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cynnwys</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hysbysiadau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byddwn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rhannu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hysbysiadau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gweithredu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blaenoriaeth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gyda'r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comisiynwyr</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ni</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fyddant</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bellach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ynghlwm</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wrth</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adroddiadau</a:t>
            </a:r>
            <a:r>
              <a:rPr kumimoji="0" lang="en-GB" sz="2000" b="0" i="0" u="none" strike="noStrike" kern="0" cap="none" spc="0" normalizeH="0" baseline="0" noProof="0" dirty="0" smtClean="0">
                <a:ln>
                  <a:noFill/>
                </a:ln>
                <a:solidFill>
                  <a:srgbClr val="4472C4"/>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4472C4"/>
                </a:solidFill>
                <a:effectLst/>
                <a:uLnTx/>
                <a:uFillTx/>
                <a:latin typeface="Arial" panose="020B0604020202020204" pitchFamily="34" charset="0"/>
                <a:cs typeface="Arial" panose="020B0604020202020204" pitchFamily="34" charset="0"/>
              </a:rPr>
              <a:t>arolygu</a:t>
            </a:r>
            <a:endParaRPr kumimoji="0" lang="en-GB" sz="20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85143" y="2314889"/>
            <a:ext cx="4572000" cy="3970318"/>
          </a:xfrm>
          <a:prstGeom prst="rect">
            <a:avLst/>
          </a:prstGeom>
        </p:spPr>
        <p:txBody>
          <a:bodyPr>
            <a:spAutoFit/>
          </a:bodyPr>
          <a:lstStyle/>
          <a:p>
            <a:pPr marL="342900" indent="-342900" defTabSz="914400">
              <a:buFont typeface="Arial" panose="020B0604020202020204" pitchFamily="34" charset="0"/>
              <a:buChar char="•"/>
            </a:pPr>
            <a:r>
              <a:rPr lang="en-GB" kern="0" dirty="0" err="1">
                <a:solidFill>
                  <a:srgbClr val="4472C4"/>
                </a:solidFill>
                <a:latin typeface="Arial" panose="020B0604020202020204" pitchFamily="34" charset="0"/>
                <a:ea typeface="+mj-ea"/>
                <a:cs typeface="Arial" panose="020B0604020202020204" pitchFamily="34" charset="0"/>
              </a:rPr>
              <a:t>bydd</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adroddiadau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arolygu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cyhoeddedig</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yn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cynnwys</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manylion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meysydd</a:t>
            </a:r>
            <a:r>
              <a:rPr lang="en-GB" kern="0" dirty="0">
                <a:solidFill>
                  <a:srgbClr val="4472C4"/>
                </a:solidFill>
                <a:latin typeface="Arial" panose="020B0604020202020204" pitchFamily="34" charset="0"/>
                <a:ea typeface="+mj-ea"/>
                <a:cs typeface="Arial" panose="020B0604020202020204" pitchFamily="34" charset="0"/>
              </a:rPr>
              <a:t> a </a:t>
            </a:r>
            <a:r>
              <a:rPr lang="en-GB" kern="0" dirty="0" err="1">
                <a:solidFill>
                  <a:srgbClr val="4472C4"/>
                </a:solidFill>
                <a:latin typeface="Arial" panose="020B0604020202020204" pitchFamily="34" charset="0"/>
                <a:ea typeface="+mj-ea"/>
                <a:cs typeface="Arial" panose="020B0604020202020204" pitchFamily="34" charset="0"/>
              </a:rPr>
              <a:t>nodwyd</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i'w</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gwella</a:t>
            </a:r>
            <a:r>
              <a:rPr lang="en-GB" kern="0" dirty="0">
                <a:solidFill>
                  <a:srgbClr val="4472C4"/>
                </a:solidFill>
                <a:latin typeface="Arial" panose="020B0604020202020204" pitchFamily="34" charset="0"/>
                <a:ea typeface="+mj-ea"/>
                <a:cs typeface="Arial" panose="020B0604020202020204" pitchFamily="34" charset="0"/>
              </a:rPr>
              <a:t> a </a:t>
            </a:r>
            <a:r>
              <a:rPr lang="en-GB" kern="0" dirty="0" err="1">
                <a:solidFill>
                  <a:srgbClr val="4472C4"/>
                </a:solidFill>
                <a:latin typeface="Arial" panose="020B0604020202020204" pitchFamily="34" charset="0"/>
                <a:ea typeface="+mj-ea"/>
                <a:cs typeface="Arial" panose="020B0604020202020204" pitchFamily="34" charset="0"/>
              </a:rPr>
              <a:t>manylion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lefel</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uchel</a:t>
            </a:r>
            <a:r>
              <a:rPr lang="en-GB" kern="0" dirty="0">
                <a:solidFill>
                  <a:srgbClr val="4472C4"/>
                </a:solidFill>
                <a:latin typeface="Arial" panose="020B0604020202020204" pitchFamily="34" charset="0"/>
                <a:ea typeface="+mj-ea"/>
                <a:cs typeface="Arial" panose="020B0604020202020204" pitchFamily="34" charset="0"/>
              </a:rPr>
              <a:t> y </a:t>
            </a:r>
            <a:r>
              <a:rPr lang="en-GB" kern="0" dirty="0" err="1">
                <a:solidFill>
                  <a:srgbClr val="4472C4"/>
                </a:solidFill>
                <a:latin typeface="Arial" panose="020B0604020202020204" pitchFamily="34" charset="0"/>
                <a:ea typeface="+mj-ea"/>
                <a:cs typeface="Arial" panose="020B0604020202020204" pitchFamily="34" charset="0"/>
              </a:rPr>
              <a:t>meysydd</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ar</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gyfer</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gweithredu</a:t>
            </a:r>
            <a:r>
              <a:rPr lang="en-GB" kern="0" dirty="0">
                <a:solidFill>
                  <a:srgbClr val="4472C4"/>
                </a:solidFill>
                <a:latin typeface="Arial" panose="020B0604020202020204" pitchFamily="34" charset="0"/>
                <a:ea typeface="+mj-ea"/>
                <a:cs typeface="Arial" panose="020B0604020202020204" pitchFamily="34" charset="0"/>
              </a:rPr>
              <a:t> â </a:t>
            </a:r>
            <a:r>
              <a:rPr lang="en-GB" kern="0" dirty="0" err="1">
                <a:solidFill>
                  <a:srgbClr val="4472C4"/>
                </a:solidFill>
                <a:latin typeface="Arial" panose="020B0604020202020204" pitchFamily="34" charset="0"/>
                <a:ea typeface="+mj-ea"/>
                <a:cs typeface="Arial" panose="020B0604020202020204" pitchFamily="34" charset="0"/>
              </a:rPr>
              <a:t>blaenoriaeth</a:t>
            </a:r>
            <a:r>
              <a:rPr lang="en-GB" kern="0" dirty="0">
                <a:solidFill>
                  <a:srgbClr val="4472C4"/>
                </a:solidFill>
                <a:latin typeface="Arial" panose="020B0604020202020204" pitchFamily="34" charset="0"/>
                <a:ea typeface="+mj-ea"/>
                <a:cs typeface="Arial" panose="020B0604020202020204" pitchFamily="34" charset="0"/>
              </a:rPr>
              <a:t>.</a:t>
            </a:r>
          </a:p>
          <a:p>
            <a:pPr marL="342900" indent="-342900" defTabSz="914400">
              <a:buFont typeface="Arial" panose="020B0604020202020204" pitchFamily="34" charset="0"/>
              <a:buChar char="•"/>
            </a:pPr>
            <a:endParaRPr lang="en-GB" kern="0" dirty="0">
              <a:solidFill>
                <a:srgbClr val="4472C4"/>
              </a:solidFill>
              <a:latin typeface="Arial" panose="020B0604020202020204" pitchFamily="34" charset="0"/>
              <a:ea typeface="+mj-ea"/>
              <a:cs typeface="Arial" panose="020B0604020202020204" pitchFamily="34" charset="0"/>
            </a:endParaRPr>
          </a:p>
          <a:p>
            <a:pPr marL="342900" indent="-342900" defTabSz="914400">
              <a:buFont typeface="Arial" panose="020B0604020202020204" pitchFamily="34" charset="0"/>
              <a:buChar char="•"/>
            </a:pPr>
            <a:r>
              <a:rPr lang="en-GB" kern="0" dirty="0" err="1">
                <a:solidFill>
                  <a:srgbClr val="4472C4"/>
                </a:solidFill>
                <a:latin typeface="Arial" panose="020B0604020202020204" pitchFamily="34" charset="0"/>
                <a:ea typeface="+mj-ea"/>
                <a:cs typeface="Arial" panose="020B0604020202020204" pitchFamily="34" charset="0"/>
              </a:rPr>
              <a:t>bydd</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darparwyr</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yn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derbyn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Adroddiad</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Gweithredu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Blaenoriaeth</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yn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cynnwys</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hysbysiadau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gweithredu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blaenoriaeth</a:t>
            </a:r>
            <a:r>
              <a:rPr lang="en-GB" kern="0" dirty="0">
                <a:solidFill>
                  <a:srgbClr val="4472C4"/>
                </a:solidFill>
                <a:latin typeface="Arial" panose="020B0604020202020204" pitchFamily="34" charset="0"/>
                <a:ea typeface="+mj-ea"/>
                <a:cs typeface="Arial" panose="020B0604020202020204" pitchFamily="34" charset="0"/>
              </a:rPr>
              <a:t>.</a:t>
            </a:r>
          </a:p>
          <a:p>
            <a:pPr marL="342900" indent="-342900" defTabSz="914400">
              <a:buFont typeface="Arial" panose="020B0604020202020204" pitchFamily="34" charset="0"/>
              <a:buChar char="•"/>
            </a:pPr>
            <a:endParaRPr lang="en-GB" kern="0" dirty="0">
              <a:solidFill>
                <a:srgbClr val="4472C4"/>
              </a:solidFill>
              <a:latin typeface="Arial" panose="020B0604020202020204" pitchFamily="34" charset="0"/>
              <a:ea typeface="+mj-ea"/>
              <a:cs typeface="Arial" panose="020B0604020202020204" pitchFamily="34" charset="0"/>
            </a:endParaRPr>
          </a:p>
          <a:p>
            <a:pPr marL="342900" indent="-342900" defTabSz="914400">
              <a:buFont typeface="Arial" panose="020B0604020202020204" pitchFamily="34" charset="0"/>
              <a:buChar char="•"/>
            </a:pPr>
            <a:r>
              <a:rPr lang="en-GB" kern="0" dirty="0" err="1">
                <a:solidFill>
                  <a:srgbClr val="4472C4"/>
                </a:solidFill>
                <a:latin typeface="Arial" panose="020B0604020202020204" pitchFamily="34" charset="0"/>
                <a:ea typeface="+mj-ea"/>
                <a:cs typeface="Arial" panose="020B0604020202020204" pitchFamily="34" charset="0"/>
              </a:rPr>
              <a:t>byddwn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yn</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rhannu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hysbysiadau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gweithredu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blaenoriaeth</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gyda'r</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comisiynwyr</a:t>
            </a:r>
            <a:r>
              <a:rPr lang="en-GB" kern="0" dirty="0">
                <a:solidFill>
                  <a:srgbClr val="4472C4"/>
                </a:solidFill>
                <a:latin typeface="Arial" panose="020B0604020202020204" pitchFamily="34" charset="0"/>
                <a:ea typeface="+mj-ea"/>
                <a:cs typeface="Arial" panose="020B0604020202020204" pitchFamily="34" charset="0"/>
              </a:rPr>
              <a:t> - </a:t>
            </a:r>
            <a:r>
              <a:rPr lang="en-GB" kern="0" dirty="0" err="1">
                <a:solidFill>
                  <a:srgbClr val="4472C4"/>
                </a:solidFill>
                <a:latin typeface="Arial" panose="020B0604020202020204" pitchFamily="34" charset="0"/>
                <a:ea typeface="+mj-ea"/>
                <a:cs typeface="Arial" panose="020B0604020202020204" pitchFamily="34" charset="0"/>
              </a:rPr>
              <a:t>ni</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fyddant</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bellach</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ynghlwm</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wrth</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adroddiadau</a:t>
            </a:r>
            <a:r>
              <a:rPr lang="en-GB" kern="0" dirty="0">
                <a:solidFill>
                  <a:srgbClr val="4472C4"/>
                </a:solidFill>
                <a:latin typeface="Arial" panose="020B0604020202020204" pitchFamily="34" charset="0"/>
                <a:ea typeface="+mj-ea"/>
                <a:cs typeface="Arial" panose="020B0604020202020204" pitchFamily="34" charset="0"/>
              </a:rPr>
              <a:t> </a:t>
            </a:r>
            <a:r>
              <a:rPr lang="en-GB" kern="0" dirty="0" err="1">
                <a:solidFill>
                  <a:srgbClr val="4472C4"/>
                </a:solidFill>
                <a:latin typeface="Arial" panose="020B0604020202020204" pitchFamily="34" charset="0"/>
                <a:ea typeface="+mj-ea"/>
                <a:cs typeface="Arial" panose="020B0604020202020204" pitchFamily="34" charset="0"/>
              </a:rPr>
              <a:t>arolygu</a:t>
            </a:r>
            <a:endParaRPr lang="en-GB" kern="0" dirty="0">
              <a:solidFill>
                <a:srgbClr val="4472C4"/>
              </a:solidFill>
              <a:latin typeface="Arial" panose="020B0604020202020204" pitchFamily="34" charset="0"/>
              <a:ea typeface="+mj-ea"/>
              <a:cs typeface="Arial" panose="020B0604020202020204" pitchFamily="34" charset="0"/>
            </a:endParaRPr>
          </a:p>
        </p:txBody>
      </p:sp>
      <p:sp>
        <p:nvSpPr>
          <p:cNvPr id="9" name="Rectangle 8"/>
          <p:cNvSpPr/>
          <p:nvPr/>
        </p:nvSpPr>
        <p:spPr>
          <a:xfrm>
            <a:off x="5045335" y="2471428"/>
            <a:ext cx="3824343" cy="3846181"/>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published inspection reports will contain details of identified areas for improvement and high level detail of areas for priority action.</a:t>
            </a:r>
          </a:p>
          <a:p>
            <a:pPr marL="228600" lvl="0" indent="-228600" defTabSz="914400">
              <a:lnSpc>
                <a:spcPct val="90000"/>
              </a:lnSpc>
              <a:spcBef>
                <a:spcPts val="1000"/>
              </a:spcBef>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providers will receive a Priority Action Report containing priority action notices.</a:t>
            </a:r>
          </a:p>
          <a:p>
            <a:pPr marL="228600" lvl="0" indent="-228600" defTabSz="914400">
              <a:lnSpc>
                <a:spcPct val="90000"/>
              </a:lnSpc>
              <a:spcBef>
                <a:spcPts val="1000"/>
              </a:spcBef>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we will share with commissioners Priority Action Notices – they will no longer be attached to inspection reports.</a:t>
            </a:r>
          </a:p>
        </p:txBody>
      </p:sp>
      <p:sp>
        <p:nvSpPr>
          <p:cNvPr id="10" name="Rectangle 9"/>
          <p:cNvSpPr/>
          <p:nvPr/>
        </p:nvSpPr>
        <p:spPr>
          <a:xfrm>
            <a:off x="5045335" y="1466156"/>
            <a:ext cx="4184726" cy="646331"/>
          </a:xfrm>
          <a:prstGeom prst="rect">
            <a:avLst/>
          </a:prstGeom>
        </p:spPr>
        <p:txBody>
          <a:bodyPr wrap="square">
            <a:spAutoFit/>
          </a:bodyPr>
          <a:lstStyle/>
          <a:p>
            <a:pPr lvl="0" defTabSz="914400">
              <a:lnSpc>
                <a:spcPct val="90000"/>
              </a:lnSpc>
              <a:spcBef>
                <a:spcPts val="1000"/>
              </a:spcBef>
            </a:pPr>
            <a:r>
              <a:rPr lang="en-GB" sz="2000" b="1" dirty="0">
                <a:solidFill>
                  <a:prstClr val="black"/>
                </a:solidFill>
                <a:latin typeface="Arial" panose="020B0604020202020204" pitchFamily="34" charset="0"/>
                <a:cs typeface="Arial" panose="020B0604020202020204" pitchFamily="34" charset="0"/>
              </a:rPr>
              <a:t>Update: Reporting on </a:t>
            </a:r>
            <a:r>
              <a:rPr lang="en-GB" sz="2000" dirty="0">
                <a:solidFill>
                  <a:prstClr val="black"/>
                </a:solidFill>
                <a:latin typeface="Arial" panose="020B0604020202020204" pitchFamily="34" charset="0"/>
                <a:cs typeface="Arial" panose="020B0604020202020204" pitchFamily="34" charset="0"/>
              </a:rPr>
              <a:t>non-compliance</a:t>
            </a:r>
          </a:p>
        </p:txBody>
      </p:sp>
    </p:spTree>
    <p:extLst>
      <p:ext uri="{BB962C8B-B14F-4D97-AF65-F5344CB8AC3E}">
        <p14:creationId xmlns:p14="http://schemas.microsoft.com/office/powerpoint/2010/main" val="758822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1999" y="-41194"/>
            <a:ext cx="4572001" cy="6899194"/>
          </a:xfrm>
          <a:prstGeom prst="rect">
            <a:avLst/>
          </a:prstGeom>
        </p:spPr>
      </p:pic>
      <p:pic>
        <p:nvPicPr>
          <p:cNvPr id="263" name="Picture 262"/>
          <p:cNvPicPr>
            <a:picLocks noChangeAspect="1"/>
          </p:cNvPicPr>
          <p:nvPr/>
        </p:nvPicPr>
        <p:blipFill>
          <a:blip r:embed="rId4"/>
          <a:stretch>
            <a:fillRect/>
          </a:stretch>
        </p:blipFill>
        <p:spPr>
          <a:xfrm>
            <a:off x="1" y="-1"/>
            <a:ext cx="4572000" cy="6357769"/>
          </a:xfrm>
          <a:prstGeom prst="rect">
            <a:avLst/>
          </a:prstGeom>
        </p:spPr>
      </p:pic>
    </p:spTree>
    <p:extLst>
      <p:ext uri="{BB962C8B-B14F-4D97-AF65-F5344CB8AC3E}">
        <p14:creationId xmlns:p14="http://schemas.microsoft.com/office/powerpoint/2010/main" val="1174766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334" y="222579"/>
            <a:ext cx="6476103"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Diweddariad</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i’r</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polisi</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sichrau</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gwelliant</a:t>
            </a:r>
            <a:r>
              <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 a </a:t>
            </a:r>
            <a:r>
              <a:rPr kumimoji="0" lang="en-GB" sz="2400" b="0" i="0" u="none" strike="noStrike" kern="0" cap="none" spc="0" normalizeH="0" baseline="0" noProof="0" dirty="0" err="1" smtClean="0">
                <a:ln>
                  <a:noFill/>
                </a:ln>
                <a:solidFill>
                  <a:srgbClr val="4472C4"/>
                </a:solidFill>
                <a:effectLst/>
                <a:uLnTx/>
                <a:uFillTx/>
                <a:latin typeface="Arial" panose="020B0604020202020204" pitchFamily="34" charset="0"/>
                <a:ea typeface="+mj-ea"/>
                <a:cs typeface="Arial" panose="020B0604020202020204" pitchFamily="34" charset="0"/>
              </a:rPr>
              <a:t>gorfodaeth</a:t>
            </a:r>
            <a:endParaRPr kumimoji="0" lang="en-GB" sz="2400" b="0" i="0" u="none" strike="noStrike" kern="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Update to the securing improvement and enforcement policy</a:t>
            </a:r>
            <a:endParaRPr kumimoji="0" lang="en-GB" sz="105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Content Placeholder 3"/>
          <p:cNvSpPr>
            <a:spLocks noGrp="1"/>
          </p:cNvSpPr>
          <p:nvPr>
            <p:ph sz="half" idx="2"/>
          </p:nvPr>
        </p:nvSpPr>
        <p:spPr>
          <a:xfrm>
            <a:off x="0" y="2546649"/>
            <a:ext cx="5157787" cy="3684588"/>
          </a:xfrm>
        </p:spPr>
        <p:txBody>
          <a:bodyPr>
            <a:normAutofit/>
          </a:bodyPr>
          <a:lstStyle/>
          <a:p>
            <a:pPr defTabSz="914400">
              <a:spcBef>
                <a:spcPts val="0"/>
              </a:spcBef>
            </a:pPr>
            <a:r>
              <a:rPr lang="en-GB" sz="2000" kern="0" dirty="0" err="1">
                <a:solidFill>
                  <a:srgbClr val="4472C4"/>
                </a:solidFill>
                <a:latin typeface="Arial" panose="020B0604020202020204" pitchFamily="34" charset="0"/>
                <a:ea typeface="+mj-ea"/>
                <a:cs typeface="Arial" panose="020B0604020202020204" pitchFamily="34" charset="0"/>
              </a:rPr>
              <a:t>Yn</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gynnwys</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fwy</a:t>
            </a:r>
            <a:r>
              <a:rPr lang="en-GB" sz="2000" kern="0" dirty="0">
                <a:solidFill>
                  <a:srgbClr val="4472C4"/>
                </a:solidFill>
                <a:latin typeface="Arial" panose="020B0604020202020204" pitchFamily="34" charset="0"/>
                <a:ea typeface="+mj-ea"/>
                <a:cs typeface="Arial" panose="020B0604020202020204" pitchFamily="34" charset="0"/>
              </a:rPr>
              <a:t> o </a:t>
            </a:r>
            <a:r>
              <a:rPr lang="en-GB" sz="2000" kern="0" dirty="0" err="1">
                <a:solidFill>
                  <a:srgbClr val="4472C4"/>
                </a:solidFill>
                <a:latin typeface="Arial" panose="020B0604020202020204" pitchFamily="34" charset="0"/>
                <a:ea typeface="+mj-ea"/>
                <a:cs typeface="Arial" panose="020B0604020202020204" pitchFamily="34" charset="0"/>
              </a:rPr>
              <a:t>fanylder</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ynglyn</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a’r</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llwybr</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gorfodi</a:t>
            </a:r>
            <a:r>
              <a:rPr lang="en-GB" sz="2000" kern="0" dirty="0">
                <a:solidFill>
                  <a:srgbClr val="4472C4"/>
                </a:solidFill>
                <a:latin typeface="Arial" panose="020B0604020202020204" pitchFamily="34" charset="0"/>
                <a:ea typeface="+mj-ea"/>
                <a:cs typeface="Arial" panose="020B0604020202020204" pitchFamily="34" charset="0"/>
              </a:rPr>
              <a:t> troseddol.</a:t>
            </a:r>
          </a:p>
        </p:txBody>
      </p:sp>
      <p:sp>
        <p:nvSpPr>
          <p:cNvPr id="7" name="Text Placeholder 2"/>
          <p:cNvSpPr txBox="1">
            <a:spLocks/>
          </p:cNvSpPr>
          <p:nvPr/>
        </p:nvSpPr>
        <p:spPr>
          <a:xfrm>
            <a:off x="484785"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err="1" smtClean="0">
                <a:ln>
                  <a:noFill/>
                </a:ln>
                <a:solidFill>
                  <a:srgbClr val="4472C4"/>
                </a:solidFill>
                <a:effectLst/>
                <a:uLnTx/>
                <a:uFillTx/>
                <a:latin typeface="Calibri" panose="020F0502020204030204"/>
                <a:ea typeface="+mn-ea"/>
                <a:cs typeface="+mn-cs"/>
              </a:rPr>
              <a:t>Pennod</a:t>
            </a:r>
            <a:r>
              <a:rPr kumimoji="0" lang="en-GB" sz="2400" b="1" i="0" u="none" strike="noStrike" kern="1200" cap="none" spc="0" normalizeH="0" baseline="0" noProof="0" dirty="0" smtClean="0">
                <a:ln>
                  <a:noFill/>
                </a:ln>
                <a:solidFill>
                  <a:srgbClr val="4472C4"/>
                </a:solidFill>
                <a:effectLst/>
                <a:uLnTx/>
                <a:uFillTx/>
                <a:latin typeface="Calibri" panose="020F0502020204030204"/>
                <a:ea typeface="+mn-ea"/>
                <a:cs typeface="+mn-cs"/>
              </a:rPr>
              <a:t> 5</a:t>
            </a:r>
            <a:endParaRPr kumimoji="0" lang="en-GB"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tangle 7"/>
          <p:cNvSpPr/>
          <p:nvPr/>
        </p:nvSpPr>
        <p:spPr>
          <a:xfrm>
            <a:off x="4932381" y="2601894"/>
            <a:ext cx="4572000" cy="646331"/>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Contains more detail in respect of criminal enforcement pathway.</a:t>
            </a: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5157787" y="1984700"/>
            <a:ext cx="1421992" cy="424732"/>
          </a:xfrm>
          <a:prstGeom prst="rect">
            <a:avLst/>
          </a:prstGeom>
        </p:spPr>
        <p:txBody>
          <a:bodyPr wrap="non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GB" sz="2400" b="1" i="0" u="none" strike="noStrike" kern="0" cap="none" spc="0" normalizeH="0" baseline="0" noProof="0" smtClean="0">
                <a:ln>
                  <a:noFill/>
                </a:ln>
                <a:solidFill>
                  <a:prstClr val="black"/>
                </a:solidFill>
                <a:effectLst/>
                <a:uLnTx/>
                <a:uFillTx/>
              </a:rPr>
              <a:t>Chapter 5</a:t>
            </a:r>
            <a:endParaRPr kumimoji="0" lang="en-GB" sz="2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13925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47445"/>
            <a:ext cx="4782203" cy="830997"/>
          </a:xfrm>
          <a:prstGeom prst="rect">
            <a:avLst/>
          </a:prstGeom>
        </p:spPr>
        <p:txBody>
          <a:bodyPr wrap="square">
            <a:spAutoFit/>
          </a:bodyPr>
          <a:lstStyle/>
          <a:p>
            <a:pPr lvl="0" defTabSz="914400">
              <a:defRPr/>
            </a:pPr>
            <a:r>
              <a:rPr lang="en-GB" sz="2400" kern="0" dirty="0" err="1">
                <a:solidFill>
                  <a:srgbClr val="4472C4"/>
                </a:solidFill>
                <a:latin typeface="Arial" panose="020B0604020202020204" pitchFamily="34" charset="0"/>
                <a:ea typeface="+mj-ea"/>
                <a:cs typeface="Arial" panose="020B0604020202020204" pitchFamily="34" charset="0"/>
              </a:rPr>
              <a:t>Polisi</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gorfodaeth</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troseddol</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smtClean="0">
                <a:solidFill>
                  <a:prstClr val="black"/>
                </a:solidFill>
                <a:latin typeface="Arial" panose="020B0604020202020204" pitchFamily="34" charset="0"/>
                <a:ea typeface="+mj-ea"/>
                <a:cs typeface="Arial" panose="020B0604020202020204" pitchFamily="34" charset="0"/>
              </a:rPr>
              <a:t>Criminal </a:t>
            </a:r>
            <a:r>
              <a:rPr lang="en-GB" sz="2400" kern="0" dirty="0">
                <a:solidFill>
                  <a:prstClr val="black"/>
                </a:solidFill>
                <a:latin typeface="Arial" panose="020B0604020202020204" pitchFamily="34" charset="0"/>
                <a:ea typeface="+mj-ea"/>
                <a:cs typeface="Arial" panose="020B0604020202020204" pitchFamily="34" charset="0"/>
              </a:rPr>
              <a:t>enforcement policy</a:t>
            </a:r>
            <a:endParaRPr lang="en-GB" sz="1050" kern="0" dirty="0">
              <a:solidFill>
                <a:sysClr val="windowText" lastClr="000000"/>
              </a:solidFill>
              <a:latin typeface="Arial" panose="020B0604020202020204" pitchFamily="34" charset="0"/>
              <a:cs typeface="Arial" panose="020B0604020202020204" pitchFamily="34" charset="0"/>
            </a:endParaRPr>
          </a:p>
        </p:txBody>
      </p:sp>
      <p:sp>
        <p:nvSpPr>
          <p:cNvPr id="7" name="Text Placeholder 6"/>
          <p:cNvSpPr txBox="1">
            <a:spLocks/>
          </p:cNvSpPr>
          <p:nvPr/>
        </p:nvSpPr>
        <p:spPr>
          <a:xfrm>
            <a:off x="81617" y="2034416"/>
            <a:ext cx="4651748" cy="134874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Font typeface="Arial" panose="020B0604020202020204" pitchFamily="34" charset="0"/>
              <a:buNone/>
            </a:pPr>
            <a:r>
              <a:rPr lang="en-GB" sz="2000" b="0" kern="0" dirty="0" err="1">
                <a:solidFill>
                  <a:srgbClr val="4472C4"/>
                </a:solidFill>
                <a:latin typeface="Arial" panose="020B0604020202020204" pitchFamily="34" charset="0"/>
                <a:ea typeface="+mj-ea"/>
                <a:cs typeface="Arial" panose="020B0604020202020204" pitchFamily="34" charset="0"/>
              </a:rPr>
              <a:t>Manylir</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ar</a:t>
            </a:r>
            <a:r>
              <a:rPr lang="en-GB" sz="2000" b="0" kern="0" dirty="0">
                <a:solidFill>
                  <a:srgbClr val="4472C4"/>
                </a:solidFill>
                <a:latin typeface="Arial" panose="020B0604020202020204" pitchFamily="34" charset="0"/>
                <a:ea typeface="+mj-ea"/>
                <a:cs typeface="Arial" panose="020B0604020202020204" pitchFamily="34" charset="0"/>
              </a:rPr>
              <a:t> bob cam </a:t>
            </a:r>
            <a:r>
              <a:rPr lang="en-GB" sz="2000" b="0" kern="0" dirty="0" err="1">
                <a:solidFill>
                  <a:srgbClr val="4472C4"/>
                </a:solidFill>
                <a:latin typeface="Arial" panose="020B0604020202020204" pitchFamily="34" charset="0"/>
                <a:ea typeface="+mj-ea"/>
                <a:cs typeface="Arial" panose="020B0604020202020204" pitchFamily="34" charset="0"/>
              </a:rPr>
              <a:t>o’r</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llwybr</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yn</a:t>
            </a:r>
            <a:r>
              <a:rPr lang="en-GB" sz="2000" b="0" kern="0" dirty="0">
                <a:solidFill>
                  <a:srgbClr val="4472C4"/>
                </a:solidFill>
                <a:latin typeface="Arial" panose="020B0604020202020204" pitchFamily="34" charset="0"/>
                <a:ea typeface="+mj-ea"/>
                <a:cs typeface="Arial" panose="020B0604020202020204" pitchFamily="34" charset="0"/>
              </a:rPr>
              <a:t> y </a:t>
            </a:r>
            <a:r>
              <a:rPr lang="en-GB" sz="2000" b="0" kern="0" dirty="0" err="1">
                <a:solidFill>
                  <a:srgbClr val="4472C4"/>
                </a:solidFill>
                <a:latin typeface="Arial" panose="020B0604020202020204" pitchFamily="34" charset="0"/>
                <a:ea typeface="+mj-ea"/>
                <a:cs typeface="Arial" panose="020B0604020202020204" pitchFamily="34" charset="0"/>
              </a:rPr>
              <a:t>polisi</a:t>
            </a:r>
            <a:r>
              <a:rPr lang="en-GB" sz="2000" b="0" kern="0" dirty="0">
                <a:solidFill>
                  <a:srgbClr val="4472C4"/>
                </a:solidFill>
                <a:latin typeface="Arial" panose="020B0604020202020204" pitchFamily="34" charset="0"/>
                <a:ea typeface="+mj-ea"/>
                <a:cs typeface="Arial" panose="020B0604020202020204" pitchFamily="34" charset="0"/>
              </a:rPr>
              <a:t>.</a:t>
            </a:r>
          </a:p>
          <a:p>
            <a:pPr marL="0" indent="0">
              <a:buFont typeface="Arial" panose="020B0604020202020204" pitchFamily="34" charset="0"/>
              <a:buNone/>
            </a:pPr>
            <a:r>
              <a:rPr lang="en-GB" sz="2000" b="0" kern="0" dirty="0">
                <a:solidFill>
                  <a:srgbClr val="4472C4"/>
                </a:solidFill>
                <a:latin typeface="Arial" panose="020B0604020202020204" pitchFamily="34" charset="0"/>
                <a:ea typeface="+mj-ea"/>
                <a:cs typeface="Arial" panose="020B0604020202020204" pitchFamily="34" charset="0"/>
              </a:rPr>
              <a:t>Mae </a:t>
            </a:r>
            <a:r>
              <a:rPr lang="en-GB" sz="2000" b="0" kern="0" dirty="0" err="1">
                <a:solidFill>
                  <a:srgbClr val="4472C4"/>
                </a:solidFill>
                <a:latin typeface="Arial" panose="020B0604020202020204" pitchFamily="34" charset="0"/>
                <a:ea typeface="+mj-ea"/>
                <a:cs typeface="Arial" panose="020B0604020202020204" pitchFamily="34" charset="0"/>
              </a:rPr>
              <a:t>manylion</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troseddau</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rheoliadol</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ar</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ein</a:t>
            </a:r>
            <a:r>
              <a:rPr lang="en-GB" sz="2000" b="0" kern="0" dirty="0">
                <a:solidFill>
                  <a:srgbClr val="4472C4"/>
                </a:solidFill>
                <a:latin typeface="Arial" panose="020B0604020202020204" pitchFamily="34" charset="0"/>
                <a:ea typeface="+mj-ea"/>
                <a:cs typeface="Arial" panose="020B0604020202020204" pitchFamily="34" charset="0"/>
              </a:rPr>
              <a:t> </a:t>
            </a:r>
            <a:r>
              <a:rPr lang="en-GB" sz="2000" b="0" kern="0" dirty="0" err="1">
                <a:solidFill>
                  <a:srgbClr val="4472C4"/>
                </a:solidFill>
                <a:latin typeface="Arial" panose="020B0604020202020204" pitchFamily="34" charset="0"/>
                <a:ea typeface="+mj-ea"/>
                <a:cs typeface="Arial" panose="020B0604020202020204" pitchFamily="34" charset="0"/>
              </a:rPr>
              <a:t>gwefan</a:t>
            </a:r>
            <a:r>
              <a:rPr lang="en-GB" sz="2000" b="0" kern="0" dirty="0">
                <a:solidFill>
                  <a:srgbClr val="4472C4"/>
                </a:solidFill>
                <a:latin typeface="Arial" panose="020B0604020202020204" pitchFamily="34" charset="0"/>
                <a:ea typeface="+mj-ea"/>
                <a:cs typeface="Arial" panose="020B0604020202020204" pitchFamily="34" charset="0"/>
              </a:rPr>
              <a:t>.</a:t>
            </a:r>
          </a:p>
        </p:txBody>
      </p:sp>
      <p:sp>
        <p:nvSpPr>
          <p:cNvPr id="8" name="Content Placeholder 2"/>
          <p:cNvSpPr txBox="1">
            <a:spLocks/>
          </p:cNvSpPr>
          <p:nvPr/>
        </p:nvSpPr>
        <p:spPr>
          <a:xfrm>
            <a:off x="269407" y="3032200"/>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kern="0" dirty="0">
              <a:solidFill>
                <a:srgbClr val="4472C4"/>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kern="0" dirty="0" err="1">
                <a:solidFill>
                  <a:srgbClr val="4472C4"/>
                </a:solidFill>
                <a:latin typeface="Arial" panose="020B0604020202020204" pitchFamily="34" charset="0"/>
                <a:ea typeface="+mj-ea"/>
                <a:cs typeface="Arial" panose="020B0604020202020204" pitchFamily="34" charset="0"/>
              </a:rPr>
              <a:t>Llwybr</a:t>
            </a:r>
            <a:r>
              <a:rPr lang="en-GB" sz="2000" b="1" kern="0" dirty="0">
                <a:solidFill>
                  <a:srgbClr val="4472C4"/>
                </a:solidFill>
                <a:latin typeface="Arial" panose="020B0604020202020204" pitchFamily="34" charset="0"/>
                <a:ea typeface="+mj-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kern="0" dirty="0" err="1">
                <a:solidFill>
                  <a:srgbClr val="4472C4"/>
                </a:solidFill>
                <a:latin typeface="Arial" panose="020B0604020202020204" pitchFamily="34" charset="0"/>
                <a:ea typeface="+mj-ea"/>
                <a:cs typeface="Arial" panose="020B0604020202020204" pitchFamily="34" charset="0"/>
              </a:rPr>
              <a:t>adolygiad</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cychwynnol</a:t>
            </a:r>
            <a:r>
              <a:rPr lang="en-GB" sz="2000" kern="0" dirty="0">
                <a:solidFill>
                  <a:srgbClr val="4472C4"/>
                </a:solidFill>
                <a:latin typeface="Arial" panose="020B0604020202020204" pitchFamily="34" charset="0"/>
                <a:ea typeface="+mj-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kern="0" dirty="0" err="1">
                <a:solidFill>
                  <a:srgbClr val="4472C4"/>
                </a:solidFill>
                <a:latin typeface="Arial" panose="020B0604020202020204" pitchFamily="34" charset="0"/>
                <a:ea typeface="+mj-ea"/>
                <a:cs typeface="Arial" panose="020B0604020202020204" pitchFamily="34" charset="0"/>
              </a:rPr>
              <a:t>ymchwiliad</a:t>
            </a:r>
            <a:r>
              <a:rPr lang="en-GB" sz="2000" kern="0" dirty="0">
                <a:solidFill>
                  <a:srgbClr val="4472C4"/>
                </a:solidFill>
                <a:latin typeface="Arial" panose="020B0604020202020204" pitchFamily="34" charset="0"/>
                <a:ea typeface="+mj-ea"/>
                <a:cs typeface="Arial" panose="020B0604020202020204" pitchFamily="34" charset="0"/>
              </a:rPr>
              <a:t> </a:t>
            </a:r>
            <a:r>
              <a:rPr lang="en-GB" sz="2000" kern="0" dirty="0" err="1">
                <a:solidFill>
                  <a:srgbClr val="4472C4"/>
                </a:solidFill>
                <a:latin typeface="Arial" panose="020B0604020202020204" pitchFamily="34" charset="0"/>
                <a:ea typeface="+mj-ea"/>
                <a:cs typeface="Arial" panose="020B0604020202020204" pitchFamily="34" charset="0"/>
              </a:rPr>
              <a:t>troseddol</a:t>
            </a:r>
            <a:r>
              <a:rPr lang="en-GB" sz="2000" kern="0" dirty="0">
                <a:solidFill>
                  <a:srgbClr val="4472C4"/>
                </a:solidFill>
                <a:latin typeface="Arial" panose="020B0604020202020204" pitchFamily="34" charset="0"/>
                <a:ea typeface="+mj-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kern="0" dirty="0" err="1">
                <a:solidFill>
                  <a:srgbClr val="4472C4"/>
                </a:solidFill>
                <a:latin typeface="Arial" panose="020B0604020202020204" pitchFamily="34" charset="0"/>
                <a:ea typeface="+mj-ea"/>
                <a:cs typeface="Arial" panose="020B0604020202020204" pitchFamily="34" charset="0"/>
              </a:rPr>
              <a:t>erlyniad</a:t>
            </a:r>
            <a:endParaRPr lang="en-GB" sz="2000" kern="0" dirty="0">
              <a:solidFill>
                <a:srgbClr val="4472C4"/>
              </a:solidFill>
              <a:latin typeface="Arial" panose="020B0604020202020204" pitchFamily="34" charset="0"/>
              <a:ea typeface="+mj-ea"/>
              <a:cs typeface="Arial" panose="020B0604020202020204" pitchFamily="34" charset="0"/>
            </a:endParaRPr>
          </a:p>
        </p:txBody>
      </p:sp>
      <p:sp>
        <p:nvSpPr>
          <p:cNvPr id="9" name="Text Placeholder 4"/>
          <p:cNvSpPr txBox="1">
            <a:spLocks/>
          </p:cNvSpPr>
          <p:nvPr/>
        </p:nvSpPr>
        <p:spPr>
          <a:xfrm>
            <a:off x="4733365" y="1986582"/>
            <a:ext cx="4502339" cy="139657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Each stage of the pathway is detailed within the policy.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Details of regulatory offences are on our website.</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5045449" y="4035848"/>
            <a:ext cx="4572000" cy="1585049"/>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Pathway:</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initial review</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criminal investigation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prosecution</a:t>
            </a:r>
          </a:p>
        </p:txBody>
      </p:sp>
    </p:spTree>
    <p:extLst>
      <p:ext uri="{BB962C8B-B14F-4D97-AF65-F5344CB8AC3E}">
        <p14:creationId xmlns:p14="http://schemas.microsoft.com/office/powerpoint/2010/main" val="899964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005" y="1877398"/>
            <a:ext cx="7515921" cy="3785652"/>
          </a:xfrm>
          <a:prstGeom prst="rect">
            <a:avLst/>
          </a:prstGeom>
        </p:spPr>
        <p:txBody>
          <a:bodyPr wrap="square">
            <a:spAutoFit/>
          </a:bodyPr>
          <a:lstStyle/>
          <a:p>
            <a:pPr lvl="0" algn="ctr" defTabSz="914400">
              <a:defRPr/>
            </a:pPr>
            <a: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GB" sz="2400" b="0"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lang="en-GB" sz="2400" kern="0" dirty="0" err="1" smtClean="0">
                <a:solidFill>
                  <a:srgbClr val="4472C4"/>
                </a:solidFill>
                <a:latin typeface="Arial" panose="020B0604020202020204" pitchFamily="34" charset="0"/>
                <a:ea typeface="+mj-ea"/>
                <a:cs typeface="Arial" panose="020B0604020202020204" pitchFamily="34" charset="0"/>
              </a:rPr>
              <a:t>Hyrwyddo'r</a:t>
            </a:r>
            <a:r>
              <a:rPr lang="en-GB" sz="2400" kern="0" dirty="0" smtClean="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offeryn</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Capasiti</a:t>
            </a:r>
            <a:r>
              <a:rPr lang="en-GB" sz="2400" kern="0" dirty="0">
                <a:solidFill>
                  <a:srgbClr val="4472C4"/>
                </a:solidFill>
                <a:latin typeface="Arial" panose="020B0604020202020204" pitchFamily="34" charset="0"/>
                <a:ea typeface="+mj-ea"/>
                <a:cs typeface="Arial" panose="020B0604020202020204" pitchFamily="34" charset="0"/>
              </a:rPr>
              <a:t> Gofal a </a:t>
            </a:r>
            <a:r>
              <a:rPr lang="en-GB" sz="2400" kern="0" dirty="0" err="1">
                <a:solidFill>
                  <a:srgbClr val="4472C4"/>
                </a:solidFill>
                <a:latin typeface="Arial" panose="020B0604020202020204" pitchFamily="34" charset="0"/>
                <a:ea typeface="+mj-ea"/>
                <a:cs typeface="Arial" panose="020B0604020202020204" pitchFamily="34" charset="0"/>
              </a:rPr>
              <a:t>Chefnogaeth</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ar</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gyfer</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gwasanaethau</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cartrefi</a:t>
            </a:r>
            <a:r>
              <a:rPr lang="en-GB" sz="2400" kern="0" dirty="0">
                <a:solidFill>
                  <a:srgbClr val="4472C4"/>
                </a:solidFill>
                <a:latin typeface="Arial" panose="020B0604020202020204" pitchFamily="34" charset="0"/>
                <a:ea typeface="+mj-ea"/>
                <a:cs typeface="Arial" panose="020B0604020202020204" pitchFamily="34" charset="0"/>
              </a:rPr>
              <a:t> </a:t>
            </a:r>
            <a:r>
              <a:rPr lang="en-GB" sz="2400" kern="0" dirty="0" err="1" smtClean="0">
                <a:solidFill>
                  <a:srgbClr val="4472C4"/>
                </a:solidFill>
                <a:latin typeface="Arial" panose="020B0604020202020204" pitchFamily="34" charset="0"/>
                <a:ea typeface="+mj-ea"/>
                <a:cs typeface="Arial" panose="020B0604020202020204" pitchFamily="34" charset="0"/>
              </a:rPr>
              <a:t>gofal</a:t>
            </a:r>
            <a:endParaRPr lang="en-GB" sz="2400" kern="0" dirty="0">
              <a:solidFill>
                <a:srgbClr val="4472C4"/>
              </a:solidFill>
              <a:latin typeface="Arial" panose="020B0604020202020204" pitchFamily="34" charset="0"/>
              <a:ea typeface="+mj-ea"/>
              <a:cs typeface="Arial" panose="020B0604020202020204" pitchFamily="34" charset="0"/>
            </a:endParaRPr>
          </a:p>
          <a:p>
            <a:pPr lvl="0" algn="ctr" defTabSz="914400">
              <a:defRPr/>
            </a:pPr>
            <a:r>
              <a:rPr lang="en-GB" sz="2400" kern="0" dirty="0" smtClean="0">
                <a:solidFill>
                  <a:srgbClr val="4472C4"/>
                </a:solidFill>
                <a:latin typeface="Arial" panose="020B0604020202020204" pitchFamily="34" charset="0"/>
                <a:ea typeface="+mj-ea"/>
                <a:cs typeface="Arial" panose="020B0604020202020204" pitchFamily="34" charset="0"/>
              </a:rPr>
              <a:t>Tom </a:t>
            </a:r>
            <a:r>
              <a:rPr lang="en-GB" sz="2400" kern="0" dirty="0" smtClean="0">
                <a:solidFill>
                  <a:srgbClr val="4472C4"/>
                </a:solidFill>
                <a:latin typeface="Arial" panose="020B0604020202020204" pitchFamily="34" charset="0"/>
                <a:ea typeface="+mj-ea"/>
                <a:cs typeface="Arial" panose="020B0604020202020204" pitchFamily="34" charset="0"/>
              </a:rPr>
              <a:t>Cleaver / Nicola Menage, </a:t>
            </a:r>
            <a:r>
              <a:rPr lang="en-GB" sz="2400" kern="0" dirty="0" smtClean="0">
                <a:solidFill>
                  <a:srgbClr val="4472C4"/>
                </a:solidFill>
                <a:latin typeface="Arial" panose="020B0604020202020204" pitchFamily="34" charset="0"/>
                <a:ea typeface="+mj-ea"/>
                <a:cs typeface="Arial" panose="020B0604020202020204" pitchFamily="34" charset="0"/>
              </a:rPr>
              <a:t>Is-</a:t>
            </a:r>
            <a:r>
              <a:rPr lang="en-GB" sz="2400" kern="0" dirty="0" err="1" smtClean="0">
                <a:solidFill>
                  <a:srgbClr val="4472C4"/>
                </a:solidFill>
                <a:latin typeface="Arial" panose="020B0604020202020204" pitchFamily="34" charset="0"/>
                <a:ea typeface="+mj-ea"/>
                <a:cs typeface="Arial" panose="020B0604020202020204" pitchFamily="34" charset="0"/>
              </a:rPr>
              <a:t>adran</a:t>
            </a:r>
            <a:r>
              <a:rPr lang="en-GB" sz="2400" kern="0" dirty="0" smtClean="0">
                <a:solidFill>
                  <a:srgbClr val="4472C4"/>
                </a:solidFill>
                <a:latin typeface="Arial" panose="020B0604020202020204" pitchFamily="34" charset="0"/>
                <a:ea typeface="+mj-ea"/>
                <a:cs typeface="Arial" panose="020B0604020202020204" pitchFamily="34" charset="0"/>
              </a:rPr>
              <a:t> </a:t>
            </a:r>
            <a:r>
              <a:rPr lang="en-GB" sz="2400" kern="0" dirty="0" err="1">
                <a:solidFill>
                  <a:srgbClr val="4472C4"/>
                </a:solidFill>
                <a:latin typeface="Arial" panose="020B0604020202020204" pitchFamily="34" charset="0"/>
                <a:ea typeface="+mj-ea"/>
                <a:cs typeface="Arial" panose="020B0604020202020204" pitchFamily="34" charset="0"/>
              </a:rPr>
              <a:t>Gwella</a:t>
            </a:r>
            <a:r>
              <a:rPr lang="en-GB" sz="2400" kern="0" dirty="0">
                <a:solidFill>
                  <a:srgbClr val="4472C4"/>
                </a:solidFill>
                <a:latin typeface="Arial" panose="020B0604020202020204" pitchFamily="34" charset="0"/>
                <a:ea typeface="+mj-ea"/>
                <a:cs typeface="Arial" panose="020B0604020202020204" pitchFamily="34" charset="0"/>
              </a:rPr>
              <a:t> Gwasanaethau Cymdeithasol </a:t>
            </a:r>
            <a:endParaRPr lang="en-GB" sz="2400" kern="0" dirty="0" smtClean="0">
              <a:solidFill>
                <a:srgbClr val="4472C4"/>
              </a:solidFill>
              <a:latin typeface="Arial" panose="020B0604020202020204" pitchFamily="34" charset="0"/>
              <a:ea typeface="+mj-ea"/>
              <a:cs typeface="Arial" panose="020B0604020202020204" pitchFamily="34" charset="0"/>
            </a:endParaRPr>
          </a:p>
          <a:p>
            <a:pPr lvl="0" algn="ctr" defTabSz="914400">
              <a:defRPr/>
            </a:pPr>
            <a:r>
              <a:rPr lang="en-GB" sz="2400" kern="0" dirty="0">
                <a:solidFill>
                  <a:srgbClr val="4472C4"/>
                </a:solidFill>
                <a:latin typeface="Arial" panose="020B0604020202020204" pitchFamily="34" charset="0"/>
                <a:ea typeface="+mj-ea"/>
                <a:cs typeface="Arial" panose="020B0604020202020204" pitchFamily="34" charset="0"/>
              </a:rPr>
              <a:t/>
            </a:r>
            <a:br>
              <a:rPr lang="en-GB" sz="2400" kern="0" dirty="0">
                <a:solidFill>
                  <a:srgbClr val="4472C4"/>
                </a:solidFill>
                <a:latin typeface="Arial" panose="020B0604020202020204" pitchFamily="34" charset="0"/>
                <a:ea typeface="+mj-ea"/>
                <a:cs typeface="Arial" panose="020B0604020202020204" pitchFamily="34" charset="0"/>
              </a:rPr>
            </a:br>
            <a:r>
              <a:rPr lang="en-GB" sz="2400" kern="0" dirty="0" smtClean="0">
                <a:solidFill>
                  <a:prstClr val="black"/>
                </a:solidFill>
                <a:latin typeface="Arial" panose="020B0604020202020204" pitchFamily="34" charset="0"/>
                <a:ea typeface="+mj-ea"/>
                <a:cs typeface="Arial" panose="020B0604020202020204" pitchFamily="34" charset="0"/>
              </a:rPr>
              <a:t>Promotion of the Care and Support Capacity </a:t>
            </a:r>
          </a:p>
          <a:p>
            <a:pPr lvl="0" algn="ctr" defTabSz="914400">
              <a:defRPr/>
            </a:pPr>
            <a:r>
              <a:rPr lang="en-GB" sz="2400" kern="0" dirty="0" smtClean="0">
                <a:solidFill>
                  <a:prstClr val="black"/>
                </a:solidFill>
                <a:latin typeface="Arial" panose="020B0604020202020204" pitchFamily="34" charset="0"/>
                <a:ea typeface="+mj-ea"/>
                <a:cs typeface="Arial" panose="020B0604020202020204" pitchFamily="34" charset="0"/>
              </a:rPr>
              <a:t>tool for care home services</a:t>
            </a:r>
          </a:p>
          <a:p>
            <a:pPr lvl="0" algn="ctr" defTabSz="914400">
              <a:defRPr/>
            </a:pPr>
            <a:r>
              <a:rPr lang="en-GB" sz="2400" kern="0" dirty="0" smtClean="0">
                <a:solidFill>
                  <a:prstClr val="black"/>
                </a:solidFill>
                <a:latin typeface="Arial" panose="020B0604020202020204" pitchFamily="34" charset="0"/>
                <a:ea typeface="+mj-ea"/>
                <a:cs typeface="Arial" panose="020B0604020202020204" pitchFamily="34" charset="0"/>
              </a:rPr>
              <a:t>Tom Cleaver / Nicola </a:t>
            </a:r>
            <a:r>
              <a:rPr lang="en-GB" sz="2400" kern="0" dirty="0" smtClean="0">
                <a:solidFill>
                  <a:prstClr val="black"/>
                </a:solidFill>
                <a:latin typeface="Arial" panose="020B0604020202020204" pitchFamily="34" charset="0"/>
                <a:ea typeface="+mj-ea"/>
                <a:cs typeface="Arial" panose="020B0604020202020204" pitchFamily="34" charset="0"/>
              </a:rPr>
              <a:t>Menage, </a:t>
            </a:r>
            <a:r>
              <a:rPr lang="en-GB" sz="2400" kern="0" dirty="0">
                <a:solidFill>
                  <a:prstClr val="black"/>
                </a:solidFill>
                <a:latin typeface="Arial" panose="020B0604020202020204" pitchFamily="34" charset="0"/>
                <a:ea typeface="+mj-ea"/>
                <a:cs typeface="Arial" panose="020B0604020202020204" pitchFamily="34" charset="0"/>
              </a:rPr>
              <a:t>Social Services Improvement Division</a:t>
            </a:r>
          </a:p>
        </p:txBody>
      </p:sp>
      <p:pic>
        <p:nvPicPr>
          <p:cNvPr id="1028" name="Picture 4" descr="Welsh Government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992" y="354985"/>
            <a:ext cx="1372934" cy="13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1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266" y="2444261"/>
            <a:ext cx="7590934" cy="1752600"/>
          </a:xfrm>
        </p:spPr>
        <p:txBody>
          <a:bodyPr>
            <a:noAutofit/>
          </a:bodyPr>
          <a:lstStyle/>
          <a:p>
            <a:r>
              <a:rPr lang="cy-GB" sz="2400" dirty="0">
                <a:solidFill>
                  <a:schemeClr val="tx2">
                    <a:lumMod val="60000"/>
                    <a:lumOff val="40000"/>
                  </a:schemeClr>
                </a:solidFill>
                <a:latin typeface="Arial" panose="020B0604020202020204" pitchFamily="34" charset="0"/>
                <a:cs typeface="Arial" panose="020B0604020202020204" pitchFamily="34" charset="0"/>
              </a:rPr>
              <a:t>Datganiadau </a:t>
            </a:r>
            <a:r>
              <a:rPr lang="cy-GB" sz="2400" dirty="0" smtClean="0">
                <a:solidFill>
                  <a:schemeClr val="tx2">
                    <a:lumMod val="60000"/>
                    <a:lumOff val="40000"/>
                  </a:schemeClr>
                </a:solidFill>
                <a:latin typeface="Arial" panose="020B0604020202020204" pitchFamily="34" charset="0"/>
                <a:cs typeface="Arial" panose="020B0604020202020204" pitchFamily="34" charset="0"/>
              </a:rPr>
              <a:t>blynyddol</a:t>
            </a:r>
          </a:p>
          <a:p>
            <a:r>
              <a:rPr lang="cy-GB" sz="2400" dirty="0" smtClean="0">
                <a:solidFill>
                  <a:schemeClr val="tx2">
                    <a:lumMod val="60000"/>
                    <a:lumOff val="40000"/>
                  </a:schemeClr>
                </a:solidFill>
                <a:latin typeface="Arial" panose="020B0604020202020204" pitchFamily="34" charset="0"/>
                <a:cs typeface="Arial" panose="020B0604020202020204" pitchFamily="34" charset="0"/>
              </a:rPr>
              <a:t>Margaret Rooney, </a:t>
            </a:r>
            <a:r>
              <a:rPr lang="en-US" sz="2400" dirty="0" err="1">
                <a:solidFill>
                  <a:srgbClr val="5C64B7"/>
                </a:solidFill>
                <a:latin typeface="Arial" panose="020B0604020202020204" pitchFamily="34" charset="0"/>
                <a:cs typeface="Arial" panose="020B0604020202020204" pitchFamily="34" charset="0"/>
              </a:rPr>
              <a:t>Dirprwy</a:t>
            </a:r>
            <a:r>
              <a:rPr lang="en-US" sz="2400" dirty="0">
                <a:solidFill>
                  <a:srgbClr val="5C64B7"/>
                </a:solidFill>
                <a:latin typeface="Arial" panose="020B0604020202020204" pitchFamily="34" charset="0"/>
                <a:cs typeface="Arial" panose="020B0604020202020204" pitchFamily="34" charset="0"/>
              </a:rPr>
              <a:t> </a:t>
            </a:r>
            <a:r>
              <a:rPr lang="en-US" sz="2400" dirty="0" err="1">
                <a:solidFill>
                  <a:srgbClr val="5C64B7"/>
                </a:solidFill>
                <a:latin typeface="Arial" panose="020B0604020202020204" pitchFamily="34" charset="0"/>
                <a:cs typeface="Arial" panose="020B0604020202020204" pitchFamily="34" charset="0"/>
              </a:rPr>
              <a:t>Brif</a:t>
            </a:r>
            <a:r>
              <a:rPr lang="en-US" sz="2400" dirty="0">
                <a:solidFill>
                  <a:srgbClr val="5C64B7"/>
                </a:solidFill>
                <a:latin typeface="Arial" panose="020B0604020202020204" pitchFamily="34" charset="0"/>
                <a:cs typeface="Arial" panose="020B0604020202020204" pitchFamily="34" charset="0"/>
              </a:rPr>
              <a:t> Arolygydd </a:t>
            </a:r>
          </a:p>
          <a:p>
            <a:endParaRPr lang="cy-GB" sz="2400" dirty="0">
              <a:solidFill>
                <a:schemeClr val="tx1"/>
              </a:solidFill>
              <a:latin typeface="Arial" panose="020B0604020202020204" pitchFamily="34" charset="0"/>
              <a:cs typeface="Arial" panose="020B0604020202020204" pitchFamily="34" charset="0"/>
            </a:endParaRPr>
          </a:p>
          <a:p>
            <a:endParaRPr lang="en-US" sz="2400" dirty="0" smtClean="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Annual returns</a:t>
            </a:r>
          </a:p>
          <a:p>
            <a:r>
              <a:rPr lang="en-US" sz="2400" dirty="0" smtClean="0">
                <a:solidFill>
                  <a:schemeClr val="tx1"/>
                </a:solidFill>
                <a:latin typeface="Arial" panose="020B0604020202020204" pitchFamily="34" charset="0"/>
                <a:cs typeface="Arial" panose="020B0604020202020204" pitchFamily="34" charset="0"/>
              </a:rPr>
              <a:t>Margaret Rooney</a:t>
            </a:r>
            <a:r>
              <a:rPr lang="en-US" sz="2400" dirty="0">
                <a:solidFill>
                  <a:schemeClr val="tx1"/>
                </a:solidFill>
                <a:latin typeface="Arial" panose="020B0604020202020204" pitchFamily="34" charset="0"/>
                <a:cs typeface="Arial" panose="020B0604020202020204" pitchFamily="34" charset="0"/>
              </a:rPr>
              <a:t>, </a:t>
            </a:r>
            <a:r>
              <a:rPr lang="cy-GB" sz="2400" dirty="0" err="1">
                <a:solidFill>
                  <a:schemeClr val="tx1"/>
                </a:solidFill>
                <a:latin typeface="Arial" panose="020B0604020202020204" pitchFamily="34" charset="0"/>
                <a:cs typeface="Arial" panose="020B0604020202020204" pitchFamily="34" charset="0"/>
              </a:rPr>
              <a:t>Deputy</a:t>
            </a:r>
            <a:r>
              <a:rPr lang="cy-GB" sz="2400" dirty="0">
                <a:solidFill>
                  <a:schemeClr val="tx1"/>
                </a:solidFill>
                <a:latin typeface="Arial" panose="020B0604020202020204" pitchFamily="34" charset="0"/>
                <a:cs typeface="Arial" panose="020B0604020202020204" pitchFamily="34" charset="0"/>
              </a:rPr>
              <a:t> Chief </a:t>
            </a:r>
            <a:r>
              <a:rPr lang="cy-GB" sz="2400" dirty="0" smtClean="0">
                <a:solidFill>
                  <a:schemeClr val="tx1"/>
                </a:solidFill>
                <a:latin typeface="Arial" panose="020B0604020202020204" pitchFamily="34" charset="0"/>
                <a:cs typeface="Arial" panose="020B0604020202020204" pitchFamily="34" charset="0"/>
              </a:rPr>
              <a:t>Inspector</a:t>
            </a:r>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559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1646802"/>
            <a:ext cx="4320480" cy="2106234"/>
          </a:xfrm>
        </p:spPr>
        <p:txBody>
          <a:bodyPr/>
          <a:lstStyle/>
          <a:p>
            <a:r>
              <a:rPr lang="en-GB" dirty="0">
                <a:latin typeface="+mn-lt"/>
              </a:rPr>
              <a:t>Dewis Cymru…</a:t>
            </a:r>
            <a:br>
              <a:rPr lang="en-GB" dirty="0">
                <a:latin typeface="+mn-lt"/>
              </a:rPr>
            </a:br>
            <a:r>
              <a:rPr lang="en-GB" sz="2700" b="0" dirty="0">
                <a:latin typeface="+mn-lt"/>
              </a:rPr>
              <a:t>Providing Care Homes information to citizens</a:t>
            </a:r>
            <a:endParaRPr lang="en-GB" b="0" dirty="0">
              <a:latin typeface="+mn-lt"/>
            </a:endParaRPr>
          </a:p>
        </p:txBody>
      </p:sp>
      <p:sp>
        <p:nvSpPr>
          <p:cNvPr id="3" name="Subtitle 2"/>
          <p:cNvSpPr>
            <a:spLocks noGrp="1"/>
          </p:cNvSpPr>
          <p:nvPr>
            <p:ph type="subTitle" idx="1"/>
          </p:nvPr>
        </p:nvSpPr>
        <p:spPr>
          <a:xfrm>
            <a:off x="4355977" y="4347102"/>
            <a:ext cx="4587992" cy="810090"/>
          </a:xfrm>
        </p:spPr>
        <p:txBody>
          <a:bodyPr/>
          <a:lstStyle/>
          <a:p>
            <a:r>
              <a:rPr lang="en-GB" dirty="0">
                <a:latin typeface="+mn-lt"/>
              </a:rPr>
              <a:t>Richard Palmer</a:t>
            </a:r>
          </a:p>
          <a:p>
            <a:r>
              <a:rPr lang="en-GB" dirty="0">
                <a:latin typeface="+mn-lt"/>
              </a:rPr>
              <a:t>Chief Operating Officer</a:t>
            </a:r>
          </a:p>
          <a:p>
            <a:endParaRPr lang="en-GB" dirty="0">
              <a:latin typeface="+mn-lt"/>
            </a:endParaRPr>
          </a:p>
        </p:txBody>
      </p:sp>
    </p:spTree>
    <p:extLst>
      <p:ext uri="{BB962C8B-B14F-4D97-AF65-F5344CB8AC3E}">
        <p14:creationId xmlns:p14="http://schemas.microsoft.com/office/powerpoint/2010/main" val="164163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9BA01-28A9-434B-B735-D91B8356FE33}"/>
              </a:ext>
            </a:extLst>
          </p:cNvPr>
          <p:cNvSpPr>
            <a:spLocks noGrp="1"/>
          </p:cNvSpPr>
          <p:nvPr>
            <p:ph type="title"/>
          </p:nvPr>
        </p:nvSpPr>
        <p:spPr>
          <a:xfrm>
            <a:off x="467544" y="1268760"/>
            <a:ext cx="5605629" cy="534903"/>
          </a:xfrm>
        </p:spPr>
        <p:txBody>
          <a:bodyPr>
            <a:normAutofit/>
          </a:bodyPr>
          <a:lstStyle/>
          <a:p>
            <a:r>
              <a:rPr lang="en-GB" dirty="0">
                <a:latin typeface="+mn-lt"/>
              </a:rPr>
              <a:t>Background to the Dewis Cymru project…</a:t>
            </a:r>
          </a:p>
        </p:txBody>
      </p:sp>
      <p:sp>
        <p:nvSpPr>
          <p:cNvPr id="5" name="Content Placeholder 4">
            <a:extLst>
              <a:ext uri="{FF2B5EF4-FFF2-40B4-BE49-F238E27FC236}">
                <a16:creationId xmlns:a16="http://schemas.microsoft.com/office/drawing/2014/main" id="{6FD828AE-DF55-492C-A864-3BB52FFD965E}"/>
              </a:ext>
            </a:extLst>
          </p:cNvPr>
          <p:cNvSpPr>
            <a:spLocks noGrp="1"/>
          </p:cNvSpPr>
          <p:nvPr>
            <p:ph idx="1"/>
          </p:nvPr>
        </p:nvSpPr>
        <p:spPr>
          <a:xfrm>
            <a:off x="521550" y="1825656"/>
            <a:ext cx="5791060" cy="3169518"/>
          </a:xfrm>
        </p:spPr>
        <p:txBody>
          <a:bodyPr anchor="ctr">
            <a:normAutofit lnSpcReduction="10000"/>
          </a:bodyPr>
          <a:lstStyle/>
          <a:p>
            <a:pPr>
              <a:lnSpc>
                <a:spcPct val="90000"/>
              </a:lnSpc>
            </a:pPr>
            <a:r>
              <a:rPr lang="en-GB" sz="1425" dirty="0">
                <a:latin typeface="+mn-lt"/>
              </a:rPr>
              <a:t>The Social Services and Well-being (Wales) Act introduced a duty on Local Authorities in Wales to “</a:t>
            </a:r>
            <a:r>
              <a:rPr lang="en-GB" sz="1425" i="1" dirty="0">
                <a:latin typeface="+mn-lt"/>
              </a:rPr>
              <a:t>provide information about the range of locally available services”.</a:t>
            </a:r>
          </a:p>
          <a:p>
            <a:pPr lvl="1">
              <a:lnSpc>
                <a:spcPct val="90000"/>
              </a:lnSpc>
            </a:pPr>
            <a:endParaRPr lang="en-GB" sz="1425" dirty="0">
              <a:latin typeface="+mn-lt"/>
            </a:endParaRPr>
          </a:p>
          <a:p>
            <a:pPr>
              <a:lnSpc>
                <a:spcPct val="90000"/>
              </a:lnSpc>
            </a:pPr>
            <a:r>
              <a:rPr lang="en-GB" sz="1425" dirty="0">
                <a:latin typeface="+mn-lt"/>
              </a:rPr>
              <a:t>Dewis Cymru developed as a national system to provide an online source of well-being information for citizens – a well-being website for Wales.</a:t>
            </a:r>
          </a:p>
          <a:p>
            <a:pPr>
              <a:lnSpc>
                <a:spcPct val="90000"/>
              </a:lnSpc>
            </a:pPr>
            <a:endParaRPr lang="en-GB" sz="1425" dirty="0">
              <a:latin typeface="+mn-lt"/>
            </a:endParaRPr>
          </a:p>
          <a:p>
            <a:pPr>
              <a:lnSpc>
                <a:spcPct val="90000"/>
              </a:lnSpc>
            </a:pPr>
            <a:r>
              <a:rPr lang="en-GB" sz="1425" dirty="0">
                <a:latin typeface="+mn-lt"/>
              </a:rPr>
              <a:t>Endorsed by the 22 Directors of Social Services across Wales and now adopted by all 22 local authorities as part of their Information Advice and Assistance services.</a:t>
            </a:r>
          </a:p>
          <a:p>
            <a:pPr>
              <a:lnSpc>
                <a:spcPct val="90000"/>
              </a:lnSpc>
            </a:pPr>
            <a:endParaRPr lang="en-GB" sz="1425" dirty="0">
              <a:latin typeface="+mn-lt"/>
            </a:endParaRPr>
          </a:p>
          <a:p>
            <a:pPr>
              <a:lnSpc>
                <a:spcPct val="90000"/>
              </a:lnSpc>
            </a:pPr>
            <a:r>
              <a:rPr lang="en-GB" sz="1425" dirty="0">
                <a:latin typeface="+mn-lt"/>
              </a:rPr>
              <a:t>Initial development funded through WG grant to the Social Services Improvement Agency. Ongoing funding from the 22 Local Authorities in Wales.</a:t>
            </a:r>
          </a:p>
          <a:p>
            <a:pPr>
              <a:lnSpc>
                <a:spcPct val="90000"/>
              </a:lnSpc>
            </a:pPr>
            <a:endParaRPr lang="en-GB" sz="1125" dirty="0">
              <a:latin typeface="+mn-lt"/>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857250"/>
            <a:ext cx="157734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a:solidFill>
                <a:srgbClr val="FFFFFF"/>
              </a:solidFill>
              <a:latin typeface="Arial"/>
              <a:cs typeface="Arial"/>
            </a:endParaRPr>
          </a:p>
        </p:txBody>
      </p:sp>
      <p:sp>
        <p:nvSpPr>
          <p:cNvPr id="45" name="Oval 13">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626435"/>
            <a:ext cx="1605129" cy="1605129"/>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1350">
              <a:solidFill>
                <a:srgbClr val="FFFFFF"/>
              </a:solidFill>
              <a:latin typeface="Arial"/>
              <a:cs typeface="Arial"/>
            </a:endParaRPr>
          </a:p>
        </p:txBody>
      </p:sp>
      <p:pic>
        <p:nvPicPr>
          <p:cNvPr id="9" name="Graphic 8" descr="Checkmark">
            <a:extLst>
              <a:ext uri="{FF2B5EF4-FFF2-40B4-BE49-F238E27FC236}">
                <a16:creationId xmlns:a16="http://schemas.microsoft.com/office/drawing/2014/main" id="{C38A2F15-3260-48CA-B42B-AF43900057F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060490" y="3000376"/>
            <a:ext cx="857249" cy="857249"/>
          </a:xfrm>
          <a:prstGeom prst="rect">
            <a:avLst/>
          </a:prstGeom>
        </p:spPr>
      </p:pic>
    </p:spTree>
    <p:extLst>
      <p:ext uri="{BB962C8B-B14F-4D97-AF65-F5344CB8AC3E}">
        <p14:creationId xmlns:p14="http://schemas.microsoft.com/office/powerpoint/2010/main" val="395774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9BA01-28A9-434B-B735-D91B8356FE33}"/>
              </a:ext>
            </a:extLst>
          </p:cNvPr>
          <p:cNvSpPr>
            <a:spLocks noGrp="1"/>
          </p:cNvSpPr>
          <p:nvPr>
            <p:ph type="title"/>
          </p:nvPr>
        </p:nvSpPr>
        <p:spPr>
          <a:xfrm>
            <a:off x="467544" y="1268760"/>
            <a:ext cx="5605629" cy="534903"/>
          </a:xfrm>
        </p:spPr>
        <p:txBody>
          <a:bodyPr>
            <a:normAutofit/>
          </a:bodyPr>
          <a:lstStyle/>
          <a:p>
            <a:r>
              <a:rPr lang="en-GB" dirty="0">
                <a:latin typeface="+mn-lt"/>
              </a:rPr>
              <a:t>Care Homes in Dewis…the ambition</a:t>
            </a:r>
          </a:p>
        </p:txBody>
      </p:sp>
      <p:sp>
        <p:nvSpPr>
          <p:cNvPr id="5" name="Content Placeholder 4">
            <a:extLst>
              <a:ext uri="{FF2B5EF4-FFF2-40B4-BE49-F238E27FC236}">
                <a16:creationId xmlns:a16="http://schemas.microsoft.com/office/drawing/2014/main" id="{6FD828AE-DF55-492C-A864-3BB52FFD965E}"/>
              </a:ext>
            </a:extLst>
          </p:cNvPr>
          <p:cNvSpPr>
            <a:spLocks noGrp="1"/>
          </p:cNvSpPr>
          <p:nvPr>
            <p:ph idx="1"/>
          </p:nvPr>
        </p:nvSpPr>
        <p:spPr>
          <a:xfrm>
            <a:off x="521550" y="1825656"/>
            <a:ext cx="7938883" cy="2629458"/>
          </a:xfrm>
        </p:spPr>
        <p:txBody>
          <a:bodyPr anchor="ctr">
            <a:normAutofit/>
          </a:bodyPr>
          <a:lstStyle/>
          <a:p>
            <a:pPr>
              <a:lnSpc>
                <a:spcPct val="90000"/>
              </a:lnSpc>
            </a:pPr>
            <a:r>
              <a:rPr lang="en-GB" sz="1500" dirty="0">
                <a:latin typeface="+mn-lt"/>
              </a:rPr>
              <a:t>Provide a comprehensive directory of Care Homes in Wales for the public</a:t>
            </a:r>
          </a:p>
          <a:p>
            <a:pPr>
              <a:lnSpc>
                <a:spcPct val="90000"/>
              </a:lnSpc>
            </a:pPr>
            <a:endParaRPr lang="en-GB" sz="1500" dirty="0">
              <a:latin typeface="+mn-lt"/>
            </a:endParaRPr>
          </a:p>
          <a:p>
            <a:pPr>
              <a:lnSpc>
                <a:spcPct val="90000"/>
              </a:lnSpc>
            </a:pPr>
            <a:r>
              <a:rPr lang="en-GB" sz="1500" dirty="0">
                <a:latin typeface="+mn-lt"/>
              </a:rPr>
              <a:t>Allow providers to ‘market’ their services with no associated costs</a:t>
            </a:r>
          </a:p>
          <a:p>
            <a:pPr>
              <a:lnSpc>
                <a:spcPct val="90000"/>
              </a:lnSpc>
            </a:pPr>
            <a:endParaRPr lang="en-GB" sz="1500" dirty="0">
              <a:latin typeface="+mn-lt"/>
            </a:endParaRPr>
          </a:p>
          <a:p>
            <a:pPr>
              <a:lnSpc>
                <a:spcPct val="90000"/>
              </a:lnSpc>
            </a:pPr>
            <a:r>
              <a:rPr lang="en-GB" sz="1500" dirty="0">
                <a:latin typeface="+mn-lt"/>
              </a:rPr>
              <a:t>Allow local commissioners and national policy holders to understand the national picture</a:t>
            </a:r>
          </a:p>
          <a:p>
            <a:pPr>
              <a:lnSpc>
                <a:spcPct val="90000"/>
              </a:lnSpc>
            </a:pPr>
            <a:endParaRPr lang="en-GB" sz="1500" dirty="0">
              <a:latin typeface="+mn-lt"/>
            </a:endParaRPr>
          </a:p>
          <a:p>
            <a:pPr>
              <a:lnSpc>
                <a:spcPct val="90000"/>
              </a:lnSpc>
            </a:pPr>
            <a:r>
              <a:rPr lang="en-GB" sz="1500" dirty="0">
                <a:latin typeface="+mn-lt"/>
              </a:rPr>
              <a:t>Support effective hospital discharge</a:t>
            </a:r>
          </a:p>
          <a:p>
            <a:pPr>
              <a:lnSpc>
                <a:spcPct val="90000"/>
              </a:lnSpc>
            </a:pPr>
            <a:endParaRPr lang="en-GB" sz="1125" dirty="0">
              <a:latin typeface="+mn-lt"/>
            </a:endParaRPr>
          </a:p>
        </p:txBody>
      </p:sp>
    </p:spTree>
    <p:extLst>
      <p:ext uri="{BB962C8B-B14F-4D97-AF65-F5344CB8AC3E}">
        <p14:creationId xmlns:p14="http://schemas.microsoft.com/office/powerpoint/2010/main" val="2164622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D155-4826-4ECB-8149-899FBBA72A18}"/>
              </a:ext>
            </a:extLst>
          </p:cNvPr>
          <p:cNvSpPr>
            <a:spLocks noGrp="1"/>
          </p:cNvSpPr>
          <p:nvPr>
            <p:ph type="title"/>
          </p:nvPr>
        </p:nvSpPr>
        <p:spPr/>
        <p:txBody>
          <a:bodyPr/>
          <a:lstStyle/>
          <a:p>
            <a:r>
              <a:rPr lang="en-GB" dirty="0">
                <a:latin typeface="+mn-lt"/>
              </a:rPr>
              <a:t>Care Homes in Dewis</a:t>
            </a:r>
          </a:p>
        </p:txBody>
      </p:sp>
      <p:sp>
        <p:nvSpPr>
          <p:cNvPr id="4" name="Slide Number Placeholder 3">
            <a:extLst>
              <a:ext uri="{FF2B5EF4-FFF2-40B4-BE49-F238E27FC236}">
                <a16:creationId xmlns:a16="http://schemas.microsoft.com/office/drawing/2014/main" id="{832FEF38-C2B9-452A-98F2-63ECA7A4D3D6}"/>
              </a:ext>
            </a:extLst>
          </p:cNvPr>
          <p:cNvSpPr>
            <a:spLocks noGrp="1"/>
          </p:cNvSpPr>
          <p:nvPr>
            <p:ph type="sldNum" sz="quarter" idx="10"/>
          </p:nvPr>
        </p:nvSpPr>
        <p:spPr/>
        <p:txBody>
          <a:bodyPr/>
          <a:lstStyle/>
          <a:p>
            <a:pPr defTabSz="685800" fontAlgn="base">
              <a:spcBef>
                <a:spcPct val="0"/>
              </a:spcBef>
              <a:spcAft>
                <a:spcPct val="0"/>
              </a:spcAft>
              <a:defRPr/>
            </a:pPr>
            <a:fld id="{5852A065-EBD3-455C-A56D-D0D9394DDB36}" type="slidenum">
              <a:rPr lang="en-GB">
                <a:solidFill>
                  <a:srgbClr val="FFFFFF">
                    <a:lumMod val="50000"/>
                  </a:srgbClr>
                </a:solidFill>
              </a:rPr>
              <a:pPr defTabSz="685800" fontAlgn="base">
                <a:spcBef>
                  <a:spcPct val="0"/>
                </a:spcBef>
                <a:spcAft>
                  <a:spcPct val="0"/>
                </a:spcAft>
                <a:defRPr/>
              </a:pPr>
              <a:t>33</a:t>
            </a:fld>
            <a:endParaRPr lang="en-GB" dirty="0">
              <a:solidFill>
                <a:srgbClr val="FFFFFF">
                  <a:lumMod val="50000"/>
                </a:srgbClr>
              </a:solidFill>
            </a:endParaRPr>
          </a:p>
        </p:txBody>
      </p:sp>
      <p:sp>
        <p:nvSpPr>
          <p:cNvPr id="5" name="Cylinder 4">
            <a:extLst>
              <a:ext uri="{FF2B5EF4-FFF2-40B4-BE49-F238E27FC236}">
                <a16:creationId xmlns:a16="http://schemas.microsoft.com/office/drawing/2014/main" id="{DF8B37CA-4E68-4CC4-AEB3-D59AE3DDA471}"/>
              </a:ext>
            </a:extLst>
          </p:cNvPr>
          <p:cNvSpPr/>
          <p:nvPr/>
        </p:nvSpPr>
        <p:spPr>
          <a:xfrm>
            <a:off x="3437874" y="2132856"/>
            <a:ext cx="1404156" cy="167418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a:solidFill>
                  <a:srgbClr val="FFFFFF"/>
                </a:solidFill>
                <a:latin typeface="Arial"/>
                <a:cs typeface="Arial"/>
              </a:rPr>
              <a:t>Dewis Cymru database</a:t>
            </a:r>
          </a:p>
        </p:txBody>
      </p:sp>
      <p:sp>
        <p:nvSpPr>
          <p:cNvPr id="6" name="Callout: Right Arrow 5">
            <a:extLst>
              <a:ext uri="{FF2B5EF4-FFF2-40B4-BE49-F238E27FC236}">
                <a16:creationId xmlns:a16="http://schemas.microsoft.com/office/drawing/2014/main" id="{E94D1DE2-227C-4EAC-ACE4-696500BA9C0E}"/>
              </a:ext>
            </a:extLst>
          </p:cNvPr>
          <p:cNvSpPr/>
          <p:nvPr/>
        </p:nvSpPr>
        <p:spPr>
          <a:xfrm>
            <a:off x="1817694" y="2078850"/>
            <a:ext cx="1512168" cy="8640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a:solidFill>
                  <a:srgbClr val="FFFFFF"/>
                </a:solidFill>
                <a:latin typeface="Arial"/>
                <a:cs typeface="Arial"/>
              </a:rPr>
              <a:t>CIW weekly import</a:t>
            </a:r>
          </a:p>
        </p:txBody>
      </p:sp>
      <p:sp>
        <p:nvSpPr>
          <p:cNvPr id="7" name="Callout: Right Arrow 6">
            <a:extLst>
              <a:ext uri="{FF2B5EF4-FFF2-40B4-BE49-F238E27FC236}">
                <a16:creationId xmlns:a16="http://schemas.microsoft.com/office/drawing/2014/main" id="{460E90A1-2D9A-4B72-9A23-BCD22B85BF67}"/>
              </a:ext>
            </a:extLst>
          </p:cNvPr>
          <p:cNvSpPr/>
          <p:nvPr/>
        </p:nvSpPr>
        <p:spPr>
          <a:xfrm>
            <a:off x="1817694" y="3070577"/>
            <a:ext cx="1512168" cy="8640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a:solidFill>
                  <a:srgbClr val="FFFFFF"/>
                </a:solidFill>
                <a:latin typeface="Arial"/>
                <a:cs typeface="Arial"/>
              </a:rPr>
              <a:t>Care Homes updates</a:t>
            </a:r>
          </a:p>
        </p:txBody>
      </p:sp>
      <p:sp>
        <p:nvSpPr>
          <p:cNvPr id="8" name="Flowchart: Alternate Process 7">
            <a:extLst>
              <a:ext uri="{FF2B5EF4-FFF2-40B4-BE49-F238E27FC236}">
                <a16:creationId xmlns:a16="http://schemas.microsoft.com/office/drawing/2014/main" id="{30D519A4-5E1E-4608-8DCA-5C64F0B9D6A9}"/>
              </a:ext>
            </a:extLst>
          </p:cNvPr>
          <p:cNvSpPr/>
          <p:nvPr/>
        </p:nvSpPr>
        <p:spPr>
          <a:xfrm>
            <a:off x="5695399" y="2108316"/>
            <a:ext cx="1782198" cy="864096"/>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err="1">
                <a:solidFill>
                  <a:srgbClr val="000000"/>
                </a:solidFill>
                <a:latin typeface="Arial"/>
                <a:cs typeface="Arial"/>
              </a:rPr>
              <a:t>CareHomes.wales</a:t>
            </a:r>
            <a:endParaRPr lang="en-GB" sz="1350" dirty="0">
              <a:solidFill>
                <a:srgbClr val="000000"/>
              </a:solidFill>
              <a:latin typeface="Arial"/>
              <a:cs typeface="Arial"/>
            </a:endParaRPr>
          </a:p>
        </p:txBody>
      </p:sp>
      <p:sp>
        <p:nvSpPr>
          <p:cNvPr id="9" name="Arrow: Striped Right 8">
            <a:extLst>
              <a:ext uri="{FF2B5EF4-FFF2-40B4-BE49-F238E27FC236}">
                <a16:creationId xmlns:a16="http://schemas.microsoft.com/office/drawing/2014/main" id="{76C6B6F0-89E1-4D89-817E-FF12E32D3186}"/>
              </a:ext>
            </a:extLst>
          </p:cNvPr>
          <p:cNvSpPr/>
          <p:nvPr/>
        </p:nvSpPr>
        <p:spPr>
          <a:xfrm>
            <a:off x="4939315" y="2243331"/>
            <a:ext cx="594066" cy="594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a:solidFill>
                <a:srgbClr val="FFFFFF"/>
              </a:solidFill>
              <a:latin typeface="Arial"/>
              <a:cs typeface="Arial"/>
            </a:endParaRPr>
          </a:p>
        </p:txBody>
      </p:sp>
      <p:sp>
        <p:nvSpPr>
          <p:cNvPr id="10" name="Flowchart: Alternate Process 9">
            <a:extLst>
              <a:ext uri="{FF2B5EF4-FFF2-40B4-BE49-F238E27FC236}">
                <a16:creationId xmlns:a16="http://schemas.microsoft.com/office/drawing/2014/main" id="{50485046-B0E4-4E8E-B1A0-52B3D2076842}"/>
              </a:ext>
            </a:extLst>
          </p:cNvPr>
          <p:cNvSpPr/>
          <p:nvPr/>
        </p:nvSpPr>
        <p:spPr>
          <a:xfrm>
            <a:off x="3221850" y="4671138"/>
            <a:ext cx="1782198"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a:solidFill>
                  <a:srgbClr val="FFFFFF"/>
                </a:solidFill>
                <a:latin typeface="Arial"/>
                <a:cs typeface="Arial"/>
              </a:rPr>
              <a:t>Strategic dashboard for local and national planning</a:t>
            </a:r>
          </a:p>
        </p:txBody>
      </p:sp>
      <p:sp>
        <p:nvSpPr>
          <p:cNvPr id="11" name="Arrow: Striped Right 10">
            <a:extLst>
              <a:ext uri="{FF2B5EF4-FFF2-40B4-BE49-F238E27FC236}">
                <a16:creationId xmlns:a16="http://schemas.microsoft.com/office/drawing/2014/main" id="{A74F54E9-7050-42C1-A350-895366B27488}"/>
              </a:ext>
            </a:extLst>
          </p:cNvPr>
          <p:cNvSpPr/>
          <p:nvPr/>
        </p:nvSpPr>
        <p:spPr>
          <a:xfrm rot="5400000">
            <a:off x="3815916" y="3969060"/>
            <a:ext cx="594066" cy="594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a:solidFill>
                <a:srgbClr val="FFFFFF"/>
              </a:solidFill>
              <a:latin typeface="Arial"/>
              <a:cs typeface="Arial"/>
            </a:endParaRPr>
          </a:p>
        </p:txBody>
      </p:sp>
      <p:sp>
        <p:nvSpPr>
          <p:cNvPr id="12" name="Flowchart: Alternate Process 11">
            <a:extLst>
              <a:ext uri="{FF2B5EF4-FFF2-40B4-BE49-F238E27FC236}">
                <a16:creationId xmlns:a16="http://schemas.microsoft.com/office/drawing/2014/main" id="{4A97678A-E21E-4E68-907C-70CE00E5DFC2}"/>
              </a:ext>
            </a:extLst>
          </p:cNvPr>
          <p:cNvSpPr/>
          <p:nvPr/>
        </p:nvSpPr>
        <p:spPr>
          <a:xfrm>
            <a:off x="5695399" y="3104964"/>
            <a:ext cx="1782198"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350" dirty="0" err="1">
                <a:solidFill>
                  <a:srgbClr val="FFFFFF"/>
                </a:solidFill>
                <a:latin typeface="Arial"/>
                <a:cs typeface="Arial"/>
              </a:rPr>
              <a:t>Dewis.wales</a:t>
            </a:r>
            <a:endParaRPr lang="en-GB" sz="1350" dirty="0">
              <a:solidFill>
                <a:srgbClr val="FFFFFF"/>
              </a:solidFill>
              <a:latin typeface="Arial"/>
              <a:cs typeface="Arial"/>
            </a:endParaRPr>
          </a:p>
        </p:txBody>
      </p:sp>
      <p:sp>
        <p:nvSpPr>
          <p:cNvPr id="13" name="Arrow: Striped Right 12">
            <a:extLst>
              <a:ext uri="{FF2B5EF4-FFF2-40B4-BE49-F238E27FC236}">
                <a16:creationId xmlns:a16="http://schemas.microsoft.com/office/drawing/2014/main" id="{DC034AE9-EF92-4AC5-AC91-80936379EC74}"/>
              </a:ext>
            </a:extLst>
          </p:cNvPr>
          <p:cNvSpPr/>
          <p:nvPr/>
        </p:nvSpPr>
        <p:spPr>
          <a:xfrm>
            <a:off x="4939315" y="3239979"/>
            <a:ext cx="594066" cy="59406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a:solidFill>
                <a:srgbClr val="FFFFFF"/>
              </a:solidFill>
              <a:latin typeface="Arial"/>
              <a:cs typeface="Arial"/>
            </a:endParaRPr>
          </a:p>
        </p:txBody>
      </p:sp>
    </p:spTree>
    <p:extLst>
      <p:ext uri="{BB962C8B-B14F-4D97-AF65-F5344CB8AC3E}">
        <p14:creationId xmlns:p14="http://schemas.microsoft.com/office/powerpoint/2010/main" val="1797648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AA03-AC49-4C7B-AD09-8E76EE677904}"/>
              </a:ext>
            </a:extLst>
          </p:cNvPr>
          <p:cNvSpPr>
            <a:spLocks noGrp="1"/>
          </p:cNvSpPr>
          <p:nvPr>
            <p:ph type="title"/>
          </p:nvPr>
        </p:nvSpPr>
        <p:spPr/>
        <p:txBody>
          <a:bodyPr/>
          <a:lstStyle/>
          <a:p>
            <a:r>
              <a:rPr lang="en-GB" dirty="0">
                <a:latin typeface="+mj-lt"/>
              </a:rPr>
              <a:t>Data flows…</a:t>
            </a:r>
          </a:p>
        </p:txBody>
      </p:sp>
      <p:sp>
        <p:nvSpPr>
          <p:cNvPr id="3" name="Content Placeholder 2">
            <a:extLst>
              <a:ext uri="{FF2B5EF4-FFF2-40B4-BE49-F238E27FC236}">
                <a16:creationId xmlns:a16="http://schemas.microsoft.com/office/drawing/2014/main" id="{3011CBB0-7714-4D38-95FE-403DA8450C7E}"/>
              </a:ext>
            </a:extLst>
          </p:cNvPr>
          <p:cNvSpPr>
            <a:spLocks noGrp="1"/>
          </p:cNvSpPr>
          <p:nvPr>
            <p:ph idx="1"/>
          </p:nvPr>
        </p:nvSpPr>
        <p:spPr>
          <a:xfrm>
            <a:off x="468313" y="1970838"/>
            <a:ext cx="8229600" cy="3186354"/>
          </a:xfrm>
        </p:spPr>
        <p:txBody>
          <a:bodyPr/>
          <a:lstStyle/>
          <a:p>
            <a:pPr marL="0" indent="0">
              <a:buNone/>
            </a:pPr>
            <a:r>
              <a:rPr lang="en-GB" sz="1500" b="1" dirty="0">
                <a:latin typeface="+mn-lt"/>
              </a:rPr>
              <a:t>For the public…</a:t>
            </a:r>
          </a:p>
          <a:p>
            <a:r>
              <a:rPr lang="en-GB" sz="1500" dirty="0">
                <a:latin typeface="+mn-lt"/>
              </a:rPr>
              <a:t>Basic care home record populated directly from CIW data (name, contact details, location, number of beds)</a:t>
            </a:r>
          </a:p>
          <a:p>
            <a:r>
              <a:rPr lang="en-GB" sz="1500" dirty="0">
                <a:latin typeface="+mn-lt"/>
              </a:rPr>
              <a:t>Care Homes can add pictures, descriptions, facilities, food hygiene ratings, accessibility information etc.</a:t>
            </a:r>
          </a:p>
          <a:p>
            <a:r>
              <a:rPr lang="en-GB" sz="1500" dirty="0">
                <a:latin typeface="+mn-lt"/>
              </a:rPr>
              <a:t>Information visible in Dewis and in the soon to be published </a:t>
            </a:r>
            <a:r>
              <a:rPr lang="en-GB" sz="1500" dirty="0" err="1">
                <a:latin typeface="+mn-lt"/>
              </a:rPr>
              <a:t>CareHomes.Wales</a:t>
            </a:r>
            <a:r>
              <a:rPr lang="en-GB" sz="1500" dirty="0">
                <a:latin typeface="+mn-lt"/>
              </a:rPr>
              <a:t> website</a:t>
            </a:r>
          </a:p>
          <a:p>
            <a:endParaRPr lang="en-GB" sz="1500" dirty="0">
              <a:latin typeface="+mn-lt"/>
            </a:endParaRPr>
          </a:p>
          <a:p>
            <a:pPr marL="0" indent="0">
              <a:buNone/>
            </a:pPr>
            <a:r>
              <a:rPr lang="en-GB" sz="1500" b="1" dirty="0">
                <a:latin typeface="+mn-lt"/>
              </a:rPr>
              <a:t>For commissioners…</a:t>
            </a:r>
          </a:p>
          <a:p>
            <a:r>
              <a:rPr lang="en-GB" sz="1500" dirty="0">
                <a:latin typeface="+mn-lt"/>
              </a:rPr>
              <a:t>Currently asking care homes to add number of vacancies (and to maintain this when their bed status changes)</a:t>
            </a:r>
          </a:p>
          <a:p>
            <a:r>
              <a:rPr lang="en-GB" sz="1500" dirty="0">
                <a:latin typeface="+mn-lt"/>
              </a:rPr>
              <a:t>Information used to inform strategic planning at local and national level</a:t>
            </a:r>
          </a:p>
        </p:txBody>
      </p:sp>
      <p:sp>
        <p:nvSpPr>
          <p:cNvPr id="4" name="Slide Number Placeholder 3">
            <a:extLst>
              <a:ext uri="{FF2B5EF4-FFF2-40B4-BE49-F238E27FC236}">
                <a16:creationId xmlns:a16="http://schemas.microsoft.com/office/drawing/2014/main" id="{AD56F999-0F01-40AA-BCB6-B42A4E7F2B32}"/>
              </a:ext>
            </a:extLst>
          </p:cNvPr>
          <p:cNvSpPr>
            <a:spLocks noGrp="1"/>
          </p:cNvSpPr>
          <p:nvPr>
            <p:ph type="sldNum" sz="quarter" idx="10"/>
          </p:nvPr>
        </p:nvSpPr>
        <p:spPr/>
        <p:txBody>
          <a:bodyPr/>
          <a:lstStyle/>
          <a:p>
            <a:pPr defTabSz="685800" fontAlgn="base">
              <a:spcBef>
                <a:spcPct val="0"/>
              </a:spcBef>
              <a:spcAft>
                <a:spcPct val="0"/>
              </a:spcAft>
              <a:defRPr/>
            </a:pPr>
            <a:fld id="{5852A065-EBD3-455C-A56D-D0D9394DDB36}" type="slidenum">
              <a:rPr lang="en-GB">
                <a:solidFill>
                  <a:srgbClr val="FFFFFF">
                    <a:lumMod val="50000"/>
                  </a:srgbClr>
                </a:solidFill>
              </a:rPr>
              <a:pPr defTabSz="685800" fontAlgn="base">
                <a:spcBef>
                  <a:spcPct val="0"/>
                </a:spcBef>
                <a:spcAft>
                  <a:spcPct val="0"/>
                </a:spcAft>
                <a:defRPr/>
              </a:pPr>
              <a:t>34</a:t>
            </a:fld>
            <a:endParaRPr lang="en-GB" dirty="0">
              <a:solidFill>
                <a:srgbClr val="FFFFFF">
                  <a:lumMod val="50000"/>
                </a:srgbClr>
              </a:solidFill>
            </a:endParaRPr>
          </a:p>
        </p:txBody>
      </p:sp>
    </p:spTree>
    <p:extLst>
      <p:ext uri="{BB962C8B-B14F-4D97-AF65-F5344CB8AC3E}">
        <p14:creationId xmlns:p14="http://schemas.microsoft.com/office/powerpoint/2010/main" val="314201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684B-724F-465A-B59B-00F2C41833AE}"/>
              </a:ext>
            </a:extLst>
          </p:cNvPr>
          <p:cNvSpPr>
            <a:spLocks noGrp="1"/>
          </p:cNvSpPr>
          <p:nvPr>
            <p:ph type="title"/>
          </p:nvPr>
        </p:nvSpPr>
        <p:spPr/>
        <p:txBody>
          <a:bodyPr/>
          <a:lstStyle/>
          <a:p>
            <a:r>
              <a:rPr lang="en-GB" dirty="0">
                <a:latin typeface="+mn-lt"/>
              </a:rPr>
              <a:t>Dewis screen </a:t>
            </a:r>
            <a:r>
              <a:rPr lang="en-GB" dirty="0" smtClean="0">
                <a:latin typeface="+mn-lt"/>
              </a:rPr>
              <a:t>shots</a:t>
            </a:r>
            <a:r>
              <a:rPr lang="en-GB" dirty="0">
                <a:latin typeface="+mn-lt"/>
              </a:rPr>
              <a:t>…</a:t>
            </a:r>
          </a:p>
        </p:txBody>
      </p:sp>
      <p:sp>
        <p:nvSpPr>
          <p:cNvPr id="4" name="Slide Number Placeholder 3">
            <a:extLst>
              <a:ext uri="{FF2B5EF4-FFF2-40B4-BE49-F238E27FC236}">
                <a16:creationId xmlns:a16="http://schemas.microsoft.com/office/drawing/2014/main" id="{FACD6BF8-FC7B-430A-A98A-4A361730AFB7}"/>
              </a:ext>
            </a:extLst>
          </p:cNvPr>
          <p:cNvSpPr>
            <a:spLocks noGrp="1"/>
          </p:cNvSpPr>
          <p:nvPr>
            <p:ph type="sldNum" sz="quarter" idx="10"/>
          </p:nvPr>
        </p:nvSpPr>
        <p:spPr/>
        <p:txBody>
          <a:bodyPr/>
          <a:lstStyle/>
          <a:p>
            <a:pPr defTabSz="685800" fontAlgn="base">
              <a:spcBef>
                <a:spcPct val="0"/>
              </a:spcBef>
              <a:spcAft>
                <a:spcPct val="0"/>
              </a:spcAft>
              <a:defRPr/>
            </a:pPr>
            <a:fld id="{5852A065-EBD3-455C-A56D-D0D9394DDB36}" type="slidenum">
              <a:rPr lang="en-GB">
                <a:solidFill>
                  <a:srgbClr val="FFFFFF">
                    <a:lumMod val="50000"/>
                  </a:srgbClr>
                </a:solidFill>
              </a:rPr>
              <a:pPr defTabSz="685800" fontAlgn="base">
                <a:spcBef>
                  <a:spcPct val="0"/>
                </a:spcBef>
                <a:spcAft>
                  <a:spcPct val="0"/>
                </a:spcAft>
                <a:defRPr/>
              </a:pPr>
              <a:t>35</a:t>
            </a:fld>
            <a:endParaRPr lang="en-GB" dirty="0">
              <a:solidFill>
                <a:srgbClr val="FFFFFF">
                  <a:lumMod val="50000"/>
                </a:srgbClr>
              </a:solidFill>
            </a:endParaRPr>
          </a:p>
        </p:txBody>
      </p:sp>
      <p:pic>
        <p:nvPicPr>
          <p:cNvPr id="6" name="Picture 5">
            <a:extLst>
              <a:ext uri="{FF2B5EF4-FFF2-40B4-BE49-F238E27FC236}">
                <a16:creationId xmlns:a16="http://schemas.microsoft.com/office/drawing/2014/main" id="{E0FBF780-7A8C-40DC-91E7-463F6CEE322D}"/>
              </a:ext>
            </a:extLst>
          </p:cNvPr>
          <p:cNvPicPr>
            <a:picLocks noChangeAspect="1"/>
          </p:cNvPicPr>
          <p:nvPr/>
        </p:nvPicPr>
        <p:blipFill>
          <a:blip r:embed="rId2"/>
          <a:stretch>
            <a:fillRect/>
          </a:stretch>
        </p:blipFill>
        <p:spPr>
          <a:xfrm>
            <a:off x="575556" y="1970838"/>
            <a:ext cx="2434597" cy="2778195"/>
          </a:xfrm>
          <a:prstGeom prst="rect">
            <a:avLst/>
          </a:prstGeom>
          <a:noFill/>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11CD4AE-F651-4D6A-94A2-65CAAD30445B}"/>
              </a:ext>
            </a:extLst>
          </p:cNvPr>
          <p:cNvPicPr>
            <a:picLocks noChangeAspect="1"/>
          </p:cNvPicPr>
          <p:nvPr/>
        </p:nvPicPr>
        <p:blipFill>
          <a:blip r:embed="rId3"/>
          <a:stretch>
            <a:fillRect/>
          </a:stretch>
        </p:blipFill>
        <p:spPr>
          <a:xfrm>
            <a:off x="3275856" y="1043705"/>
            <a:ext cx="4752528" cy="4520116"/>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513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EFEC-E7F6-4F5B-BDA0-5EC31197E2E9}"/>
              </a:ext>
            </a:extLst>
          </p:cNvPr>
          <p:cNvSpPr>
            <a:spLocks noGrp="1"/>
          </p:cNvSpPr>
          <p:nvPr>
            <p:ph type="title"/>
          </p:nvPr>
        </p:nvSpPr>
        <p:spPr/>
        <p:txBody>
          <a:bodyPr/>
          <a:lstStyle/>
          <a:p>
            <a:r>
              <a:rPr lang="en-GB" dirty="0">
                <a:latin typeface="+mn-lt"/>
              </a:rPr>
              <a:t>Example dashboards…</a:t>
            </a:r>
          </a:p>
        </p:txBody>
      </p:sp>
      <p:sp>
        <p:nvSpPr>
          <p:cNvPr id="4" name="Slide Number Placeholder 3">
            <a:extLst>
              <a:ext uri="{FF2B5EF4-FFF2-40B4-BE49-F238E27FC236}">
                <a16:creationId xmlns:a16="http://schemas.microsoft.com/office/drawing/2014/main" id="{CFFFEAE9-C263-4C36-88D0-6F0DAC0A0EEC}"/>
              </a:ext>
            </a:extLst>
          </p:cNvPr>
          <p:cNvSpPr>
            <a:spLocks noGrp="1"/>
          </p:cNvSpPr>
          <p:nvPr>
            <p:ph type="sldNum" sz="quarter" idx="10"/>
          </p:nvPr>
        </p:nvSpPr>
        <p:spPr/>
        <p:txBody>
          <a:bodyPr/>
          <a:lstStyle/>
          <a:p>
            <a:pPr defTabSz="685800" fontAlgn="base">
              <a:spcBef>
                <a:spcPct val="0"/>
              </a:spcBef>
              <a:spcAft>
                <a:spcPct val="0"/>
              </a:spcAft>
              <a:defRPr/>
            </a:pPr>
            <a:fld id="{5852A065-EBD3-455C-A56D-D0D9394DDB36}" type="slidenum">
              <a:rPr lang="en-GB">
                <a:solidFill>
                  <a:srgbClr val="FFFFFF">
                    <a:lumMod val="50000"/>
                  </a:srgbClr>
                </a:solidFill>
              </a:rPr>
              <a:pPr defTabSz="685800" fontAlgn="base">
                <a:spcBef>
                  <a:spcPct val="0"/>
                </a:spcBef>
                <a:spcAft>
                  <a:spcPct val="0"/>
                </a:spcAft>
                <a:defRPr/>
              </a:pPr>
              <a:t>36</a:t>
            </a:fld>
            <a:endParaRPr lang="en-GB" dirty="0">
              <a:solidFill>
                <a:srgbClr val="FFFFFF">
                  <a:lumMod val="50000"/>
                </a:srgbClr>
              </a:solidFill>
            </a:endParaRPr>
          </a:p>
        </p:txBody>
      </p:sp>
      <p:pic>
        <p:nvPicPr>
          <p:cNvPr id="6" name="Picture 5">
            <a:extLst>
              <a:ext uri="{FF2B5EF4-FFF2-40B4-BE49-F238E27FC236}">
                <a16:creationId xmlns:a16="http://schemas.microsoft.com/office/drawing/2014/main" id="{EE8A9FF2-951A-4A0A-934A-A5412C632054}"/>
              </a:ext>
            </a:extLst>
          </p:cNvPr>
          <p:cNvPicPr>
            <a:picLocks noChangeAspect="1"/>
          </p:cNvPicPr>
          <p:nvPr/>
        </p:nvPicPr>
        <p:blipFill>
          <a:blip r:embed="rId2"/>
          <a:stretch>
            <a:fillRect/>
          </a:stretch>
        </p:blipFill>
        <p:spPr>
          <a:xfrm>
            <a:off x="791580" y="2024844"/>
            <a:ext cx="4551311" cy="2625756"/>
          </a:xfrm>
          <a:prstGeom prst="rect">
            <a:avLst/>
          </a:prstGeom>
          <a:noFill/>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C19BB57-374D-48E8-A42B-8A3E867AB188}"/>
              </a:ext>
            </a:extLst>
          </p:cNvPr>
          <p:cNvPicPr>
            <a:picLocks noChangeAspect="1"/>
          </p:cNvPicPr>
          <p:nvPr/>
        </p:nvPicPr>
        <p:blipFill>
          <a:blip r:embed="rId3"/>
          <a:stretch>
            <a:fillRect/>
          </a:stretch>
        </p:blipFill>
        <p:spPr>
          <a:xfrm>
            <a:off x="3815916" y="2834934"/>
            <a:ext cx="4406052" cy="2517744"/>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16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1646802"/>
            <a:ext cx="4320480" cy="2106234"/>
          </a:xfrm>
        </p:spPr>
        <p:txBody>
          <a:bodyPr/>
          <a:lstStyle/>
          <a:p>
            <a:r>
              <a:rPr lang="en-GB" dirty="0">
                <a:latin typeface="+mj-lt"/>
              </a:rPr>
              <a:t>Dewis Cymru…</a:t>
            </a:r>
            <a:br>
              <a:rPr lang="en-GB" dirty="0">
                <a:latin typeface="+mj-lt"/>
              </a:rPr>
            </a:br>
            <a:endParaRPr lang="en-GB" b="0" dirty="0">
              <a:latin typeface="+mj-lt"/>
            </a:endParaRPr>
          </a:p>
        </p:txBody>
      </p:sp>
      <p:sp>
        <p:nvSpPr>
          <p:cNvPr id="3" name="Subtitle 2"/>
          <p:cNvSpPr>
            <a:spLocks noGrp="1"/>
          </p:cNvSpPr>
          <p:nvPr>
            <p:ph type="subTitle" idx="1"/>
          </p:nvPr>
        </p:nvSpPr>
        <p:spPr>
          <a:xfrm>
            <a:off x="4355977" y="3266982"/>
            <a:ext cx="4587992" cy="1890210"/>
          </a:xfrm>
        </p:spPr>
        <p:txBody>
          <a:bodyPr/>
          <a:lstStyle/>
          <a:p>
            <a:r>
              <a:rPr lang="en-GB" dirty="0">
                <a:latin typeface="+mj-lt"/>
              </a:rPr>
              <a:t>To see your entries on Dewis visit </a:t>
            </a:r>
            <a:r>
              <a:rPr lang="en-GB" dirty="0">
                <a:latin typeface="+mj-lt"/>
                <a:hlinkClick r:id="rId2"/>
              </a:rPr>
              <a:t>https://www.dewis.wales/</a:t>
            </a:r>
            <a:r>
              <a:rPr lang="en-GB" dirty="0">
                <a:latin typeface="+mj-lt"/>
              </a:rPr>
              <a:t> and search for the ‘Care Home’ category…</a:t>
            </a:r>
          </a:p>
          <a:p>
            <a:endParaRPr lang="en-GB" dirty="0">
              <a:latin typeface="+mj-lt"/>
            </a:endParaRPr>
          </a:p>
          <a:p>
            <a:endParaRPr lang="en-GB" dirty="0">
              <a:latin typeface="+mj-lt"/>
            </a:endParaRPr>
          </a:p>
          <a:p>
            <a:r>
              <a:rPr lang="en-GB" dirty="0">
                <a:latin typeface="+mj-lt"/>
              </a:rPr>
              <a:t>For support using the system email</a:t>
            </a:r>
          </a:p>
          <a:p>
            <a:r>
              <a:rPr lang="en-GB" dirty="0" err="1">
                <a:latin typeface="+mj-lt"/>
                <a:hlinkClick r:id="rId3"/>
              </a:rPr>
              <a:t>Help@dewis.wales</a:t>
            </a:r>
            <a:endParaRPr lang="en-GB" dirty="0">
              <a:latin typeface="+mj-lt"/>
            </a:endParaRPr>
          </a:p>
          <a:p>
            <a:endParaRPr lang="en-GB" dirty="0">
              <a:latin typeface="+mj-lt"/>
            </a:endParaRPr>
          </a:p>
          <a:p>
            <a:endParaRPr lang="en-GB" dirty="0">
              <a:latin typeface="+mj-lt"/>
            </a:endParaRPr>
          </a:p>
        </p:txBody>
      </p:sp>
    </p:spTree>
    <p:extLst>
      <p:ext uri="{BB962C8B-B14F-4D97-AF65-F5344CB8AC3E}">
        <p14:creationId xmlns:p14="http://schemas.microsoft.com/office/powerpoint/2010/main" val="71443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855F-3DDC-49E9-B2CA-C9A1EC2C9589}"/>
              </a:ext>
            </a:extLst>
          </p:cNvPr>
          <p:cNvSpPr>
            <a:spLocks noGrp="1"/>
          </p:cNvSpPr>
          <p:nvPr>
            <p:ph type="ctrTitle"/>
          </p:nvPr>
        </p:nvSpPr>
        <p:spPr/>
        <p:txBody>
          <a:bodyPr/>
          <a:lstStyle/>
          <a:p>
            <a:r>
              <a:rPr lang="en-GB" dirty="0">
                <a:latin typeface="+mn-lt"/>
              </a:rPr>
              <a:t>Any questions???</a:t>
            </a:r>
          </a:p>
        </p:txBody>
      </p:sp>
      <p:sp>
        <p:nvSpPr>
          <p:cNvPr id="3" name="Content Placeholder 2">
            <a:extLst>
              <a:ext uri="{FF2B5EF4-FFF2-40B4-BE49-F238E27FC236}">
                <a16:creationId xmlns:a16="http://schemas.microsoft.com/office/drawing/2014/main" id="{97AB04A8-E4B6-43A2-8148-6B7C39AAD9D5}"/>
              </a:ext>
            </a:extLst>
          </p:cNvPr>
          <p:cNvSpPr>
            <a:spLocks noGrp="1"/>
          </p:cNvSpPr>
          <p:nvPr>
            <p:ph type="subTitle" idx="1"/>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D778328-175A-46AD-B044-67E88532C690}"/>
              </a:ext>
            </a:extLst>
          </p:cNvPr>
          <p:cNvSpPr>
            <a:spLocks noGrp="1"/>
          </p:cNvSpPr>
          <p:nvPr>
            <p:ph type="sldNum" sz="quarter" idx="4294967295"/>
          </p:nvPr>
        </p:nvSpPr>
        <p:spPr>
          <a:xfrm>
            <a:off x="6400800" y="5643563"/>
            <a:ext cx="1600200" cy="161925"/>
          </a:xfrm>
        </p:spPr>
        <p:txBody>
          <a:bodyPr/>
          <a:lstStyle/>
          <a:p>
            <a:pPr defTabSz="685800" fontAlgn="base">
              <a:spcBef>
                <a:spcPct val="0"/>
              </a:spcBef>
              <a:spcAft>
                <a:spcPct val="0"/>
              </a:spcAft>
              <a:defRPr/>
            </a:pPr>
            <a:fld id="{5852A065-EBD3-455C-A56D-D0D9394DDB36}" type="slidenum">
              <a:rPr lang="en-GB">
                <a:solidFill>
                  <a:srgbClr val="FFFFFF">
                    <a:lumMod val="50000"/>
                  </a:srgbClr>
                </a:solidFill>
              </a:rPr>
              <a:pPr defTabSz="685800" fontAlgn="base">
                <a:spcBef>
                  <a:spcPct val="0"/>
                </a:spcBef>
                <a:spcAft>
                  <a:spcPct val="0"/>
                </a:spcAft>
                <a:defRPr/>
              </a:pPr>
              <a:t>38</a:t>
            </a:fld>
            <a:endParaRPr lang="en-GB" dirty="0">
              <a:solidFill>
                <a:srgbClr val="FFFFFF">
                  <a:lumMod val="50000"/>
                </a:srgbClr>
              </a:solidFill>
            </a:endParaRPr>
          </a:p>
        </p:txBody>
      </p:sp>
      <p:sp>
        <p:nvSpPr>
          <p:cNvPr id="5" name="TextBox 4">
            <a:extLst>
              <a:ext uri="{FF2B5EF4-FFF2-40B4-BE49-F238E27FC236}">
                <a16:creationId xmlns:a16="http://schemas.microsoft.com/office/drawing/2014/main" id="{1F71E4CB-4AD8-4AE3-8B36-A73888DAE0F7}"/>
              </a:ext>
            </a:extLst>
          </p:cNvPr>
          <p:cNvSpPr txBox="1"/>
          <p:nvPr/>
        </p:nvSpPr>
        <p:spPr>
          <a:xfrm>
            <a:off x="971062" y="4142293"/>
            <a:ext cx="3780420" cy="1338828"/>
          </a:xfrm>
          <a:prstGeom prst="rect">
            <a:avLst/>
          </a:prstGeom>
          <a:noFill/>
        </p:spPr>
        <p:txBody>
          <a:bodyPr wrap="square" rtlCol="0">
            <a:spAutoFit/>
          </a:bodyPr>
          <a:lstStyle/>
          <a:p>
            <a:pPr defTabSz="685800" fontAlgn="base">
              <a:lnSpc>
                <a:spcPct val="150000"/>
              </a:lnSpc>
              <a:spcBef>
                <a:spcPct val="0"/>
              </a:spcBef>
              <a:spcAft>
                <a:spcPct val="0"/>
              </a:spcAft>
            </a:pPr>
            <a:r>
              <a:rPr lang="en-GB" sz="1350" b="1" dirty="0">
                <a:solidFill>
                  <a:srgbClr val="FFFFFF"/>
                </a:solidFill>
                <a:latin typeface="Verdana" pitchFamily="34" charset="0"/>
                <a:cs typeface="Arial" charset="0"/>
              </a:rPr>
              <a:t>Richard Palmer</a:t>
            </a:r>
          </a:p>
          <a:p>
            <a:pPr defTabSz="685800" fontAlgn="base">
              <a:lnSpc>
                <a:spcPct val="150000"/>
              </a:lnSpc>
              <a:spcBef>
                <a:spcPct val="0"/>
              </a:spcBef>
              <a:spcAft>
                <a:spcPct val="0"/>
              </a:spcAft>
            </a:pPr>
            <a:r>
              <a:rPr lang="en-GB" sz="1350" dirty="0">
                <a:solidFill>
                  <a:srgbClr val="FFFFFF"/>
                </a:solidFill>
                <a:latin typeface="Verdana" pitchFamily="34" charset="0"/>
                <a:cs typeface="Arial" charset="0"/>
              </a:rPr>
              <a:t>Chief Operating Officer, Data Cymru</a:t>
            </a:r>
          </a:p>
          <a:p>
            <a:pPr defTabSz="685800" fontAlgn="base">
              <a:lnSpc>
                <a:spcPct val="150000"/>
              </a:lnSpc>
              <a:spcBef>
                <a:spcPct val="0"/>
              </a:spcBef>
              <a:spcAft>
                <a:spcPct val="0"/>
              </a:spcAft>
            </a:pPr>
            <a:r>
              <a:rPr lang="en-GB" sz="1350" dirty="0" err="1">
                <a:solidFill>
                  <a:srgbClr val="FFFFFF"/>
                </a:solidFill>
                <a:latin typeface="Verdana" pitchFamily="34" charset="0"/>
                <a:cs typeface="Arial" charset="0"/>
                <a:hlinkClick r:id="rId2">
                  <a:extLst>
                    <a:ext uri="{A12FA001-AC4F-418D-AE19-62706E023703}">
                      <ahyp:hlinkClr xmlns="" xmlns:ahyp="http://schemas.microsoft.com/office/drawing/2018/hyperlinkcolor" val="tx"/>
                    </a:ext>
                  </a:extLst>
                </a:hlinkClick>
              </a:rPr>
              <a:t>richard.palmer@data.cymru</a:t>
            </a:r>
            <a:endParaRPr lang="en-GB" sz="1350" dirty="0">
              <a:solidFill>
                <a:srgbClr val="FFFFFF"/>
              </a:solidFill>
              <a:latin typeface="Verdana" pitchFamily="34" charset="0"/>
              <a:cs typeface="Arial" charset="0"/>
            </a:endParaRPr>
          </a:p>
          <a:p>
            <a:pPr defTabSz="685800" fontAlgn="base">
              <a:lnSpc>
                <a:spcPct val="150000"/>
              </a:lnSpc>
              <a:spcBef>
                <a:spcPct val="0"/>
              </a:spcBef>
              <a:spcAft>
                <a:spcPct val="0"/>
              </a:spcAft>
            </a:pPr>
            <a:r>
              <a:rPr lang="en-GB" sz="1350" dirty="0">
                <a:solidFill>
                  <a:srgbClr val="FFFFFF"/>
                </a:solidFill>
                <a:latin typeface="Verdana" pitchFamily="34" charset="0"/>
                <a:cs typeface="Arial" charset="0"/>
              </a:rPr>
              <a:t>029 2090 9502 or 07866 428735</a:t>
            </a:r>
          </a:p>
        </p:txBody>
      </p:sp>
    </p:spTree>
    <p:extLst>
      <p:ext uri="{BB962C8B-B14F-4D97-AF65-F5344CB8AC3E}">
        <p14:creationId xmlns:p14="http://schemas.microsoft.com/office/powerpoint/2010/main" val="2582363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9005" y="1877398"/>
            <a:ext cx="7515921"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r>
            <a:br>
              <a:rPr kumimoji="0" lang="en-GB" sz="4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GB" sz="4800" b="0" i="0" u="none" strike="noStrike" kern="0" cap="none" spc="0" normalizeH="0" baseline="0" noProof="0" dirty="0" err="1" smtClean="0">
                <a:ln>
                  <a:noFill/>
                </a:ln>
                <a:solidFill>
                  <a:srgbClr val="4472C4"/>
                </a:solidFill>
                <a:effectLst/>
                <a:uLnTx/>
                <a:uFillTx/>
                <a:latin typeface="Arial" panose="020B0604020202020204" pitchFamily="34" charset="0"/>
                <a:ea typeface="+mn-ea"/>
                <a:cs typeface="Arial" panose="020B0604020202020204" pitchFamily="34" charset="0"/>
              </a:rPr>
              <a:t>Diolch</a:t>
            </a:r>
            <a:r>
              <a:rPr kumimoji="0" lang="en-GB" sz="4800" b="0" i="0" u="none" strike="noStrike" kern="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rPr>
              <a:t/>
            </a:r>
            <a:br>
              <a:rPr kumimoji="0" lang="en-GB" sz="4800" b="0" i="0" u="none" strike="noStrike" kern="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rPr>
            </a:br>
            <a:r>
              <a:rPr kumimoji="0" lang="en-GB" sz="4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Thank you </a:t>
            </a:r>
            <a:endParaRPr kumimoji="0" lang="en-GB"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628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897"/>
            <a:ext cx="8229600" cy="899051"/>
          </a:xfrm>
        </p:spPr>
        <p:txBody>
          <a:bodyPr>
            <a:noAutofit/>
          </a:bodyPr>
          <a:lstStyle/>
          <a:p>
            <a:r>
              <a:rPr lang="cy-GB" sz="3600" dirty="0">
                <a:solidFill>
                  <a:schemeClr val="tx2">
                    <a:lumMod val="60000"/>
                    <a:lumOff val="40000"/>
                  </a:schemeClr>
                </a:solidFill>
                <a:latin typeface="Arial" panose="020B0604020202020204" pitchFamily="34" charset="0"/>
                <a:cs typeface="Arial" panose="020B0604020202020204" pitchFamily="34" charset="0"/>
              </a:rPr>
              <a:t>Datganiad blynyddol llawn</a:t>
            </a:r>
            <a:r>
              <a:rPr lang="en-GB" sz="3600" dirty="0" smtClean="0">
                <a:solidFill>
                  <a:schemeClr val="tx2">
                    <a:lumMod val="60000"/>
                    <a:lumOff val="40000"/>
                  </a:schemeClr>
                </a:solidFill>
                <a:latin typeface="Arial" panose="020B0604020202020204" pitchFamily="34" charset="0"/>
                <a:cs typeface="Arial" panose="020B0604020202020204" pitchFamily="34" charset="0"/>
              </a:rPr>
              <a:t/>
            </a:r>
            <a:br>
              <a:rPr lang="en-GB" sz="3600" dirty="0" smtClean="0">
                <a:solidFill>
                  <a:schemeClr val="tx2">
                    <a:lumMod val="60000"/>
                    <a:lumOff val="40000"/>
                  </a:schemeClr>
                </a:solidFill>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Full annual return</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199"/>
            <a:ext cx="4038600" cy="4525963"/>
          </a:xfrm>
        </p:spPr>
        <p:txBody>
          <a:bodyPr>
            <a:normAutofit fontScale="92500" lnSpcReduction="10000"/>
          </a:bodyPr>
          <a:lstStyle/>
          <a:p>
            <a:r>
              <a:rPr lang="en-GB" dirty="0" smtClean="0">
                <a:latin typeface="Arial" panose="020B0604020202020204" pitchFamily="34" charset="0"/>
                <a:cs typeface="Arial" panose="020B0604020202020204" pitchFamily="34" charset="0"/>
              </a:rPr>
              <a:t>First full </a:t>
            </a:r>
            <a:r>
              <a:rPr lang="en-GB" dirty="0">
                <a:latin typeface="Arial" panose="020B0604020202020204" pitchFamily="34" charset="0"/>
                <a:cs typeface="Arial" panose="020B0604020202020204" pitchFamily="34" charset="0"/>
              </a:rPr>
              <a:t>annual return </a:t>
            </a:r>
            <a:r>
              <a:rPr lang="en-GB" dirty="0" smtClean="0">
                <a:latin typeface="Arial" panose="020B0604020202020204" pitchFamily="34" charset="0"/>
                <a:cs typeface="Arial" panose="020B0604020202020204" pitchFamily="34" charset="0"/>
              </a:rPr>
              <a:t>due in May </a:t>
            </a:r>
            <a:r>
              <a:rPr lang="en-GB" dirty="0">
                <a:latin typeface="Arial" panose="020B0604020202020204" pitchFamily="34" charset="0"/>
                <a:cs typeface="Arial" panose="020B0604020202020204" pitchFamily="34" charset="0"/>
              </a:rPr>
              <a:t>2022.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Submit Annual </a:t>
            </a:r>
            <a:r>
              <a:rPr lang="en-GB" dirty="0">
                <a:latin typeface="Arial" panose="020B0604020202020204" pitchFamily="34" charset="0"/>
                <a:cs typeface="Arial" panose="020B0604020202020204" pitchFamily="34" charset="0"/>
              </a:rPr>
              <a:t>Return via CIW’s online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Must </a:t>
            </a:r>
            <a:r>
              <a:rPr lang="en-GB" dirty="0">
                <a:latin typeface="Arial" panose="020B0604020202020204" pitchFamily="34" charset="0"/>
                <a:cs typeface="Arial" panose="020B0604020202020204" pitchFamily="34" charset="0"/>
              </a:rPr>
              <a:t>be completed by 26 May </a:t>
            </a:r>
            <a:r>
              <a:rPr lang="en-GB" dirty="0" smtClean="0">
                <a:latin typeface="Arial" panose="020B0604020202020204" pitchFamily="34" charset="0"/>
                <a:cs typeface="Arial" panose="020B0604020202020204" pitchFamily="34" charset="0"/>
              </a:rPr>
              <a:t>2022 (56 </a:t>
            </a:r>
            <a:r>
              <a:rPr lang="en-GB" dirty="0">
                <a:latin typeface="Arial" panose="020B0604020202020204" pitchFamily="34" charset="0"/>
                <a:cs typeface="Arial" panose="020B0604020202020204" pitchFamily="34" charset="0"/>
              </a:rPr>
              <a:t>days after the financial year commences).</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p:txBody>
          <a:bodyPr>
            <a:normAutofit fontScale="92500" lnSpcReduction="10000"/>
          </a:bodyPr>
          <a:lstStyle/>
          <a:p>
            <a:r>
              <a:rPr lang="cy-GB" dirty="0">
                <a:solidFill>
                  <a:schemeClr val="bg2">
                    <a:lumMod val="50000"/>
                  </a:schemeClr>
                </a:solidFill>
                <a:latin typeface="Arial" panose="020B0604020202020204" pitchFamily="34" charset="0"/>
                <a:cs typeface="Arial" panose="020B0604020202020204" pitchFamily="34" charset="0"/>
              </a:rPr>
              <a:t>Datganiad blynyddol llawn cyntaf ym mis Mai 2022.</a:t>
            </a:r>
          </a:p>
          <a:p>
            <a:r>
              <a:rPr lang="cy-GB" dirty="0">
                <a:solidFill>
                  <a:schemeClr val="bg2">
                    <a:lumMod val="50000"/>
                  </a:schemeClr>
                </a:solidFill>
                <a:latin typeface="Arial" panose="020B0604020202020204" pitchFamily="34" charset="0"/>
                <a:cs typeface="Arial" panose="020B0604020202020204" pitchFamily="34" charset="0"/>
              </a:rPr>
              <a:t>Cyflwynwch y datganiad blynyddol trwy gyfrif AGC ar-lein.</a:t>
            </a:r>
          </a:p>
          <a:p>
            <a:r>
              <a:rPr lang="cy-GB" dirty="0">
                <a:solidFill>
                  <a:schemeClr val="bg2">
                    <a:lumMod val="50000"/>
                  </a:schemeClr>
                </a:solidFill>
                <a:latin typeface="Arial" panose="020B0604020202020204" pitchFamily="34" charset="0"/>
                <a:cs typeface="Arial" panose="020B0604020202020204" pitchFamily="34" charset="0"/>
              </a:rPr>
              <a:t>Rhaid ei gwblhau erbyn 26 Mai 2022 (56 diwrnod ar ôl i'r flwyddyn ariannol ddechrau).</a:t>
            </a:r>
          </a:p>
          <a:p>
            <a:endParaRPr lang="en-GB" i="1" dirty="0">
              <a:solidFill>
                <a:schemeClr val="bg2">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691374" y="5941496"/>
            <a:ext cx="7359805" cy="369332"/>
          </a:xfrm>
          <a:prstGeom prst="rect">
            <a:avLst/>
          </a:prstGeom>
        </p:spPr>
        <p:txBody>
          <a:bodyPr wrap="square">
            <a:spAutoFit/>
          </a:bodyPr>
          <a:lstStyle/>
          <a:p>
            <a:r>
              <a:rPr lang="en-GB" dirty="0" smtClean="0">
                <a:hlinkClick r:id="rId3"/>
              </a:rPr>
              <a:t>Guidance on completing the  quality of care review-en.pdf</a:t>
            </a:r>
            <a:r>
              <a:rPr lang="en-GB" dirty="0" smtClean="0"/>
              <a:t> </a:t>
            </a:r>
            <a:endParaRPr lang="en-GB" dirty="0"/>
          </a:p>
        </p:txBody>
      </p:sp>
      <p:sp>
        <p:nvSpPr>
          <p:cNvPr id="6" name="Rectangle 5"/>
          <p:cNvSpPr/>
          <p:nvPr/>
        </p:nvSpPr>
        <p:spPr>
          <a:xfrm>
            <a:off x="691374" y="6284257"/>
            <a:ext cx="6547624" cy="369332"/>
          </a:xfrm>
          <a:prstGeom prst="rect">
            <a:avLst/>
          </a:prstGeom>
        </p:spPr>
        <p:txBody>
          <a:bodyPr wrap="square">
            <a:spAutoFit/>
          </a:bodyPr>
          <a:lstStyle/>
          <a:p>
            <a:r>
              <a:rPr lang="en-GB" dirty="0" smtClean="0">
                <a:hlinkClick r:id="rId4"/>
              </a:rPr>
              <a:t>Quality of care review template-en.docx</a:t>
            </a:r>
            <a:r>
              <a:rPr lang="en-GB" dirty="0" smtClean="0"/>
              <a:t> </a:t>
            </a:r>
            <a:endParaRPr lang="en-GB" dirty="0"/>
          </a:p>
        </p:txBody>
      </p:sp>
    </p:spTree>
    <p:extLst>
      <p:ext uri="{BB962C8B-B14F-4D97-AF65-F5344CB8AC3E}">
        <p14:creationId xmlns:p14="http://schemas.microsoft.com/office/powerpoint/2010/main" val="1083606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41951"/>
            <a:ext cx="8229600" cy="899051"/>
          </a:xfrm>
        </p:spPr>
        <p:txBody>
          <a:bodyPr>
            <a:noAutofit/>
          </a:bodyPr>
          <a:lstStyle/>
          <a:p>
            <a:r>
              <a:rPr lang="cy-GB" sz="3200" dirty="0">
                <a:solidFill>
                  <a:schemeClr val="tx2">
                    <a:lumMod val="60000"/>
                    <a:lumOff val="40000"/>
                  </a:schemeClr>
                </a:solidFill>
                <a:latin typeface="Arial" panose="020B0604020202020204" pitchFamily="34" charset="0"/>
                <a:cs typeface="Arial" panose="020B0604020202020204" pitchFamily="34" charset="0"/>
              </a:rPr>
              <a:t>Datganiadau blynyddol blaenorol</a:t>
            </a:r>
            <a:r>
              <a:rPr lang="en-GB" sz="3200" dirty="0" smtClean="0">
                <a:solidFill>
                  <a:schemeClr val="tx2">
                    <a:lumMod val="60000"/>
                    <a:lumOff val="40000"/>
                  </a:schemeClr>
                </a:solidFill>
                <a:latin typeface="Arial" panose="020B0604020202020204" pitchFamily="34" charset="0"/>
                <a:cs typeface="Arial" panose="020B0604020202020204" pitchFamily="34" charset="0"/>
              </a:rPr>
              <a:t/>
            </a:r>
            <a:br>
              <a:rPr lang="en-GB" sz="3200" dirty="0" smtClean="0">
                <a:solidFill>
                  <a:schemeClr val="tx2">
                    <a:lumMod val="60000"/>
                    <a:lumOff val="40000"/>
                  </a:schemeClr>
                </a:solidFill>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Previous annual returns</a:t>
            </a:r>
            <a:endParaRPr lang="en-GB" sz="3200" dirty="0">
              <a:latin typeface="Arial" panose="020B0604020202020204" pitchFamily="34" charset="0"/>
              <a:cs typeface="Arial" panose="020B0604020202020204" pitchFamily="34" charset="0"/>
            </a:endParaRPr>
          </a:p>
        </p:txBody>
      </p:sp>
      <p:sp>
        <p:nvSpPr>
          <p:cNvPr id="10" name="Content Placeholder 9"/>
          <p:cNvSpPr>
            <a:spLocks noGrp="1"/>
          </p:cNvSpPr>
          <p:nvPr>
            <p:ph sz="half" idx="1"/>
          </p:nvPr>
        </p:nvSpPr>
        <p:spPr>
          <a:xfrm>
            <a:off x="457200" y="1600200"/>
            <a:ext cx="4038600" cy="5117123"/>
          </a:xfrm>
        </p:spPr>
        <p:txBody>
          <a:bodyPr>
            <a:normAutofit fontScale="32500" lnSpcReduction="20000"/>
          </a:bodyPr>
          <a:lstStyle/>
          <a:p>
            <a:pPr marL="0" indent="0">
              <a:buNone/>
            </a:pPr>
            <a:r>
              <a:rPr lang="en-GB" sz="5500" dirty="0">
                <a:latin typeface="Arial" panose="020B0604020202020204" pitchFamily="34" charset="0"/>
                <a:cs typeface="Arial" panose="020B0604020202020204" pitchFamily="34" charset="0"/>
              </a:rPr>
              <a:t>R</a:t>
            </a:r>
            <a:r>
              <a:rPr lang="en-GB" sz="5500" dirty="0" smtClean="0">
                <a:latin typeface="Arial" panose="020B0604020202020204" pitchFamily="34" charset="0"/>
                <a:cs typeface="Arial" panose="020B0604020202020204" pitchFamily="34" charset="0"/>
              </a:rPr>
              <a:t>educe content </a:t>
            </a:r>
            <a:r>
              <a:rPr lang="en-GB" sz="5500" dirty="0">
                <a:latin typeface="Arial" panose="020B0604020202020204" pitchFamily="34" charset="0"/>
                <a:cs typeface="Arial" panose="020B0604020202020204" pitchFamily="34" charset="0"/>
              </a:rPr>
              <a:t>required </a:t>
            </a:r>
            <a:r>
              <a:rPr lang="en-GB" sz="5500" dirty="0" smtClean="0">
                <a:latin typeface="Arial" panose="020B0604020202020204" pitchFamily="34" charset="0"/>
                <a:cs typeface="Arial" panose="020B0604020202020204" pitchFamily="34" charset="0"/>
              </a:rPr>
              <a:t>:</a:t>
            </a:r>
            <a:endParaRPr lang="en-GB" sz="5500" dirty="0">
              <a:latin typeface="Arial" panose="020B0604020202020204" pitchFamily="34" charset="0"/>
              <a:cs typeface="Arial" panose="020B0604020202020204" pitchFamily="34" charset="0"/>
            </a:endParaRPr>
          </a:p>
          <a:p>
            <a:pPr lvl="0"/>
            <a:r>
              <a:rPr lang="en-GB" sz="5500" b="1" dirty="0">
                <a:latin typeface="Arial" panose="020B0604020202020204" pitchFamily="34" charset="0"/>
                <a:cs typeface="Arial" panose="020B0604020202020204" pitchFamily="34" charset="0"/>
              </a:rPr>
              <a:t>the regulated services </a:t>
            </a:r>
            <a:r>
              <a:rPr lang="en-GB" sz="5500" b="1" dirty="0" smtClean="0">
                <a:latin typeface="Arial" panose="020B0604020202020204" pitchFamily="34" charset="0"/>
                <a:cs typeface="Arial" panose="020B0604020202020204" pitchFamily="34" charset="0"/>
              </a:rPr>
              <a:t>you are registered </a:t>
            </a:r>
            <a:r>
              <a:rPr lang="en-GB" sz="5500" b="1" dirty="0">
                <a:latin typeface="Arial" panose="020B0604020202020204" pitchFamily="34" charset="0"/>
                <a:cs typeface="Arial" panose="020B0604020202020204" pitchFamily="34" charset="0"/>
              </a:rPr>
              <a:t>to provide;</a:t>
            </a:r>
          </a:p>
          <a:p>
            <a:pPr lvl="0"/>
            <a:r>
              <a:rPr lang="en-GB" sz="5500" b="1" dirty="0" smtClean="0">
                <a:latin typeface="Arial" panose="020B0604020202020204" pitchFamily="34" charset="0"/>
                <a:cs typeface="Arial" panose="020B0604020202020204" pitchFamily="34" charset="0"/>
              </a:rPr>
              <a:t>The names of each service you are registered for;</a:t>
            </a:r>
            <a:endParaRPr lang="en-GB" sz="5500" b="1" dirty="0">
              <a:latin typeface="Arial" panose="020B0604020202020204" pitchFamily="34" charset="0"/>
              <a:cs typeface="Arial" panose="020B0604020202020204" pitchFamily="34" charset="0"/>
            </a:endParaRPr>
          </a:p>
          <a:p>
            <a:pPr lvl="0"/>
            <a:r>
              <a:rPr lang="en-GB" sz="5500" b="1" dirty="0">
                <a:latin typeface="Arial" panose="020B0604020202020204" pitchFamily="34" charset="0"/>
                <a:cs typeface="Arial" panose="020B0604020202020204" pitchFamily="34" charset="0"/>
              </a:rPr>
              <a:t>the name of the responsible individual </a:t>
            </a:r>
            <a:r>
              <a:rPr lang="en-GB" sz="5500" b="1" dirty="0" smtClean="0">
                <a:latin typeface="Arial" panose="020B0604020202020204" pitchFamily="34" charset="0"/>
                <a:cs typeface="Arial" panose="020B0604020202020204" pitchFamily="34" charset="0"/>
              </a:rPr>
              <a:t>for </a:t>
            </a:r>
            <a:r>
              <a:rPr lang="en-GB" sz="5500" b="1" dirty="0">
                <a:latin typeface="Arial" panose="020B0604020202020204" pitchFamily="34" charset="0"/>
                <a:cs typeface="Arial" panose="020B0604020202020204" pitchFamily="34" charset="0"/>
              </a:rPr>
              <a:t>each service;</a:t>
            </a:r>
          </a:p>
          <a:p>
            <a:pPr lvl="0"/>
            <a:r>
              <a:rPr lang="en-GB" sz="5500" b="1" dirty="0">
                <a:latin typeface="Arial" panose="020B0604020202020204" pitchFamily="34" charset="0"/>
                <a:cs typeface="Arial" panose="020B0604020202020204" pitchFamily="34" charset="0"/>
              </a:rPr>
              <a:t>the date of registration for each </a:t>
            </a:r>
            <a:r>
              <a:rPr lang="en-GB" sz="5500" b="1" dirty="0" smtClean="0">
                <a:latin typeface="Arial" panose="020B0604020202020204" pitchFamily="34" charset="0"/>
                <a:cs typeface="Arial" panose="020B0604020202020204" pitchFamily="34" charset="0"/>
              </a:rPr>
              <a:t>service;</a:t>
            </a:r>
            <a:endParaRPr lang="en-GB" sz="5500" b="1" dirty="0">
              <a:latin typeface="Arial" panose="020B0604020202020204" pitchFamily="34" charset="0"/>
              <a:cs typeface="Arial" panose="020B0604020202020204" pitchFamily="34" charset="0"/>
            </a:endParaRPr>
          </a:p>
          <a:p>
            <a:pPr lvl="0"/>
            <a:r>
              <a:rPr lang="en-GB" sz="5500" b="1" dirty="0">
                <a:latin typeface="Arial" panose="020B0604020202020204" pitchFamily="34" charset="0"/>
                <a:cs typeface="Arial" panose="020B0604020202020204" pitchFamily="34" charset="0"/>
              </a:rPr>
              <a:t>details of any other conditions on </a:t>
            </a:r>
            <a:r>
              <a:rPr lang="en-GB" sz="5500" b="1" dirty="0" smtClean="0">
                <a:latin typeface="Arial" panose="020B0604020202020204" pitchFamily="34" charset="0"/>
                <a:cs typeface="Arial" panose="020B0604020202020204" pitchFamily="34" charset="0"/>
              </a:rPr>
              <a:t>your registration</a:t>
            </a:r>
            <a:r>
              <a:rPr lang="en-GB" sz="5500" b="1" dirty="0">
                <a:latin typeface="Arial" panose="020B0604020202020204" pitchFamily="34" charset="0"/>
                <a:cs typeface="Arial" panose="020B0604020202020204" pitchFamily="34" charset="0"/>
              </a:rPr>
              <a:t>;</a:t>
            </a:r>
          </a:p>
          <a:p>
            <a:pPr lvl="0"/>
            <a:r>
              <a:rPr lang="en-GB" sz="5500" dirty="0" smtClean="0">
                <a:latin typeface="Arial" panose="020B0604020202020204" pitchFamily="34" charset="0"/>
                <a:cs typeface="Arial" panose="020B0604020202020204" pitchFamily="34" charset="0"/>
              </a:rPr>
              <a:t>the </a:t>
            </a:r>
            <a:r>
              <a:rPr lang="en-GB" sz="5500" dirty="0">
                <a:latin typeface="Arial" panose="020B0604020202020204" pitchFamily="34" charset="0"/>
                <a:cs typeface="Arial" panose="020B0604020202020204" pitchFamily="34" charset="0"/>
              </a:rPr>
              <a:t>number of people to whom </a:t>
            </a:r>
            <a:r>
              <a:rPr lang="en-GB" sz="5500" dirty="0" smtClean="0">
                <a:latin typeface="Arial" panose="020B0604020202020204" pitchFamily="34" charset="0"/>
                <a:cs typeface="Arial" panose="020B0604020202020204" pitchFamily="34" charset="0"/>
              </a:rPr>
              <a:t>you provided </a:t>
            </a:r>
            <a:r>
              <a:rPr lang="en-GB" sz="5500" dirty="0">
                <a:latin typeface="Arial" panose="020B0604020202020204" pitchFamily="34" charset="0"/>
                <a:cs typeface="Arial" panose="020B0604020202020204" pitchFamily="34" charset="0"/>
              </a:rPr>
              <a:t>care and support during the year;</a:t>
            </a:r>
          </a:p>
          <a:p>
            <a:pPr lvl="0"/>
            <a:r>
              <a:rPr lang="en-GB" sz="5500" dirty="0">
                <a:latin typeface="Arial" panose="020B0604020202020204" pitchFamily="34" charset="0"/>
                <a:cs typeface="Arial" panose="020B0604020202020204" pitchFamily="34" charset="0"/>
              </a:rPr>
              <a:t>a statement setting out how the service provider </a:t>
            </a:r>
            <a:r>
              <a:rPr lang="en-GB" sz="5500" dirty="0" smtClean="0">
                <a:latin typeface="Arial" panose="020B0604020202020204" pitchFamily="34" charset="0"/>
                <a:cs typeface="Arial" panose="020B0604020202020204" pitchFamily="34" charset="0"/>
              </a:rPr>
              <a:t>complied </a:t>
            </a:r>
            <a:r>
              <a:rPr lang="en-GB" sz="5500" dirty="0">
                <a:latin typeface="Arial" panose="020B0604020202020204" pitchFamily="34" charset="0"/>
                <a:cs typeface="Arial" panose="020B0604020202020204" pitchFamily="34" charset="0"/>
              </a:rPr>
              <a:t>with the requirements of the regulations</a:t>
            </a:r>
          </a:p>
          <a:p>
            <a:endParaRPr lang="en-GB" dirty="0">
              <a:latin typeface="Arial" panose="020B0604020202020204" pitchFamily="34" charset="0"/>
              <a:cs typeface="Arial" panose="020B0604020202020204" pitchFamily="34" charset="0"/>
            </a:endParaRPr>
          </a:p>
        </p:txBody>
      </p:sp>
      <p:sp>
        <p:nvSpPr>
          <p:cNvPr id="11" name="Content Placeholder 10"/>
          <p:cNvSpPr>
            <a:spLocks noGrp="1"/>
          </p:cNvSpPr>
          <p:nvPr>
            <p:ph sz="half" idx="2"/>
          </p:nvPr>
        </p:nvSpPr>
        <p:spPr>
          <a:xfrm>
            <a:off x="4723504" y="1600200"/>
            <a:ext cx="3887096" cy="4832873"/>
          </a:xfrm>
        </p:spPr>
        <p:txBody>
          <a:bodyPr>
            <a:noAutofit/>
          </a:bodyPr>
          <a:lstStyle/>
          <a:p>
            <a:pPr marL="0" indent="0">
              <a:buNone/>
            </a:pPr>
            <a:r>
              <a:rPr lang="cy-GB" sz="1600" dirty="0">
                <a:solidFill>
                  <a:schemeClr val="tx2">
                    <a:lumMod val="60000"/>
                    <a:lumOff val="40000"/>
                  </a:schemeClr>
                </a:solidFill>
                <a:latin typeface="Arial" panose="020B0604020202020204" pitchFamily="34" charset="0"/>
                <a:ea typeface="+mj-ea"/>
                <a:cs typeface="Arial" panose="020B0604020202020204" pitchFamily="34" charset="0"/>
              </a:rPr>
              <a:t>Lleihau’r cynnwys sydd ei angen:</a:t>
            </a:r>
          </a:p>
          <a:p>
            <a:r>
              <a:rPr lang="cy-GB" sz="1600" b="1" dirty="0">
                <a:solidFill>
                  <a:schemeClr val="tx2">
                    <a:lumMod val="60000"/>
                    <a:lumOff val="40000"/>
                  </a:schemeClr>
                </a:solidFill>
                <a:latin typeface="Arial" panose="020B0604020202020204" pitchFamily="34" charset="0"/>
                <a:ea typeface="+mj-ea"/>
                <a:cs typeface="Arial" panose="020B0604020202020204" pitchFamily="34" charset="0"/>
              </a:rPr>
              <a:t>y gwasanaethau a reoleiddir yr ydych yn gofrestredig i’w darparu;</a:t>
            </a:r>
          </a:p>
          <a:p>
            <a:r>
              <a:rPr lang="cy-GB" sz="1600" b="1" dirty="0">
                <a:solidFill>
                  <a:schemeClr val="tx2">
                    <a:lumMod val="60000"/>
                    <a:lumOff val="40000"/>
                  </a:schemeClr>
                </a:solidFill>
                <a:latin typeface="Arial" panose="020B0604020202020204" pitchFamily="34" charset="0"/>
                <a:ea typeface="+mj-ea"/>
                <a:cs typeface="Arial" panose="020B0604020202020204" pitchFamily="34" charset="0"/>
              </a:rPr>
              <a:t>enwau pob gwasanaeth yr ydych yn gofrestredig ar eu cyfer;</a:t>
            </a:r>
          </a:p>
          <a:p>
            <a:r>
              <a:rPr lang="cy-GB" sz="1600" b="1" dirty="0">
                <a:solidFill>
                  <a:schemeClr val="tx2">
                    <a:lumMod val="60000"/>
                    <a:lumOff val="40000"/>
                  </a:schemeClr>
                </a:solidFill>
                <a:latin typeface="Arial" panose="020B0604020202020204" pitchFamily="34" charset="0"/>
                <a:ea typeface="+mj-ea"/>
                <a:cs typeface="Arial" panose="020B0604020202020204" pitchFamily="34" charset="0"/>
              </a:rPr>
              <a:t>enw’r unigolyn cyfrifol ar gyfer pob gwasanaeth;</a:t>
            </a:r>
          </a:p>
          <a:p>
            <a:r>
              <a:rPr lang="cy-GB" sz="1600" b="1" dirty="0">
                <a:solidFill>
                  <a:schemeClr val="tx2">
                    <a:lumMod val="60000"/>
                    <a:lumOff val="40000"/>
                  </a:schemeClr>
                </a:solidFill>
                <a:latin typeface="Arial" panose="020B0604020202020204" pitchFamily="34" charset="0"/>
                <a:ea typeface="+mj-ea"/>
                <a:cs typeface="Arial" panose="020B0604020202020204" pitchFamily="34" charset="0"/>
              </a:rPr>
              <a:t>y dyddiadau cofrestru ar gyfer pob gwasanaeth;</a:t>
            </a:r>
          </a:p>
          <a:p>
            <a:r>
              <a:rPr lang="cy-GB" sz="1600" b="1" dirty="0">
                <a:solidFill>
                  <a:schemeClr val="tx2">
                    <a:lumMod val="60000"/>
                    <a:lumOff val="40000"/>
                  </a:schemeClr>
                </a:solidFill>
                <a:latin typeface="Arial" panose="020B0604020202020204" pitchFamily="34" charset="0"/>
                <a:ea typeface="+mj-ea"/>
                <a:cs typeface="Arial" panose="020B0604020202020204" pitchFamily="34" charset="0"/>
              </a:rPr>
              <a:t>manylion unrhyw amodau eraill ar eich cofrestriad;</a:t>
            </a:r>
          </a:p>
          <a:p>
            <a:r>
              <a:rPr lang="cy-GB" sz="1600" dirty="0">
                <a:solidFill>
                  <a:schemeClr val="tx2">
                    <a:lumMod val="60000"/>
                    <a:lumOff val="40000"/>
                  </a:schemeClr>
                </a:solidFill>
                <a:latin typeface="Arial" panose="020B0604020202020204" pitchFamily="34" charset="0"/>
                <a:ea typeface="+mj-ea"/>
                <a:cs typeface="Arial" panose="020B0604020202020204" pitchFamily="34" charset="0"/>
              </a:rPr>
              <a:t>nifer y bobl y gwnaethoch roi gofal a chymorth iddynt yn ystod y flwyddyn;</a:t>
            </a:r>
          </a:p>
          <a:p>
            <a:r>
              <a:rPr lang="cy-GB" sz="1600" dirty="0">
                <a:solidFill>
                  <a:schemeClr val="tx2">
                    <a:lumMod val="60000"/>
                    <a:lumOff val="40000"/>
                  </a:schemeClr>
                </a:solidFill>
                <a:latin typeface="Arial" panose="020B0604020202020204" pitchFamily="34" charset="0"/>
                <a:ea typeface="+mj-ea"/>
                <a:cs typeface="Arial" panose="020B0604020202020204" pitchFamily="34" charset="0"/>
              </a:rPr>
              <a:t>datganiad sy’n amlinellu sut gwnaeth darparwr y gwasanaeth gydymffurfio â gofynion y rheoliadau</a:t>
            </a: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38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41951"/>
            <a:ext cx="8229600" cy="899051"/>
          </a:xfrm>
        </p:spPr>
        <p:txBody>
          <a:bodyPr>
            <a:normAutofit fontScale="90000"/>
          </a:bodyPr>
          <a:lstStyle/>
          <a:p>
            <a:r>
              <a:rPr lang="cy-GB" dirty="0">
                <a:solidFill>
                  <a:schemeClr val="tx2">
                    <a:lumMod val="60000"/>
                    <a:lumOff val="40000"/>
                  </a:schemeClr>
                </a:solidFill>
                <a:latin typeface="Arial" panose="020B0604020202020204" pitchFamily="34" charset="0"/>
                <a:cs typeface="Arial" panose="020B0604020202020204" pitchFamily="34" charset="0"/>
              </a:rPr>
              <a:t>Datganiad cydymffurfio</a:t>
            </a:r>
            <a:r>
              <a:rPr lang="en-GB" dirty="0" smtClean="0">
                <a:solidFill>
                  <a:schemeClr val="tx2">
                    <a:lumMod val="60000"/>
                    <a:lumOff val="40000"/>
                  </a:schemeClr>
                </a:solidFill>
                <a:latin typeface="Arial" panose="020B0604020202020204" pitchFamily="34" charset="0"/>
                <a:cs typeface="Arial" panose="020B0604020202020204" pitchFamily="34" charset="0"/>
              </a:rPr>
              <a:t/>
            </a:r>
            <a:br>
              <a:rPr lang="en-GB" dirty="0" smtClean="0">
                <a:solidFill>
                  <a:schemeClr val="tx2">
                    <a:lumMod val="60000"/>
                    <a:lumOff val="40000"/>
                  </a:schemeClr>
                </a:solidFill>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Statement of compliance</a:t>
            </a:r>
            <a:endParaRPr lang="en-GB" dirty="0">
              <a:latin typeface="Arial" panose="020B0604020202020204" pitchFamily="34" charset="0"/>
              <a:cs typeface="Arial" panose="020B0604020202020204" pitchFamily="34" charset="0"/>
            </a:endParaRPr>
          </a:p>
        </p:txBody>
      </p:sp>
      <p:sp>
        <p:nvSpPr>
          <p:cNvPr id="10" name="Content Placeholder 9"/>
          <p:cNvSpPr>
            <a:spLocks noGrp="1"/>
          </p:cNvSpPr>
          <p:nvPr>
            <p:ph sz="half" idx="1"/>
          </p:nvPr>
        </p:nvSpPr>
        <p:spPr/>
        <p:txBody>
          <a:bodyPr>
            <a:noAutofit/>
          </a:bodyPr>
          <a:lstStyle/>
          <a:p>
            <a:r>
              <a:rPr lang="en-GB" sz="2000" dirty="0" smtClean="0">
                <a:latin typeface="Arial" panose="020B0604020202020204" pitchFamily="34" charset="0"/>
                <a:cs typeface="Arial" panose="020B0604020202020204" pitchFamily="34" charset="0"/>
              </a:rPr>
              <a:t>Four statements will be provided from which you can select the one relevant to your position.</a:t>
            </a:r>
            <a:endParaRPr lang="en-GB" sz="2000" dirty="0">
              <a:latin typeface="Arial" panose="020B0604020202020204" pitchFamily="34" charset="0"/>
              <a:cs typeface="Arial" panose="020B0604020202020204" pitchFamily="34" charset="0"/>
            </a:endParaRPr>
          </a:p>
        </p:txBody>
      </p:sp>
      <p:sp>
        <p:nvSpPr>
          <p:cNvPr id="11" name="Content Placeholder 10"/>
          <p:cNvSpPr>
            <a:spLocks noGrp="1"/>
          </p:cNvSpPr>
          <p:nvPr>
            <p:ph sz="half" idx="2"/>
          </p:nvPr>
        </p:nvSpPr>
        <p:spPr/>
        <p:txBody>
          <a:bodyPr>
            <a:normAutofit/>
          </a:bodyPr>
          <a:lstStyle/>
          <a:p>
            <a:r>
              <a:rPr lang="cy-GB" sz="2000" dirty="0">
                <a:latin typeface="Arial" panose="020B0604020202020204" pitchFamily="34" charset="0"/>
                <a:cs typeface="Arial" panose="020B0604020202020204" pitchFamily="34" charset="0"/>
              </a:rPr>
              <a:t>Rhoddir pedwar datganiad lle y gallwch ddewis yr un sy'n berthnasol i’ch sefyllfa.</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83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28650" y="1506538"/>
            <a:ext cx="4038600" cy="2246312"/>
          </a:xfrm>
        </p:spPr>
        <p:txBody>
          <a:bodyPr>
            <a:noAutofit/>
          </a:bodyPr>
          <a:lstStyle/>
          <a:p>
            <a:r>
              <a:rPr lang="cy-GB" sz="2000" b="1" dirty="0">
                <a:effectLst/>
                <a:ea typeface="Calibri" panose="020F0502020204030204" pitchFamily="34" charset="0"/>
                <a:cs typeface="Times New Roman" panose="02020603050405020304" pitchFamily="18" charset="0"/>
              </a:rPr>
              <a:t>Modiwl hyfforddi diogelu newydd ar gyfer y sector cyhoeddus a'r trydydd sector yng Nghymru</a:t>
            </a:r>
            <a:r>
              <a:rPr lang="en-GB" sz="2000" dirty="0">
                <a:effectLst/>
                <a:ea typeface="Calibri" panose="020F0502020204030204" pitchFamily="34" charset="0"/>
                <a:cs typeface="Times New Roman" panose="02020603050405020304" pitchFamily="18" charset="0"/>
              </a:rPr>
              <a:t/>
            </a:r>
            <a:br>
              <a:rPr lang="en-GB" sz="2000" dirty="0">
                <a:effectLst/>
                <a:ea typeface="Calibri" panose="020F0502020204030204" pitchFamily="34" charset="0"/>
                <a:cs typeface="Times New Roman" panose="02020603050405020304" pitchFamily="18" charset="0"/>
              </a:rPr>
            </a:br>
            <a:r>
              <a:rPr lang="en-GB" sz="2000" b="1" dirty="0">
                <a:effectLst/>
                <a:ea typeface="Times New Roman" panose="02020603050405020304" pitchFamily="18" charset="0"/>
                <a:cs typeface="Times New Roman" panose="02020603050405020304" pitchFamily="18" charset="0"/>
              </a:rPr>
              <a:t/>
            </a:r>
            <a:br>
              <a:rPr lang="en-GB" sz="2000" b="1" dirty="0">
                <a:effectLst/>
                <a:ea typeface="Times New Roman" panose="02020603050405020304" pitchFamily="18" charset="0"/>
                <a:cs typeface="Times New Roman" panose="02020603050405020304" pitchFamily="18" charset="0"/>
              </a:rPr>
            </a:br>
            <a:r>
              <a:rPr lang="en-GB" sz="2000" b="1" dirty="0">
                <a:effectLst/>
                <a:ea typeface="Times New Roman" panose="02020603050405020304" pitchFamily="18" charset="0"/>
                <a:cs typeface="Times New Roman" panose="02020603050405020304" pitchFamily="18" charset="0"/>
              </a:rPr>
              <a:t/>
            </a:r>
            <a:br>
              <a:rPr lang="en-GB" sz="2000" b="1" dirty="0">
                <a:effectLst/>
                <a:ea typeface="Times New Roman" panose="02020603050405020304" pitchFamily="18" charset="0"/>
                <a:cs typeface="Times New Roman" panose="02020603050405020304" pitchFamily="18" charset="0"/>
              </a:rPr>
            </a:br>
            <a:r>
              <a:rPr lang="en-GB" sz="2000" b="1" dirty="0">
                <a:effectLst/>
                <a:ea typeface="Times New Roman" panose="02020603050405020304" pitchFamily="18" charset="0"/>
                <a:cs typeface="Times New Roman" panose="02020603050405020304" pitchFamily="18" charset="0"/>
              </a:rPr>
              <a:t>New safeguarding training module for public and third sectors Wales</a:t>
            </a:r>
            <a:endParaRPr lang="x-none" altLang="x-none" dirty="0"/>
          </a:p>
        </p:txBody>
      </p:sp>
      <p:sp>
        <p:nvSpPr>
          <p:cNvPr id="20484" name="Text Placeholder 4"/>
          <p:cNvSpPr>
            <a:spLocks noGrp="1"/>
          </p:cNvSpPr>
          <p:nvPr>
            <p:ph type="body" sz="quarter" idx="14"/>
          </p:nvPr>
        </p:nvSpPr>
        <p:spPr>
          <a:xfrm>
            <a:off x="628650" y="5164138"/>
            <a:ext cx="3759200" cy="989012"/>
          </a:xfrm>
        </p:spPr>
        <p:txBody>
          <a:bodyPr>
            <a:normAutofit lnSpcReduction="10000"/>
          </a:bodyPr>
          <a:lstStyle/>
          <a:p>
            <a:r>
              <a:rPr lang="en-GB" altLang="x-none" dirty="0"/>
              <a:t>Esyllt Crozier</a:t>
            </a:r>
          </a:p>
          <a:p>
            <a:r>
              <a:rPr lang="en-GB" altLang="x-none" dirty="0" err="1"/>
              <a:t>Gofal</a:t>
            </a:r>
            <a:r>
              <a:rPr lang="en-GB" altLang="x-none" dirty="0"/>
              <a:t> </a:t>
            </a:r>
            <a:r>
              <a:rPr lang="en-GB" altLang="x-none" dirty="0" err="1"/>
              <a:t>Cymdeithasol</a:t>
            </a:r>
            <a:r>
              <a:rPr lang="en-GB" altLang="x-none" dirty="0"/>
              <a:t> Cymru </a:t>
            </a:r>
          </a:p>
          <a:p>
            <a:r>
              <a:rPr lang="en-GB" altLang="x-none" dirty="0"/>
              <a:t>Social Care Wales</a:t>
            </a:r>
            <a:endParaRPr lang="x-none" altLang="x-none" dirty="0"/>
          </a:p>
        </p:txBody>
      </p:sp>
    </p:spTree>
    <p:extLst>
      <p:ext uri="{BB962C8B-B14F-4D97-AF65-F5344CB8AC3E}">
        <p14:creationId xmlns:p14="http://schemas.microsoft.com/office/powerpoint/2010/main" val="42322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a:t>Trosolwg</a:t>
            </a:r>
            <a:endParaRPr lang="en-GB" dirty="0"/>
          </a:p>
        </p:txBody>
      </p:sp>
      <p:sp>
        <p:nvSpPr>
          <p:cNvPr id="7" name="Text Placeholder 6"/>
          <p:cNvSpPr>
            <a:spLocks noGrp="1"/>
          </p:cNvSpPr>
          <p:nvPr>
            <p:ph type="body" sz="quarter" idx="10"/>
          </p:nvPr>
        </p:nvSpPr>
        <p:spPr/>
        <p:txBody>
          <a:bodyPr/>
          <a:lstStyle/>
          <a:p>
            <a:r>
              <a:rPr lang="en-GB" dirty="0"/>
              <a:t>Overview</a:t>
            </a:r>
          </a:p>
        </p:txBody>
      </p:sp>
      <p:sp>
        <p:nvSpPr>
          <p:cNvPr id="8" name="Text Placeholder 7"/>
          <p:cNvSpPr>
            <a:spLocks noGrp="1"/>
          </p:cNvSpPr>
          <p:nvPr>
            <p:ph type="body" sz="quarter" idx="11"/>
          </p:nvPr>
        </p:nvSpPr>
        <p:spPr>
          <a:xfrm>
            <a:off x="4948238" y="1396410"/>
            <a:ext cx="3690937" cy="3966165"/>
          </a:xfrm>
        </p:spPr>
        <p:txBody>
          <a:bodyPr>
            <a:normAutofit/>
          </a:bodyPr>
          <a:lstStyle/>
          <a:p>
            <a:pPr marL="285750" indent="-285750">
              <a:buFont typeface="Arial" panose="020B0604020202020204" pitchFamily="34" charset="0"/>
              <a:buChar char="•"/>
            </a:pPr>
            <a:r>
              <a:rPr lang="en-GB" sz="1700" dirty="0">
                <a:effectLst/>
                <a:ea typeface="Times New Roman" panose="02020603050405020304" pitchFamily="18" charset="0"/>
                <a:cs typeface="Times New Roman" panose="02020603050405020304" pitchFamily="18" charset="0"/>
              </a:rPr>
              <a:t>A single consistent safeguarding training module has been launched for public and voluntary sector staff across Wales. </a:t>
            </a:r>
            <a:endParaRPr lang="en-GB" sz="17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700" dirty="0">
                <a:effectLst/>
                <a:ea typeface="Times New Roman" panose="02020603050405020304" pitchFamily="18" charset="0"/>
                <a:cs typeface="Times New Roman" panose="02020603050405020304" pitchFamily="18" charset="0"/>
              </a:rPr>
              <a:t>The training module has been developed by Social Care Wales in line with the Wales Safeguarding Procedures, which launched in 2019. </a:t>
            </a:r>
          </a:p>
          <a:p>
            <a:pPr marL="285750" indent="-285750">
              <a:buFont typeface="Arial" panose="020B0604020202020204" pitchFamily="34" charset="0"/>
              <a:buChar char="•"/>
            </a:pPr>
            <a:r>
              <a:rPr lang="en-GB" sz="1700" dirty="0">
                <a:effectLst/>
                <a:ea typeface="Times New Roman" panose="02020603050405020304" pitchFamily="18" charset="0"/>
                <a:cs typeface="Times New Roman" panose="02020603050405020304" pitchFamily="18" charset="0"/>
              </a:rPr>
              <a:t>The procedures detail the essential roles and responsibilities for practitioners to ensure that they safeguard children and adults who are at risk of abuse and neglect.</a:t>
            </a:r>
            <a:endParaRPr lang="en-GB" sz="1700" dirty="0">
              <a:effectLst/>
              <a:ea typeface="Calibri" panose="020F0502020204030204" pitchFamily="34" charset="0"/>
              <a:cs typeface="Times New Roman" panose="02020603050405020304" pitchFamily="18" charset="0"/>
            </a:endParaRPr>
          </a:p>
          <a:p>
            <a:endParaRPr lang="en-GB" dirty="0"/>
          </a:p>
        </p:txBody>
      </p:sp>
      <p:sp>
        <p:nvSpPr>
          <p:cNvPr id="9" name="Text Placeholder 8"/>
          <p:cNvSpPr>
            <a:spLocks noGrp="1"/>
          </p:cNvSpPr>
          <p:nvPr>
            <p:ph type="body" sz="quarter" idx="12"/>
          </p:nvPr>
        </p:nvSpPr>
        <p:spPr>
          <a:xfrm>
            <a:off x="628650" y="1396410"/>
            <a:ext cx="3681413" cy="4394790"/>
          </a:xfrm>
        </p:spPr>
        <p:txBody>
          <a:bodyPr/>
          <a:lstStyle/>
          <a:p>
            <a:pPr marL="285750" indent="-285750">
              <a:buFont typeface="Arial" panose="020B0604020202020204" pitchFamily="34" charset="0"/>
              <a:buChar char="•"/>
            </a:pPr>
            <a:r>
              <a:rPr lang="cy-GB" sz="1700" dirty="0">
                <a:effectLst/>
                <a:ea typeface="Calibri" panose="020F0502020204030204" pitchFamily="34" charset="0"/>
                <a:cs typeface="Times New Roman" panose="02020603050405020304" pitchFamily="18" charset="0"/>
              </a:rPr>
              <a:t>Mae modiwl hyfforddi diogelu cyson wedi'i lansio ar gyfer staff y sector cyhoeddus a'r sector gwirfoddol ledled Cymru. </a:t>
            </a:r>
            <a:endParaRPr lang="en-GB" sz="17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y-GB" sz="1700" dirty="0">
                <a:effectLst/>
                <a:ea typeface="Calibri" panose="020F0502020204030204" pitchFamily="34" charset="0"/>
                <a:cs typeface="Times New Roman" panose="02020603050405020304" pitchFamily="18" charset="0"/>
              </a:rPr>
              <a:t>Datblygwyd y modiwl hyfforddi gan Gofal Cymdeithasol Cymru yn unol â Gweithdrefnau Diogelu Cymru, a lansiwyd yn 2019. </a:t>
            </a:r>
          </a:p>
          <a:p>
            <a:pPr marL="285750" indent="-285750">
              <a:buFont typeface="Arial" panose="020B0604020202020204" pitchFamily="34" charset="0"/>
              <a:buChar char="•"/>
            </a:pPr>
            <a:r>
              <a:rPr lang="cy-GB" sz="1700" dirty="0">
                <a:effectLst/>
                <a:ea typeface="Calibri" panose="020F0502020204030204" pitchFamily="34" charset="0"/>
                <a:cs typeface="Times New Roman" panose="02020603050405020304" pitchFamily="18" charset="0"/>
              </a:rPr>
              <a:t>Mae’r gweithdrefnau’n manylu ar rolau a chyfrifoldebau hanfodol ymarferwyr i sicrhau eu bod yn diogelu plant ac oedolion sydd mewn perygl o gael eu cam-drin a'u hesgeuluso.</a:t>
            </a:r>
            <a:endParaRPr lang="en-GB" sz="17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450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983" y="222252"/>
            <a:ext cx="3681080" cy="1031283"/>
          </a:xfrm>
        </p:spPr>
        <p:txBody>
          <a:bodyPr/>
          <a:lstStyle/>
          <a:p>
            <a:r>
              <a:rPr lang="en-GB" dirty="0" err="1"/>
              <a:t>Modiwl</a:t>
            </a:r>
            <a:r>
              <a:rPr lang="en-GB" dirty="0"/>
              <a:t> </a:t>
            </a:r>
            <a:r>
              <a:rPr lang="en-GB" dirty="0" err="1"/>
              <a:t>hyfforddi</a:t>
            </a:r>
            <a:endParaRPr lang="en-GB" dirty="0"/>
          </a:p>
        </p:txBody>
      </p:sp>
      <p:sp>
        <p:nvSpPr>
          <p:cNvPr id="7" name="Text Placeholder 6"/>
          <p:cNvSpPr>
            <a:spLocks noGrp="1"/>
          </p:cNvSpPr>
          <p:nvPr>
            <p:ph type="body" sz="quarter" idx="10"/>
          </p:nvPr>
        </p:nvSpPr>
        <p:spPr>
          <a:xfrm>
            <a:off x="4862513" y="225428"/>
            <a:ext cx="3690937" cy="1031284"/>
          </a:xfrm>
        </p:spPr>
        <p:txBody>
          <a:bodyPr/>
          <a:lstStyle/>
          <a:p>
            <a:r>
              <a:rPr lang="en-GB" dirty="0"/>
              <a:t>Training module</a:t>
            </a:r>
          </a:p>
        </p:txBody>
      </p:sp>
      <p:sp>
        <p:nvSpPr>
          <p:cNvPr id="8" name="Text Placeholder 7"/>
          <p:cNvSpPr>
            <a:spLocks noGrp="1"/>
          </p:cNvSpPr>
          <p:nvPr>
            <p:ph type="body" sz="quarter" idx="11"/>
          </p:nvPr>
        </p:nvSpPr>
        <p:spPr>
          <a:xfrm>
            <a:off x="628983" y="1285287"/>
            <a:ext cx="3681413" cy="5124449"/>
          </a:xfrm>
        </p:spPr>
        <p:txBody>
          <a:bodyPr>
            <a:normAutofit fontScale="62500" lnSpcReduction="20000"/>
          </a:bodyPr>
          <a:lstStyle/>
          <a:p>
            <a:pPr marL="0" indent="0">
              <a:lnSpc>
                <a:spcPct val="115000"/>
              </a:lnSpc>
              <a:spcAft>
                <a:spcPts val="1000"/>
              </a:spcAft>
              <a:buNone/>
            </a:pPr>
            <a:r>
              <a:rPr lang="cy-GB" dirty="0">
                <a:effectLst/>
                <a:ea typeface="Calibri" panose="020F0502020204030204" pitchFamily="34" charset="0"/>
                <a:cs typeface="Times New Roman" panose="02020603050405020304" pitchFamily="18" charset="0"/>
              </a:rPr>
              <a:t>Bydd cwblhau’r modiwl hyfforddi newydd yn galluogi pawb i:</a:t>
            </a:r>
            <a:endParaRPr lang="en-GB"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dirty="0">
                <a:effectLst/>
                <a:ea typeface="Calibri" panose="020F0502020204030204" pitchFamily="34" charset="0"/>
                <a:cs typeface="Times New Roman" panose="02020603050405020304" pitchFamily="18" charset="0"/>
              </a:rPr>
              <a:t>esbonio'r term 'diogelu'</a:t>
            </a:r>
            <a:endParaRPr lang="en-GB"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dirty="0">
                <a:effectLst/>
                <a:ea typeface="Calibri" panose="020F0502020204030204" pitchFamily="34" charset="0"/>
                <a:cs typeface="Times New Roman" panose="02020603050405020304" pitchFamily="18" charset="0"/>
              </a:rPr>
              <a:t>adnabod camdriniaeth neu'r risg o gamdriniaeth, niwed neu esgeulustod</a:t>
            </a:r>
            <a:endParaRPr lang="en-GB"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dirty="0">
                <a:effectLst/>
                <a:ea typeface="Calibri" panose="020F0502020204030204" pitchFamily="34" charset="0"/>
                <a:cs typeface="Times New Roman" panose="02020603050405020304" pitchFamily="18" charset="0"/>
              </a:rPr>
              <a:t>gwybod pa gamau i'w cymryd os ydynt yn amau - neu’n dyst i - gamdriniaeth, niwed neu esgeulustod, neu os bydd rhywun yn dweud wrthynt ei fod yn cael ei gam-drin </a:t>
            </a:r>
            <a:endParaRPr lang="en-GB"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dirty="0">
                <a:effectLst/>
                <a:ea typeface="Calibri" panose="020F0502020204030204" pitchFamily="34" charset="0"/>
                <a:cs typeface="Times New Roman" panose="02020603050405020304" pitchFamily="18" charset="0"/>
              </a:rPr>
              <a:t>dangos dealltwriaeth sylfaenol o'r cyfreithiau sy'n ymwneud â diogelu </a:t>
            </a:r>
            <a:endParaRPr lang="en-GB"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cy-GB" dirty="0">
                <a:effectLst/>
                <a:ea typeface="Calibri" panose="020F0502020204030204" pitchFamily="34" charset="0"/>
                <a:cs typeface="Times New Roman" panose="02020603050405020304" pitchFamily="18" charset="0"/>
              </a:rPr>
              <a:t>cydnabod bod dyletswydd arnynt i roi gwybod am gamdriniaeth, niwed neu esgeulustod.</a:t>
            </a:r>
            <a:endParaRPr lang="en-GB" dirty="0">
              <a:effectLst/>
              <a:ea typeface="Calibri" panose="020F0502020204030204" pitchFamily="34" charset="0"/>
              <a:cs typeface="Times New Roman" panose="02020603050405020304" pitchFamily="18" charset="0"/>
            </a:endParaRPr>
          </a:p>
          <a:p>
            <a:endParaRPr lang="en-GB" dirty="0"/>
          </a:p>
        </p:txBody>
      </p:sp>
      <p:sp>
        <p:nvSpPr>
          <p:cNvPr id="9" name="Text Placeholder 8"/>
          <p:cNvSpPr>
            <a:spLocks noGrp="1"/>
          </p:cNvSpPr>
          <p:nvPr>
            <p:ph type="body" sz="quarter" idx="12"/>
          </p:nvPr>
        </p:nvSpPr>
        <p:spPr>
          <a:xfrm>
            <a:off x="4862955" y="1305926"/>
            <a:ext cx="3690495" cy="4332286"/>
          </a:xfrm>
        </p:spPr>
        <p:txBody>
          <a:bodyPr>
            <a:normAutofit fontScale="92500" lnSpcReduction="10000"/>
          </a:bodyPr>
          <a:lstStyle/>
          <a:p>
            <a:pPr marL="0" indent="0">
              <a:lnSpc>
                <a:spcPct val="115000"/>
              </a:lnSpc>
              <a:spcAft>
                <a:spcPts val="1000"/>
              </a:spcAft>
              <a:buNone/>
            </a:pPr>
            <a:r>
              <a:rPr lang="en-GB" sz="1600" dirty="0">
                <a:effectLst/>
                <a:ea typeface="Times New Roman" panose="02020603050405020304" pitchFamily="18" charset="0"/>
                <a:cs typeface="Times New Roman" panose="02020603050405020304" pitchFamily="18" charset="0"/>
              </a:rPr>
              <a:t>Completing the new training module will enable everyone to:</a:t>
            </a: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ea typeface="Times New Roman" panose="02020603050405020304" pitchFamily="18" charset="0"/>
                <a:cs typeface="Times New Roman" panose="02020603050405020304" pitchFamily="18" charset="0"/>
              </a:rPr>
              <a:t>explain the term 'safeguarding'</a:t>
            </a: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ea typeface="Times New Roman" panose="02020603050405020304" pitchFamily="18" charset="0"/>
                <a:cs typeface="Times New Roman" panose="02020603050405020304" pitchFamily="18" charset="0"/>
              </a:rPr>
              <a:t>recognise abuse or the risk of abuse, harm or neglect</a:t>
            </a: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ea typeface="Times New Roman" panose="02020603050405020304" pitchFamily="18" charset="0"/>
                <a:cs typeface="Times New Roman" panose="02020603050405020304" pitchFamily="18" charset="0"/>
              </a:rPr>
              <a:t>know what actions to take if they witness or suspect abuse, harm or neglect, or if someone tells them they are being abused </a:t>
            </a: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ea typeface="Times New Roman" panose="02020603050405020304" pitchFamily="18" charset="0"/>
                <a:cs typeface="Times New Roman" panose="02020603050405020304" pitchFamily="18" charset="0"/>
              </a:rPr>
              <a:t>demonstrate a basic understanding of the laws concerning safeguarding </a:t>
            </a:r>
            <a:endParaRPr lang="en-GB" sz="16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600" dirty="0">
                <a:effectLst/>
                <a:ea typeface="Times New Roman" panose="02020603050405020304" pitchFamily="18" charset="0"/>
                <a:cs typeface="Times New Roman" panose="02020603050405020304" pitchFamily="18" charset="0"/>
              </a:rPr>
              <a:t>recognise that they have a duty to report abuse, harm or neglect.</a:t>
            </a:r>
            <a:endParaRPr lang="en-GB" sz="16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8451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6.xml><?xml version="1.0" encoding="utf-8"?>
<a:theme xmlns:a="http://schemas.openxmlformats.org/drawingml/2006/main" name="1_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a:themeElements>
    <a:clrScheme name="Custom 1">
      <a:dk1>
        <a:srgbClr val="000000"/>
      </a:dk1>
      <a:lt1>
        <a:srgbClr val="FFFFFF"/>
      </a:lt1>
      <a:dk2>
        <a:srgbClr val="929292"/>
      </a:dk2>
      <a:lt2>
        <a:srgbClr val="808080"/>
      </a:lt2>
      <a:accent1>
        <a:srgbClr val="052DA3"/>
      </a:accent1>
      <a:accent2>
        <a:srgbClr val="052DE8"/>
      </a:accent2>
      <a:accent3>
        <a:srgbClr val="FFFFFF"/>
      </a:accent3>
      <a:accent4>
        <a:srgbClr val="000000"/>
      </a:accent4>
      <a:accent5>
        <a:srgbClr val="34D1BF"/>
      </a:accent5>
      <a:accent6>
        <a:srgbClr val="052DE8"/>
      </a:accent6>
      <a:hlink>
        <a:srgbClr val="052DE8"/>
      </a:hlink>
      <a:folHlink>
        <a:srgbClr val="052DE8"/>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a Cymru - Powerpoint Template (Universal Font - Open Sans) v2 [Read-Only]" id="{706CB483-EF1E-4509-8FC8-2366D035C2F9}" vid="{AF6EDC34-FE22-46B0-B388-F888A486C38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A37426904</value>
    </field>
    <field name="Objective-Title">
      <value order="0">CIW - Provider events - FINAL</value>
    </field>
    <field name="Objective-Description">
      <value order="0"/>
    </field>
    <field name="Objective-CreationStamp">
      <value order="0">2021-11-12T14:00:24Z</value>
    </field>
    <field name="Objective-IsApproved">
      <value order="0">false</value>
    </field>
    <field name="Objective-IsPublished">
      <value order="0">true</value>
    </field>
    <field name="Objective-DatePublished">
      <value order="0">2021-11-19T10:38:51Z</value>
    </field>
    <field name="Objective-ModificationStamp">
      <value order="0">2021-11-19T10:38:51Z</value>
    </field>
    <field name="Objective-Owner">
      <value order="0">Evans, Kelsey (CIW - Support Services Team)</value>
    </field>
    <field name="Objective-Path">
      <value order="0">Objective Global Folder:Business File Plan:Education &amp; Public Services (EPS):Education &amp; Public Services (EPS) - Communities &amp; Tackling Poverty - Care Inspectorate Wales (CIW):1 - Save:# Inspectorate - Care &amp; Social Services Inspectorate Wales (CSSIW):40 Communications:2021-2022:CIW - Events - 2021-2022:06. Adult and children's care homes provider event</value>
    </field>
    <field name="Objective-Parent">
      <value order="0">06. Adult and children's care homes provider event</value>
    </field>
    <field name="Objective-State">
      <value order="0">Published</value>
    </field>
    <field name="Objective-VersionId">
      <value order="0">vA73125619</value>
    </field>
    <field name="Objective-Version">
      <value order="0">11.0</value>
    </field>
    <field name="Objective-VersionNumber">
      <value order="0">11</value>
    </field>
    <field name="Objective-VersionComment">
      <value order="0"/>
    </field>
    <field name="Objective-FileNumber">
      <value order="0">qA1469351</value>
    </field>
    <field name="Objective-Classification">
      <value order="0">Official</value>
    </field>
    <field name="Objective-Caveats">
      <value order="0"/>
    </field>
  </systemFields>
  <catalogues>
    <catalogue name="Document Type Catalogue" type="type" ori="id:cA14">
      <field name="Objective-Date Acquired">
        <value order="0">2021-11-12T00:00:00Z</value>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9205D88DC4F44CB1CA8437F92B0221" ma:contentTypeVersion="13" ma:contentTypeDescription="Create a new document." ma:contentTypeScope="" ma:versionID="6a3a0ca00f37e27f641b3de158d1b2a3">
  <xsd:schema xmlns:xsd="http://www.w3.org/2001/XMLSchema" xmlns:xs="http://www.w3.org/2001/XMLSchema" xmlns:p="http://schemas.microsoft.com/office/2006/metadata/properties" xmlns:ns3="ef277e87-290d-49c5-91d0-3912be04ccbd" xmlns:ns4="93868ba0-4f09-432e-b4a8-1e7798b1a206" targetNamespace="http://schemas.microsoft.com/office/2006/metadata/properties" ma:root="true" ma:fieldsID="de4ba0970f057d33050d04f3b8122cc8" ns3:_="" ns4:_="">
    <xsd:import namespace="ef277e87-290d-49c5-91d0-3912be04ccbd"/>
    <xsd:import namespace="93868ba0-4f09-432e-b4a8-1e7798b1a206"/>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77e87-290d-49c5-91d0-3912be04c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868ba0-4f09-432e-b4a8-1e7798b1a20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D151A4-F999-405E-9E62-1EFB1AC3A889}">
  <ds:schemaRefs>
    <ds:schemaRef ds:uri="ef277e87-290d-49c5-91d0-3912be04ccbd"/>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93868ba0-4f09-432e-b4a8-1e7798b1a206"/>
    <ds:schemaRef ds:uri="http://www.w3.org/XML/1998/namespace"/>
    <ds:schemaRef ds:uri="http://purl.org/dc/dcmitype/"/>
  </ds:schemaRefs>
</ds:datastoreItem>
</file>

<file path=customXml/itemProps3.xml><?xml version="1.0" encoding="utf-8"?>
<ds:datastoreItem xmlns:ds="http://schemas.openxmlformats.org/officeDocument/2006/customXml" ds:itemID="{B6EDFF39-9C58-4EB6-B43E-223A5612C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77e87-290d-49c5-91d0-3912be04ccbd"/>
    <ds:schemaRef ds:uri="93868ba0-4f09-432e-b4a8-1e7798b1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D2CC963-4703-455D-94EF-8BE957ED7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5125</TotalTime>
  <Words>3688</Words>
  <Application>Microsoft Office PowerPoint</Application>
  <PresentationFormat>On-screen Show (4:3)</PresentationFormat>
  <Paragraphs>340</Paragraphs>
  <Slides>39</Slides>
  <Notes>13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39</vt:i4>
      </vt:variant>
    </vt:vector>
  </HeadingPairs>
  <TitlesOfParts>
    <vt:vector size="56" baseType="lpstr">
      <vt:lpstr>Arial</vt:lpstr>
      <vt:lpstr>Calibri</vt:lpstr>
      <vt:lpstr>Calibri Light</vt:lpstr>
      <vt:lpstr>Courier New</vt:lpstr>
      <vt:lpstr>Open Sans</vt:lpstr>
      <vt:lpstr>Symbol</vt:lpstr>
      <vt:lpstr>Times New Roman</vt:lpstr>
      <vt:lpstr>Verdana</vt:lpstr>
      <vt:lpstr>Wingdings</vt:lpstr>
      <vt:lpstr>Office Theme</vt:lpstr>
      <vt:lpstr>Custom Design</vt:lpstr>
      <vt:lpstr>1_Custom Design</vt:lpstr>
      <vt:lpstr>1_Office Theme</vt:lpstr>
      <vt:lpstr>SCW Slide Templates Bilingual0417 (2)</vt:lpstr>
      <vt:lpstr>1_SCW Slide Templates Bilingual0417 (2)</vt:lpstr>
      <vt:lpstr>2_Office Theme</vt:lpstr>
      <vt:lpstr>Blank</vt:lpstr>
      <vt:lpstr>Croeso  Welcome</vt:lpstr>
      <vt:lpstr>PowerPoint Presentation</vt:lpstr>
      <vt:lpstr>PowerPoint Presentation</vt:lpstr>
      <vt:lpstr>Datganiad blynyddol llawn Full annual return</vt:lpstr>
      <vt:lpstr>Datganiadau blynyddol blaenorol Previous annual returns</vt:lpstr>
      <vt:lpstr>Datganiad cydymffurfio Statement of compliance</vt:lpstr>
      <vt:lpstr>Modiwl hyfforddi diogelu newydd ar gyfer y sector cyhoeddus a'r trydydd sector yng Nghymru   New safeguarding training module for public and third sectors Wales</vt:lpstr>
      <vt:lpstr>Trosolwg</vt:lpstr>
      <vt:lpstr>Modiwl hyfforddi</vt:lpstr>
      <vt:lpstr>Hyfforddiant orfodol</vt:lpstr>
      <vt:lpstr>Hygyrchedd</vt:lpstr>
      <vt:lpstr>Geirdaon</vt:lpstr>
      <vt:lpstr>Geirdaon</vt:lpstr>
      <vt:lpstr>Linc</vt:lpstr>
      <vt:lpstr>PowerPoint Presentation</vt:lpstr>
      <vt:lpstr>Defnyddio tystiolaeth</vt:lpstr>
      <vt:lpstr>What do we mean by evidence?</vt:lpstr>
      <vt:lpstr>Ein nod</vt:lpstr>
      <vt:lpstr> Sut y byddwn yn helpu pobl i defnyddio tystiolaeth?   How will we help people to use evidence? </vt:lpstr>
      <vt:lpstr>Example / Enghraifft: Mumsnet</vt:lpstr>
      <vt:lpstr>Deall yr hyn sydd ei angen ar ddarparwyr</vt:lpstr>
      <vt:lpstr>Cysylltwch a 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Dewis Cymru… Providing Care Homes information to citizens</vt:lpstr>
      <vt:lpstr>Background to the Dewis Cymru project…</vt:lpstr>
      <vt:lpstr>Care Homes in Dewis…the ambition</vt:lpstr>
      <vt:lpstr>Care Homes in Dewis</vt:lpstr>
      <vt:lpstr>Data flows…</vt:lpstr>
      <vt:lpstr>Dewis screen shots…</vt:lpstr>
      <vt:lpstr>Example dashboards…</vt:lpstr>
      <vt:lpstr>Dewis Cymru… </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Welsh Government</dc:creator>
  <cp:lastModifiedBy>Evans, Kelsey (CIW - Support Services Team)</cp:lastModifiedBy>
  <cp:revision>162</cp:revision>
  <dcterms:created xsi:type="dcterms:W3CDTF">2018-01-15T10:38:58Z</dcterms:created>
  <dcterms:modified xsi:type="dcterms:W3CDTF">2021-11-19T10:38:35Z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A37426904</vt:lpwstr>
  </property>
  <property fmtid="{D5CDD505-2E9C-101B-9397-08002B2CF9AE}" pid="4" name="Objective-Title">
    <vt:lpwstr>CIW - Provider events - FINAL</vt:lpwstr>
  </property>
  <property fmtid="{D5CDD505-2E9C-101B-9397-08002B2CF9AE}" pid="5" name="Objective-Description">
    <vt:lpwstr/>
  </property>
  <property fmtid="{D5CDD505-2E9C-101B-9397-08002B2CF9AE}" pid="6" name="Objective-CreationStamp">
    <vt:filetime>2021-11-12T14:00:24Z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2021-11-19T10:38:51Z</vt:filetime>
  </property>
  <property fmtid="{D5CDD505-2E9C-101B-9397-08002B2CF9AE}" pid="10" name="Objective-ModificationStamp">
    <vt:filetime>2021-11-19T10:38:51Z</vt:filetime>
  </property>
  <property fmtid="{D5CDD505-2E9C-101B-9397-08002B2CF9AE}" pid="11" name="Objective-Owner">
    <vt:lpwstr>Evans, Kelsey (CIW - Support Services Team)</vt:lpwstr>
  </property>
  <property fmtid="{D5CDD505-2E9C-101B-9397-08002B2CF9AE}" pid="12" name="Objective-Path">
    <vt:lpwstr>Objective Global Folder:Business File Plan:Education &amp; Public Services (EPS):Education &amp; Public Services (EPS) - Communities &amp; Tackling Poverty - Care Inspectorate Wales (CIW):1 - Save:# Inspectorate - Care &amp; Social Services Inspectorate Wales (CSSIW):40 Communications:2021-2022:CIW - Events - 2021-2022:06. Adult and children's care homes provider event</vt:lpwstr>
  </property>
  <property fmtid="{D5CDD505-2E9C-101B-9397-08002B2CF9AE}" pid="13" name="Objective-Parent">
    <vt:lpwstr>06. Adult and children's care homes provider event</vt:lpwstr>
  </property>
  <property fmtid="{D5CDD505-2E9C-101B-9397-08002B2CF9AE}" pid="14" name="Objective-State">
    <vt:lpwstr>Published</vt:lpwstr>
  </property>
  <property fmtid="{D5CDD505-2E9C-101B-9397-08002B2CF9AE}" pid="15" name="Objective-VersionId">
    <vt:lpwstr>vA73125619</vt:lpwstr>
  </property>
  <property fmtid="{D5CDD505-2E9C-101B-9397-08002B2CF9AE}" pid="16" name="Objective-Version">
    <vt:lpwstr>11.0</vt:lpwstr>
  </property>
  <property fmtid="{D5CDD505-2E9C-101B-9397-08002B2CF9AE}" pid="17" name="Objective-VersionNumber">
    <vt:r8>11</vt:r8>
  </property>
  <property fmtid="{D5CDD505-2E9C-101B-9397-08002B2CF9AE}" pid="18" name="Objective-VersionComment">
    <vt:lpwstr/>
  </property>
  <property fmtid="{D5CDD505-2E9C-101B-9397-08002B2CF9AE}" pid="19" name="Objective-FileNumber">
    <vt:lpwstr>qA1469351</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filetime>2021-11-12T00:00:00Z</vt:filetime>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0x010100739205D88DC4F44CB1CA8437F92B0221</vt:lpwstr>
  </property>
</Properties>
</file>