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0" r:id="rId6"/>
  </p:sldMasterIdLst>
  <p:notesMasterIdLst>
    <p:notesMasterId r:id="rId34"/>
  </p:notesMasterIdLst>
  <p:sldIdLst>
    <p:sldId id="441" r:id="rId7"/>
    <p:sldId id="442" r:id="rId8"/>
    <p:sldId id="368" r:id="rId9"/>
    <p:sldId id="276" r:id="rId10"/>
    <p:sldId id="401" r:id="rId11"/>
    <p:sldId id="421" r:id="rId12"/>
    <p:sldId id="373" r:id="rId13"/>
    <p:sldId id="422" r:id="rId14"/>
    <p:sldId id="423" r:id="rId15"/>
    <p:sldId id="424" r:id="rId16"/>
    <p:sldId id="425" r:id="rId17"/>
    <p:sldId id="406" r:id="rId18"/>
    <p:sldId id="426" r:id="rId19"/>
    <p:sldId id="427" r:id="rId20"/>
    <p:sldId id="428" r:id="rId21"/>
    <p:sldId id="429" r:id="rId22"/>
    <p:sldId id="411" r:id="rId23"/>
    <p:sldId id="432" r:id="rId24"/>
    <p:sldId id="433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6"/>
    <p:restoredTop sz="89234" autoAdjust="0"/>
  </p:normalViewPr>
  <p:slideViewPr>
    <p:cSldViewPr snapToGrid="0" snapToObjects="1">
      <p:cViewPr varScale="1">
        <p:scale>
          <a:sx n="97" d="100"/>
          <a:sy n="97" d="100"/>
        </p:scale>
        <p:origin x="8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8F2070-339E-F945-A43F-083CC8EB05BC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54E91-FA1C-9544-9E79-2D361FBB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1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1.safelinks.protection.outlook.com/?url=https%3A%2F%2Fwww.menti.com%2Ffc8f4hx54r&amp;data=04%7C01%7CKelsey.Evans5%40gov.wales%7C2e7ccf6c54654228ddc208d9148ed19f%7Ca2cc36c592804ae78887d06dab89216b%7C0%7C0%7C637563425901676673%7CUnknown%7CTWFpbGZsb3d8eyJWIjoiMC4wLjAwMDAiLCJQIjoiV2luMzIiLCJBTiI6Ik1haWwiLCJXVCI6Mn0%3D%7C1000&amp;sdata=%2BOuSaGdYfHHpcqU8fYHPtPsSiTTOyIKMF2ycHFpY628%3D&amp;reserved=0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77AAEC-7B15-6045-888C-6574616AF1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85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82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218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42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42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3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37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506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73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31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6A561-98CB-3F46-A3A4-AEAAC17B1A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29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22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https://www.menti.com/fc8f4hx54r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3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93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61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650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46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25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54E91-FA1C-9544-9E79-2D361FBBC0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9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06EF-D1BF-734E-ABC2-A307633C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F86481-B0E0-C941-9803-625F779A88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439A-3BEA-D94A-9223-878B383ED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4295E-351A-7E42-B109-091CFB9EF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7CDFF-7592-604A-A03B-76678BB8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97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8DBD1-8FEA-3344-93E5-F04EA3845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FD3D0-6466-B641-BCA0-53FC777660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17612-9C0D-F045-A0E5-2A6E7F8F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35831-9B21-7B43-B5E5-E2BA00F96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B91D0-53BF-3B4C-ABE0-1A5F687B8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7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C06E31-D5F7-2C45-A42B-D4A5747FDA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40579-8360-3B46-93B7-17C055AEE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56ABB-EE8A-984C-8C9D-E38FCFE5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97C33-EA9F-1F4D-A480-FDA199D85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E7087-642E-284F-B047-B15FAA21F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46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849645" y="68110"/>
            <a:ext cx="4108537" cy="17035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9" name="Picture 8" descr="J:\DefaultHome\Objects\180109-CIW logo JPG inspection report size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600" y="262425"/>
            <a:ext cx="3064710" cy="13149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2820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2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058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29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94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94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78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1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AF30-4AE0-B843-8E6F-19433BE3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48B03-DA6D-9B44-AA33-DB914088C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388C6-B5DF-5646-8650-99788DF88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113B0-60CF-464C-ACDB-0473B2F9F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C9F6A-FCCC-C44F-A30E-2E8ACED1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45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52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212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077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3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A2C71-8871-EF49-96E6-CB030DD3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7F5B3-EB39-1444-AA63-1DA86FF6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A9D41-B2BA-4347-B3B4-D269AD454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8A96A-C0D5-8C49-808F-75290C84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2A1E5-33D1-364D-BAD4-01B239677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0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1B3D3-34DF-884F-BCD7-12D0B496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C9A9C-6BE4-1649-A034-F10464D5D8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5ABFD-FAF1-3A4A-8D46-8D571718B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BA353-BFF9-9D40-A7A4-059F6F55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1B8B4C-00FA-EF4B-A03F-4C028061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3830D-2238-8041-BADE-A57208B2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3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A5534-5524-044C-BBF1-8D1FACC9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FEAB53-9261-A649-A137-39E020D29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4260D-B7EC-9E4D-BDCC-7073911F4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B86F5-2614-824E-A606-E60F90F473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C92E19-7AB4-7440-A62F-679855D7F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FB9A6D-99E0-BD4B-820D-01E215E2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28E15E-12D5-D54E-8313-7A044665D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BF3CFB-A415-CE43-BC50-CEC62F48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08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8D1E-0064-5349-9817-B6E0652B5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3A81FD-F56E-4243-A84E-50A7BD09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1354A-E709-BF4E-B573-D12197068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D07895-9C7E-5848-913B-2B0C34A2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72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C9163-5C44-B649-8F37-F61F83EF4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FA86EA-D09F-4044-98FC-EE19FCEB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16C222-1585-734E-84F2-B6E59301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0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DE2C-F223-C247-BEBF-9F499D3D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5D966-6BAC-3940-8523-5B8E47E28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5E0F6D-FF15-6244-A193-6387E9D2B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76842-0F23-9345-9B18-9B7BA4F9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A7AB6-F98D-CD4E-BF9A-4A1A6A88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E9FF82-2CA8-CF41-BFDB-EEE775A58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0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450E-5BB7-F84D-BECB-C6CC75C9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B3FCC-C535-6B40-892C-FF77D4ABDC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F0681-D4CA-854A-A07F-3548CA2F6D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9E14F-7BBB-5346-96C9-1EC4F6A6D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CEF12-8508-A240-B98C-6952F3AC9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C61F5-0752-0842-9C9D-14C91B651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1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5FEFD6-B3AF-614A-95B1-CF990089B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DA433-422A-C24A-92EF-6F912263C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2F257-E73D-874F-9C3E-5F428CD162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A1F14-BCBF-FE47-BB22-285373264584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A4A59-C76F-424E-A5DF-B708895BDA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EAD3F-E0EC-DA41-B827-2BC181C1B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FD014-A475-6340-A9FD-28464F495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9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IW half circle 2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552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672167"/>
            <a:ext cx="10972800" cy="899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Heading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931584"/>
            <a:ext cx="10972800" cy="3194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01BFD-7EC4-A440-B95C-E052DDA0A912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36FED-9C3F-4043-B856-73C7A2244F8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IW logo_4c_400x165px.eps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133" y="418568"/>
            <a:ext cx="3361267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92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waraecymru.org.uk/cym/cyhoeddiadau/awgrymiadauanhygoel" TargetMode="External"/><Relationship Id="rId2" Type="http://schemas.openxmlformats.org/officeDocument/2006/relationships/hyperlink" Target="https://www.chwaraecymru.org.uk/cym/egwyddoriongwaithchwara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hwaraecymru.org.uk/cym/cyhoeddiadau/canllawiau-gwaith-chwarae" TargetMode="External"/><Relationship Id="rId4" Type="http://schemas.openxmlformats.org/officeDocument/2006/relationships/hyperlink" Target="https://www.chwaraecymru.org.uk/cym/cymwysteraugofynnol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ur01.safelinks.protection.outlook.com/?url=https%3A%2F%2Fwww.menti.com%2Ffc8f4hx54r&amp;data=04%7C01%7CKelsey.Evans5%40gov.wales%7C2e7ccf6c54654228ddc208d9148ed19f%7Ca2cc36c592804ae78887d06dab89216b%7C0%7C0%7C637563425901676673%7CUnknown%7CTWFpbGZsb3d8eyJWIjoiMC4wLjAwMDAiLCJQIjoiV2luMzIiLCJBTiI6Ik1haWwiLCJXVCI6Mn0%3D%7C1000&amp;sdata=%2BOuSaGdYfHHpcqU8fYHPtPsSiTTOyIKMF2ycHFpY628%3D&amp;reserved=0" TargetMode="Externa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bL-aEwVmh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7139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 smtClean="0"/>
              <a:t>Croeso</a:t>
            </a:r>
            <a:r>
              <a:rPr lang="en-US" sz="7200" dirty="0" smtClean="0"/>
              <a:t> / Welcome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5804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838BCF4-957A-5043-AD02-A51E22808849}"/>
              </a:ext>
            </a:extLst>
          </p:cNvPr>
          <p:cNvSpPr txBox="1">
            <a:spLocks/>
          </p:cNvSpPr>
          <p:nvPr/>
        </p:nvSpPr>
        <p:spPr>
          <a:xfrm>
            <a:off x="4654296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dirty="0"/>
              <a:t/>
            </a:r>
            <a:br>
              <a:rPr lang="en-US" sz="3800" dirty="0"/>
            </a:br>
            <a:r>
              <a:rPr lang="en-US" sz="3800" b="1" dirty="0"/>
              <a:t>2 </a:t>
            </a:r>
            <a:r>
              <a:rPr lang="en-US" sz="3800" b="1" dirty="0" smtClean="0"/>
              <a:t>– </a:t>
            </a:r>
            <a:r>
              <a:rPr lang="en-US" sz="3800" b="1" dirty="0" err="1" smtClean="0"/>
              <a:t>Gofod</a:t>
            </a:r>
            <a:r>
              <a:rPr lang="en-US" sz="3800" b="1" dirty="0"/>
              <a:t/>
            </a:r>
            <a:br>
              <a:rPr lang="en-US" sz="3800" b="1" dirty="0"/>
            </a:br>
            <a:r>
              <a:rPr lang="en-US" sz="3800" b="1" dirty="0" err="1"/>
              <a:t>Creu’r</a:t>
            </a:r>
            <a:r>
              <a:rPr lang="en-US" sz="3800" b="1" dirty="0"/>
              <a:t> </a:t>
            </a:r>
            <a:r>
              <a:rPr lang="en-US" sz="3800" b="1" dirty="0" err="1"/>
              <a:t>amodau</a:t>
            </a:r>
            <a:r>
              <a:rPr lang="en-US" sz="3800" b="1" dirty="0"/>
              <a:t> </a:t>
            </a:r>
            <a:r>
              <a:rPr lang="en-US" sz="3800" b="1" dirty="0" err="1"/>
              <a:t>ar</a:t>
            </a:r>
            <a:r>
              <a:rPr lang="en-US" sz="3800" b="1" dirty="0"/>
              <a:t> </a:t>
            </a:r>
            <a:r>
              <a:rPr lang="en-US" sz="3800" b="1" dirty="0" err="1"/>
              <a:t>gyfer</a:t>
            </a:r>
            <a:r>
              <a:rPr lang="en-US" sz="3800" b="1" dirty="0"/>
              <a:t> </a:t>
            </a:r>
            <a:r>
              <a:rPr lang="en-US" sz="3800" b="1" dirty="0" err="1"/>
              <a:t>chwarae</a:t>
            </a:r>
            <a:endParaRPr lang="en-US" sz="3800" b="1" dirty="0"/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F9A3D12C-E474-3347-AEAC-62CD96686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5" r="1907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0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373B8-C890-4542-A62D-A7868D6A0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 dirty="0" smtClean="0"/>
              <a:t>Mae </a:t>
            </a:r>
            <a:r>
              <a:rPr lang="en-US" sz="2200" dirty="0" err="1" smtClean="0"/>
              <a:t>angen</a:t>
            </a:r>
            <a:r>
              <a:rPr lang="en-US" sz="2200" dirty="0" smtClean="0"/>
              <a:t> </a:t>
            </a:r>
            <a:r>
              <a:rPr lang="en-US" sz="2200" dirty="0" err="1" smtClean="0"/>
              <a:t>mannau</a:t>
            </a:r>
            <a:r>
              <a:rPr lang="en-US" sz="2200" dirty="0" smtClean="0"/>
              <a:t> </a:t>
            </a:r>
            <a:r>
              <a:rPr lang="en-US" sz="2200" dirty="0" err="1" smtClean="0"/>
              <a:t>ar</a:t>
            </a:r>
            <a:r>
              <a:rPr lang="en-US" sz="2200" dirty="0" smtClean="0"/>
              <a:t> </a:t>
            </a:r>
            <a:r>
              <a:rPr lang="en-US" sz="2200" dirty="0" err="1" smtClean="0"/>
              <a:t>blant</a:t>
            </a:r>
            <a:r>
              <a:rPr lang="en-US" sz="2200" dirty="0" smtClean="0"/>
              <a:t> </a:t>
            </a:r>
            <a:r>
              <a:rPr lang="en-US" sz="2200" dirty="0" err="1" smtClean="0"/>
              <a:t>lle</a:t>
            </a:r>
            <a:r>
              <a:rPr lang="en-US" sz="2200" dirty="0" smtClean="0"/>
              <a:t> </a:t>
            </a:r>
            <a:r>
              <a:rPr lang="en-US" sz="2200" dirty="0" err="1" smtClean="0"/>
              <a:t>maent</a:t>
            </a:r>
            <a:r>
              <a:rPr lang="en-US" sz="2200" dirty="0" smtClean="0"/>
              <a:t> </a:t>
            </a:r>
            <a:r>
              <a:rPr lang="en-US" sz="2200" dirty="0" err="1" smtClean="0"/>
              <a:t>yn</a:t>
            </a:r>
            <a:r>
              <a:rPr lang="en-US" sz="2200" dirty="0" smtClean="0"/>
              <a:t> </a:t>
            </a:r>
            <a:r>
              <a:rPr lang="en-US" sz="2200" dirty="0" err="1" smtClean="0"/>
              <a:t>gwybod</a:t>
            </a:r>
            <a:r>
              <a:rPr lang="en-US" sz="2200" dirty="0" smtClean="0"/>
              <a:t> y gallant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, </a:t>
            </a:r>
            <a:r>
              <a:rPr lang="en-US" sz="2200" dirty="0" err="1" smtClean="0"/>
              <a:t>arbrofi</a:t>
            </a:r>
            <a:r>
              <a:rPr lang="en-US" sz="2200" dirty="0" smtClean="0"/>
              <a:t> ac </a:t>
            </a:r>
            <a:r>
              <a:rPr lang="en-US" sz="2200" dirty="0" err="1" smtClean="0"/>
              <a:t>archwilio</a:t>
            </a:r>
            <a:endParaRPr lang="en-US" sz="2200" dirty="0"/>
          </a:p>
          <a:p>
            <a:r>
              <a:rPr lang="en-US" sz="2200" dirty="0" smtClean="0"/>
              <a:t>Gall </a:t>
            </a:r>
            <a:r>
              <a:rPr lang="en-US" sz="2200" dirty="0" err="1" smtClean="0"/>
              <a:t>mannau</a:t>
            </a:r>
            <a:r>
              <a:rPr lang="en-US" sz="2200" dirty="0" smtClean="0"/>
              <a:t> </a:t>
            </a:r>
            <a:r>
              <a:rPr lang="en-US" sz="2200" dirty="0" err="1" smtClean="0"/>
              <a:t>yn</a:t>
            </a:r>
            <a:r>
              <a:rPr lang="en-US" sz="2200" dirty="0" smtClean="0"/>
              <a:t> </a:t>
            </a:r>
            <a:r>
              <a:rPr lang="en-US" sz="2200" dirty="0" err="1" smtClean="0"/>
              <a:t>yr</a:t>
            </a:r>
            <a:r>
              <a:rPr lang="en-US" sz="2200" dirty="0" smtClean="0"/>
              <a:t> </a:t>
            </a:r>
            <a:r>
              <a:rPr lang="en-US" sz="2200" dirty="0" err="1" smtClean="0"/>
              <a:t>awyr</a:t>
            </a:r>
            <a:r>
              <a:rPr lang="en-US" sz="2200" dirty="0" smtClean="0"/>
              <a:t> </a:t>
            </a:r>
            <a:r>
              <a:rPr lang="en-US" sz="2200" dirty="0" err="1" smtClean="0"/>
              <a:t>agored</a:t>
            </a:r>
            <a:r>
              <a:rPr lang="en-US" sz="2200" dirty="0" smtClean="0"/>
              <a:t> </a:t>
            </a:r>
            <a:r>
              <a:rPr lang="en-US" sz="2200" dirty="0" err="1" smtClean="0"/>
              <a:t>gynnig</a:t>
            </a:r>
            <a:r>
              <a:rPr lang="en-US" sz="2200" dirty="0" smtClean="0"/>
              <a:t> </a:t>
            </a:r>
            <a:r>
              <a:rPr lang="en-US" sz="2200" dirty="0" err="1" smtClean="0"/>
              <a:t>cyfleoedd</a:t>
            </a:r>
            <a:r>
              <a:rPr lang="en-US" sz="2200" dirty="0" smtClean="0"/>
              <a:t> </a:t>
            </a:r>
            <a:r>
              <a:rPr lang="en-US" sz="2200" dirty="0" err="1" smtClean="0"/>
              <a:t>ar</a:t>
            </a:r>
            <a:r>
              <a:rPr lang="en-US" sz="2200" dirty="0" smtClean="0"/>
              <a:t> </a:t>
            </a:r>
            <a:r>
              <a:rPr lang="en-US" sz="2200" dirty="0" err="1" smtClean="0"/>
              <a:t>gyfer</a:t>
            </a:r>
            <a:r>
              <a:rPr lang="en-US" sz="2200" dirty="0" smtClean="0"/>
              <a:t> </a:t>
            </a:r>
            <a:r>
              <a:rPr lang="en-US" sz="2200" dirty="0" err="1" smtClean="0"/>
              <a:t>mwy</a:t>
            </a:r>
            <a:r>
              <a:rPr lang="en-US" sz="2200" dirty="0" smtClean="0"/>
              <a:t> o </a:t>
            </a:r>
            <a:r>
              <a:rPr lang="en-US" sz="2200" dirty="0" err="1" smtClean="0"/>
              <a:t>amrywiaeth</a:t>
            </a:r>
            <a:r>
              <a:rPr lang="en-US" sz="2200" dirty="0" smtClean="0"/>
              <a:t> a </a:t>
            </a:r>
            <a:r>
              <a:rPr lang="en-US" sz="2200" dirty="0" err="1" smtClean="0"/>
              <a:t>chynnwys</a:t>
            </a:r>
            <a:r>
              <a:rPr lang="en-US" sz="2200" dirty="0" smtClean="0"/>
              <a:t>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ag </a:t>
            </a:r>
            <a:r>
              <a:rPr lang="en-US" sz="2200" dirty="0" err="1" smtClean="0"/>
              <a:t>elfennau</a:t>
            </a:r>
            <a:r>
              <a:rPr lang="en-US" sz="2200" dirty="0" smtClean="0"/>
              <a:t> </a:t>
            </a:r>
            <a:r>
              <a:rPr lang="en-US" sz="2200" dirty="0" err="1" smtClean="0"/>
              <a:t>naturiol</a:t>
            </a:r>
            <a:endParaRPr lang="en-US" sz="2200" dirty="0"/>
          </a:p>
          <a:p>
            <a:r>
              <a:rPr lang="en-US" sz="2200" dirty="0" err="1" smtClean="0"/>
              <a:t>Dylid</a:t>
            </a:r>
            <a:r>
              <a:rPr lang="en-US" sz="2200" dirty="0" smtClean="0"/>
              <a:t> </a:t>
            </a:r>
            <a:r>
              <a:rPr lang="en-US" sz="2200" dirty="0" err="1" smtClean="0"/>
              <a:t>cynllunio</a:t>
            </a:r>
            <a:r>
              <a:rPr lang="en-US" sz="2200" dirty="0" smtClean="0"/>
              <a:t> </a:t>
            </a:r>
            <a:r>
              <a:rPr lang="en-US" sz="2200" dirty="0" err="1" smtClean="0"/>
              <a:t>mannau</a:t>
            </a:r>
            <a:r>
              <a:rPr lang="en-US" sz="2200" dirty="0" smtClean="0"/>
              <a:t> </a:t>
            </a:r>
            <a:r>
              <a:rPr lang="en-US" sz="2200" dirty="0" err="1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ddarparu</a:t>
            </a:r>
            <a:r>
              <a:rPr lang="en-US" sz="2200" dirty="0" smtClean="0"/>
              <a:t> </a:t>
            </a:r>
            <a:r>
              <a:rPr lang="en-US" sz="2200" dirty="0" err="1" smtClean="0"/>
              <a:t>ar</a:t>
            </a:r>
            <a:r>
              <a:rPr lang="en-US" sz="2200" dirty="0" smtClean="0"/>
              <a:t> </a:t>
            </a:r>
            <a:r>
              <a:rPr lang="en-US" sz="2200" dirty="0" err="1" smtClean="0"/>
              <a:t>gyfer</a:t>
            </a:r>
            <a:r>
              <a:rPr lang="en-US" sz="2200" dirty="0" smtClean="0"/>
              <a:t> </a:t>
            </a:r>
            <a:r>
              <a:rPr lang="en-US" sz="2200" dirty="0" err="1" smtClean="0"/>
              <a:t>cyfleoedd</a:t>
            </a:r>
            <a:r>
              <a:rPr lang="en-US" sz="2200" dirty="0" smtClean="0"/>
              <a:t>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</a:t>
            </a:r>
            <a:r>
              <a:rPr lang="en-US" sz="2200" dirty="0" err="1" smtClean="0"/>
              <a:t>corfforol</a:t>
            </a:r>
            <a:r>
              <a:rPr lang="en-US" sz="2200" dirty="0" smtClean="0"/>
              <a:t> </a:t>
            </a:r>
            <a:r>
              <a:rPr lang="en-US" sz="2200" dirty="0" err="1" smtClean="0"/>
              <a:t>mawr</a:t>
            </a:r>
            <a:r>
              <a:rPr lang="en-US" sz="2200" dirty="0" smtClean="0"/>
              <a:t>, </a:t>
            </a:r>
            <a:r>
              <a:rPr lang="en-US" sz="2200" dirty="0" err="1" smtClean="0"/>
              <a:t>creu</a:t>
            </a:r>
            <a:r>
              <a:rPr lang="en-US" sz="2200" dirty="0" smtClean="0"/>
              <a:t>, </a:t>
            </a:r>
            <a:r>
              <a:rPr lang="en-US" sz="2200" dirty="0" err="1" smtClean="0"/>
              <a:t>dinistrio</a:t>
            </a:r>
            <a:r>
              <a:rPr lang="en-US" sz="2200" dirty="0" smtClean="0"/>
              <a:t>,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</a:t>
            </a:r>
            <a:r>
              <a:rPr lang="en-US" sz="2200" dirty="0" err="1" smtClean="0"/>
              <a:t>unigol</a:t>
            </a:r>
            <a:r>
              <a:rPr lang="en-US" sz="2200" dirty="0" smtClean="0"/>
              <a:t> a </a:t>
            </a:r>
            <a:r>
              <a:rPr lang="en-US" sz="2200" dirty="0" err="1" smtClean="0"/>
              <a:t>mannau</a:t>
            </a:r>
            <a:r>
              <a:rPr lang="en-US" sz="2200" dirty="0"/>
              <a:t> </a:t>
            </a:r>
            <a:r>
              <a:rPr lang="en-US" sz="2200" dirty="0" err="1" smtClean="0"/>
              <a:t>mwy</a:t>
            </a:r>
            <a:r>
              <a:rPr lang="en-US" sz="2200" dirty="0" smtClean="0"/>
              <a:t> </a:t>
            </a:r>
            <a:r>
              <a:rPr lang="en-US" sz="2200" dirty="0" err="1" smtClean="0"/>
              <a:t>tawel</a:t>
            </a:r>
            <a:endParaRPr lang="en-US" sz="2200" dirty="0"/>
          </a:p>
          <a:p>
            <a:r>
              <a:rPr lang="en-US" sz="2200" dirty="0" err="1" smtClean="0"/>
              <a:t>Amrywiaeth</a:t>
            </a:r>
            <a:r>
              <a:rPr lang="en-US" sz="2200" dirty="0" smtClean="0"/>
              <a:t> </a:t>
            </a:r>
            <a:r>
              <a:rPr lang="en-US" sz="2200" dirty="0" err="1" smtClean="0"/>
              <a:t>eang</a:t>
            </a:r>
            <a:r>
              <a:rPr lang="en-US" sz="2200" dirty="0" smtClean="0"/>
              <a:t> o </a:t>
            </a:r>
            <a:r>
              <a:rPr lang="en-US" sz="2200" dirty="0" err="1" smtClean="0"/>
              <a:t>adnoddau</a:t>
            </a:r>
            <a:r>
              <a:rPr lang="en-US" sz="2200" dirty="0" smtClean="0"/>
              <a:t> y gall plant </a:t>
            </a:r>
            <a:r>
              <a:rPr lang="en-US" sz="2200" dirty="0" err="1" smtClean="0"/>
              <a:t>eu</a:t>
            </a:r>
            <a:r>
              <a:rPr lang="en-US" sz="2200" dirty="0" smtClean="0"/>
              <a:t> </a:t>
            </a:r>
            <a:r>
              <a:rPr lang="en-US" sz="2200" dirty="0" err="1" smtClean="0"/>
              <a:t>defnyddio</a:t>
            </a:r>
            <a:r>
              <a:rPr lang="en-US" sz="2200" dirty="0" smtClean="0"/>
              <a:t> </a:t>
            </a:r>
            <a:r>
              <a:rPr lang="en-US" sz="2200" dirty="0" err="1" smtClean="0"/>
              <a:t>mewn</a:t>
            </a:r>
            <a:r>
              <a:rPr lang="en-US" sz="2200" dirty="0" smtClean="0"/>
              <a:t> </a:t>
            </a:r>
            <a:r>
              <a:rPr lang="en-US" sz="2200" dirty="0" err="1" smtClean="0"/>
              <a:t>llawer</a:t>
            </a:r>
            <a:r>
              <a:rPr lang="en-US" sz="2200" dirty="0" smtClean="0"/>
              <a:t> o </a:t>
            </a:r>
            <a:r>
              <a:rPr lang="en-US" sz="2200" dirty="0" err="1" smtClean="0"/>
              <a:t>ffyrdd</a:t>
            </a:r>
            <a:r>
              <a:rPr lang="en-US" sz="2200" dirty="0" smtClean="0"/>
              <a:t> </a:t>
            </a:r>
            <a:r>
              <a:rPr lang="en-US" sz="2200" dirty="0" err="1" smtClean="0"/>
              <a:t>gwahanol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  <a:p>
            <a:pPr marL="0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97194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853188-F628-C240-A71F-1AC28DEA968B}"/>
              </a:ext>
            </a:extLst>
          </p:cNvPr>
          <p:cNvSpPr txBox="1">
            <a:spLocks/>
          </p:cNvSpPr>
          <p:nvPr/>
        </p:nvSpPr>
        <p:spPr>
          <a:xfrm>
            <a:off x="435058" y="-150876"/>
            <a:ext cx="6237703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 smtClean="0">
                <a:solidFill>
                  <a:schemeClr val="tx1"/>
                </a:solidFill>
              </a:rPr>
              <a:t>3 – </a:t>
            </a:r>
            <a:r>
              <a:rPr lang="en-US" sz="2800" b="1" kern="1200" dirty="0" err="1" smtClean="0">
                <a:solidFill>
                  <a:schemeClr val="tx1"/>
                </a:solidFill>
              </a:rPr>
              <a:t>Caniatâd</a:t>
            </a:r>
            <a:r>
              <a:rPr lang="en-US" sz="2800" b="1" kern="1200" dirty="0">
                <a:solidFill>
                  <a:schemeClr val="tx1"/>
                </a:solidFill>
              </a:rPr>
              <a:t/>
            </a:r>
            <a:br>
              <a:rPr lang="en-US" sz="2800" b="1" kern="1200" dirty="0">
                <a:solidFill>
                  <a:schemeClr val="tx1"/>
                </a:solidFill>
              </a:rPr>
            </a:br>
            <a:r>
              <a:rPr lang="en-US" sz="3200" b="1" dirty="0" err="1"/>
              <a:t>Creu’r</a:t>
            </a:r>
            <a:r>
              <a:rPr lang="en-US" sz="3200" b="1" dirty="0"/>
              <a:t> </a:t>
            </a:r>
            <a:r>
              <a:rPr lang="en-US" sz="3200" b="1" dirty="0" err="1"/>
              <a:t>amodau</a:t>
            </a:r>
            <a:r>
              <a:rPr lang="en-US" sz="3200" b="1" dirty="0"/>
              <a:t> </a:t>
            </a:r>
            <a:r>
              <a:rPr lang="en-US" sz="3200" b="1" dirty="0" err="1"/>
              <a:t>ar</a:t>
            </a:r>
            <a:r>
              <a:rPr lang="en-US" sz="3200" b="1" dirty="0"/>
              <a:t> </a:t>
            </a:r>
            <a:r>
              <a:rPr lang="en-US" sz="3200" b="1" dirty="0" err="1"/>
              <a:t>gyfer</a:t>
            </a:r>
            <a:r>
              <a:rPr lang="en-US" sz="3200" b="1" dirty="0"/>
              <a:t> </a:t>
            </a:r>
            <a:r>
              <a:rPr lang="en-US" sz="3200" b="1" dirty="0" err="1"/>
              <a:t>chwarae</a:t>
            </a:r>
            <a:endParaRPr lang="en-US" sz="3200" b="1" dirty="0"/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CB42B5-BFBA-4C01-A2CD-6469AEC09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2660903"/>
            <a:ext cx="5373049" cy="38434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200" dirty="0" smtClean="0"/>
              <a:t>Gall </a:t>
            </a:r>
            <a:r>
              <a:rPr lang="en-US" sz="2200" dirty="0" err="1" smtClean="0"/>
              <a:t>ein</a:t>
            </a:r>
            <a:r>
              <a:rPr lang="en-US" sz="2200" dirty="0" smtClean="0"/>
              <a:t> </a:t>
            </a:r>
            <a:r>
              <a:rPr lang="en-US" sz="2200" dirty="0" err="1" smtClean="0"/>
              <a:t>gweithredoedd</a:t>
            </a:r>
            <a:r>
              <a:rPr lang="en-US" sz="2200" dirty="0" smtClean="0"/>
              <a:t> </a:t>
            </a:r>
            <a:r>
              <a:rPr lang="en-US" sz="2200" dirty="0" err="1" smtClean="0"/>
              <a:t>fel</a:t>
            </a:r>
            <a:r>
              <a:rPr lang="en-US" sz="2200" dirty="0" smtClean="0"/>
              <a:t> </a:t>
            </a:r>
            <a:r>
              <a:rPr lang="en-US" sz="2200" dirty="0" err="1" smtClean="0"/>
              <a:t>oedolion</a:t>
            </a:r>
            <a:r>
              <a:rPr lang="en-US" sz="2200" dirty="0" smtClean="0"/>
              <a:t> </a:t>
            </a:r>
            <a:r>
              <a:rPr lang="en-US" sz="2200" dirty="0" err="1" smtClean="0"/>
              <a:t>roi</a:t>
            </a:r>
            <a:r>
              <a:rPr lang="en-US" sz="2200" dirty="0" smtClean="0"/>
              <a:t>, </a:t>
            </a:r>
            <a:r>
              <a:rPr lang="en-US" sz="2200" dirty="0" err="1" smtClean="0"/>
              <a:t>neu</a:t>
            </a:r>
            <a:r>
              <a:rPr lang="en-US" sz="2200" dirty="0" smtClean="0"/>
              <a:t> </a:t>
            </a:r>
            <a:r>
              <a:rPr lang="en-US" sz="2200" dirty="0" err="1" smtClean="0"/>
              <a:t>dynnu</a:t>
            </a:r>
            <a:r>
              <a:rPr lang="en-US" sz="2200" dirty="0" smtClean="0"/>
              <a:t>, </a:t>
            </a:r>
            <a:r>
              <a:rPr lang="en-US" sz="2200" dirty="0" err="1" smtClean="0"/>
              <a:t>caniatâd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chwarae</a:t>
            </a:r>
            <a:endParaRPr lang="en-US" sz="2200" dirty="0"/>
          </a:p>
          <a:p>
            <a:r>
              <a:rPr lang="en-US" sz="2200" dirty="0" err="1" smtClean="0"/>
              <a:t>Ceisiwch</a:t>
            </a:r>
            <a:r>
              <a:rPr lang="en-US" sz="2200" dirty="0" smtClean="0"/>
              <a:t> </a:t>
            </a:r>
            <a:r>
              <a:rPr lang="en-US" sz="2200" dirty="0" err="1" smtClean="0"/>
              <a:t>adael</a:t>
            </a:r>
            <a:r>
              <a:rPr lang="en-US" sz="2200" dirty="0" smtClean="0"/>
              <a:t> </a:t>
            </a:r>
            <a:r>
              <a:rPr lang="en-US" sz="2200" dirty="0" err="1" smtClean="0"/>
              <a:t>i’r</a:t>
            </a:r>
            <a:r>
              <a:rPr lang="en-US" sz="2200" dirty="0" smtClean="0"/>
              <a:t> plant </a:t>
            </a:r>
            <a:r>
              <a:rPr lang="en-US" sz="2200" dirty="0" err="1" smtClean="0"/>
              <a:t>benderfynu</a:t>
            </a:r>
            <a:r>
              <a:rPr lang="en-US" sz="2200" dirty="0" smtClean="0"/>
              <a:t> </a:t>
            </a:r>
            <a:r>
              <a:rPr lang="en-US" sz="2200" dirty="0" err="1" smtClean="0"/>
              <a:t>sut</a:t>
            </a:r>
            <a:r>
              <a:rPr lang="en-US" sz="2200" dirty="0" smtClean="0"/>
              <a:t> y </a:t>
            </a:r>
            <a:r>
              <a:rPr lang="en-US" sz="2200" dirty="0" err="1" smtClean="0"/>
              <a:t>maent</a:t>
            </a:r>
            <a:r>
              <a:rPr lang="en-US" sz="2200" dirty="0" smtClean="0"/>
              <a:t> am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a </a:t>
            </a:r>
            <a:r>
              <a:rPr lang="en-US" sz="2200" dirty="0" err="1" smtClean="0"/>
              <a:t>beth</a:t>
            </a:r>
            <a:r>
              <a:rPr lang="en-US" sz="2200" dirty="0" smtClean="0"/>
              <a:t> y </a:t>
            </a:r>
            <a:r>
              <a:rPr lang="en-US" sz="2200" dirty="0" err="1" smtClean="0"/>
              <a:t>maent</a:t>
            </a:r>
            <a:r>
              <a:rPr lang="en-US" sz="2200" dirty="0" smtClean="0"/>
              <a:t> am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ag </a:t>
            </a:r>
            <a:r>
              <a:rPr lang="en-US" sz="2200" dirty="0" err="1" smtClean="0"/>
              <a:t>ef</a:t>
            </a:r>
            <a:endParaRPr lang="en-US" sz="2200" dirty="0"/>
          </a:p>
          <a:p>
            <a:r>
              <a:rPr lang="en-US" sz="2200" dirty="0" err="1" smtClean="0"/>
              <a:t>Cofiwch</a:t>
            </a:r>
            <a:r>
              <a:rPr lang="en-US" sz="2200" dirty="0" smtClean="0"/>
              <a:t> </a:t>
            </a:r>
            <a:r>
              <a:rPr lang="en-US" sz="2200" dirty="0" err="1" smtClean="0"/>
              <a:t>ei</a:t>
            </a:r>
            <a:r>
              <a:rPr lang="en-US" sz="2200" dirty="0" smtClean="0"/>
              <a:t> bod </a:t>
            </a:r>
            <a:r>
              <a:rPr lang="en-US" sz="2200" dirty="0" err="1" smtClean="0"/>
              <a:t>yn</a:t>
            </a:r>
            <a:r>
              <a:rPr lang="en-US" sz="2200" dirty="0" smtClean="0"/>
              <a:t> </a:t>
            </a:r>
            <a:r>
              <a:rPr lang="en-US" sz="2200" dirty="0" err="1" smtClean="0"/>
              <a:t>iawn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blant</a:t>
            </a:r>
            <a:r>
              <a:rPr lang="en-US" sz="2200" dirty="0" smtClean="0"/>
              <a:t>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</a:t>
            </a:r>
            <a:r>
              <a:rPr lang="en-US" sz="2200" dirty="0" err="1" smtClean="0"/>
              <a:t>ar</a:t>
            </a:r>
            <a:r>
              <a:rPr lang="en-US" sz="2200" dirty="0" smtClean="0"/>
              <a:t> </a:t>
            </a:r>
            <a:r>
              <a:rPr lang="en-US" sz="2200" dirty="0" err="1" smtClean="0"/>
              <a:t>eu</a:t>
            </a:r>
            <a:r>
              <a:rPr lang="en-US" sz="2200" dirty="0" smtClean="0"/>
              <a:t> pen </a:t>
            </a:r>
            <a:r>
              <a:rPr lang="en-US" sz="2200" dirty="0" err="1" smtClean="0"/>
              <a:t>eu</a:t>
            </a:r>
            <a:r>
              <a:rPr lang="en-US" sz="2200" dirty="0" smtClean="0"/>
              <a:t> </a:t>
            </a:r>
            <a:r>
              <a:rPr lang="en-US" sz="2200" dirty="0" err="1" smtClean="0"/>
              <a:t>hunain</a:t>
            </a:r>
            <a:r>
              <a:rPr lang="en-US" sz="2200" dirty="0" smtClean="0"/>
              <a:t> </a:t>
            </a:r>
            <a:r>
              <a:rPr lang="en-US" sz="2200" dirty="0" err="1" smtClean="0"/>
              <a:t>weithiau</a:t>
            </a:r>
            <a:endParaRPr lang="en-US" sz="2200" dirty="0"/>
          </a:p>
          <a:p>
            <a:r>
              <a:rPr lang="en-US" sz="2200" dirty="0" err="1" smtClean="0"/>
              <a:t>Nid</a:t>
            </a:r>
            <a:r>
              <a:rPr lang="en-US" sz="2200" dirty="0" smtClean="0"/>
              <a:t> </a:t>
            </a:r>
            <a:r>
              <a:rPr lang="en-US" sz="2200" dirty="0" err="1" smtClean="0"/>
              <a:t>yw</a:t>
            </a:r>
            <a:r>
              <a:rPr lang="en-US" sz="2200" dirty="0" smtClean="0"/>
              <a:t>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</a:t>
            </a:r>
            <a:r>
              <a:rPr lang="en-US" sz="2200" dirty="0" err="1" smtClean="0"/>
              <a:t>yn</a:t>
            </a:r>
            <a:r>
              <a:rPr lang="en-US" sz="2200" dirty="0" smtClean="0"/>
              <a:t> </a:t>
            </a:r>
            <a:r>
              <a:rPr lang="en-US" sz="2200" dirty="0" err="1" smtClean="0"/>
              <a:t>gyfeillgar</a:t>
            </a:r>
            <a:r>
              <a:rPr lang="en-US" sz="2200" dirty="0" smtClean="0"/>
              <a:t> bob </a:t>
            </a:r>
            <a:r>
              <a:rPr lang="en-US" sz="2200" dirty="0" err="1" smtClean="0"/>
              <a:t>amser</a:t>
            </a:r>
            <a:r>
              <a:rPr lang="en-US" sz="2200" dirty="0" smtClean="0"/>
              <a:t> – </a:t>
            </a:r>
            <a:r>
              <a:rPr lang="en-US" sz="2200" dirty="0" err="1" smtClean="0"/>
              <a:t>dylai’r</a:t>
            </a:r>
            <a:r>
              <a:rPr lang="en-US" sz="2200" dirty="0" smtClean="0"/>
              <a:t> plant </a:t>
            </a:r>
            <a:r>
              <a:rPr lang="en-US" sz="2200" dirty="0" err="1" smtClean="0"/>
              <a:t>brofi</a:t>
            </a:r>
            <a:r>
              <a:rPr lang="en-US" sz="2200" dirty="0" smtClean="0"/>
              <a:t> </a:t>
            </a:r>
            <a:r>
              <a:rPr lang="en-US" sz="2200" dirty="0" err="1" smtClean="0"/>
              <a:t>amrywiaeth</a:t>
            </a:r>
            <a:r>
              <a:rPr lang="en-US" sz="2200" dirty="0" smtClean="0"/>
              <a:t> </a:t>
            </a:r>
            <a:r>
              <a:rPr lang="en-US" sz="2200" dirty="0" err="1" smtClean="0"/>
              <a:t>eang</a:t>
            </a:r>
            <a:r>
              <a:rPr lang="en-US" sz="2200" dirty="0" smtClean="0"/>
              <a:t> o </a:t>
            </a:r>
            <a:r>
              <a:rPr lang="en-US" sz="2200" dirty="0" err="1" smtClean="0"/>
              <a:t>emosiynau</a:t>
            </a:r>
            <a:r>
              <a:rPr lang="en-US" sz="2200" dirty="0" smtClean="0"/>
              <a:t> </a:t>
            </a:r>
            <a:r>
              <a:rPr lang="en-US" sz="2200" dirty="0" err="1" smtClean="0"/>
              <a:t>drwy</a:t>
            </a:r>
            <a:r>
              <a:rPr lang="en-US" sz="2200" dirty="0" smtClean="0"/>
              <a:t> </a:t>
            </a:r>
            <a:r>
              <a:rPr lang="en-US" sz="2200" dirty="0" err="1" smtClean="0"/>
              <a:t>eu</a:t>
            </a:r>
            <a:r>
              <a:rPr lang="en-US" sz="2200" dirty="0" smtClean="0"/>
              <a:t> </a:t>
            </a:r>
            <a:r>
              <a:rPr lang="en-US" sz="2200" dirty="0" err="1" smtClean="0"/>
              <a:t>chwarae</a:t>
            </a:r>
            <a:r>
              <a:rPr lang="en-US" sz="2200" dirty="0" smtClean="0"/>
              <a:t> – </a:t>
            </a:r>
            <a:r>
              <a:rPr lang="en-US" sz="2200" dirty="0" err="1" smtClean="0"/>
              <a:t>natur</a:t>
            </a:r>
            <a:r>
              <a:rPr lang="en-US" sz="2200" dirty="0" smtClean="0"/>
              <a:t> </a:t>
            </a:r>
            <a:r>
              <a:rPr lang="en-US" sz="2200" dirty="0" err="1" smtClean="0"/>
              <a:t>benderfynol</a:t>
            </a:r>
            <a:r>
              <a:rPr lang="en-US" sz="2200" dirty="0" smtClean="0"/>
              <a:t>, </a:t>
            </a:r>
            <a:r>
              <a:rPr lang="en-US" sz="2200" dirty="0" err="1" smtClean="0"/>
              <a:t>rhwystredigaeth</a:t>
            </a:r>
            <a:r>
              <a:rPr lang="en-US" sz="2200" dirty="0" smtClean="0"/>
              <a:t>, </a:t>
            </a:r>
            <a:r>
              <a:rPr lang="en-US" sz="2200" dirty="0" err="1" smtClean="0"/>
              <a:t>cyflawniad</a:t>
            </a:r>
            <a:r>
              <a:rPr lang="en-US" sz="2200" dirty="0" smtClean="0"/>
              <a:t>, </a:t>
            </a:r>
            <a:r>
              <a:rPr lang="en-US" sz="2200" dirty="0" err="1" smtClean="0"/>
              <a:t>siom</a:t>
            </a:r>
            <a:r>
              <a:rPr lang="en-US" sz="2200" dirty="0" smtClean="0"/>
              <a:t> a </a:t>
            </a:r>
            <a:r>
              <a:rPr lang="en-US" sz="2200" dirty="0" err="1" smtClean="0"/>
              <a:t>hyder</a:t>
            </a:r>
            <a:r>
              <a:rPr lang="en-US" sz="2200" dirty="0" smtClean="0"/>
              <a:t>. </a:t>
            </a:r>
            <a:r>
              <a:rPr lang="en-US" sz="2200" dirty="0" err="1" smtClean="0"/>
              <a:t>Drwy</a:t>
            </a:r>
            <a:r>
              <a:rPr lang="en-US" sz="2200" dirty="0" smtClean="0"/>
              <a:t> </a:t>
            </a:r>
            <a:r>
              <a:rPr lang="en-US" sz="2200" dirty="0" err="1" smtClean="0"/>
              <a:t>ymarfer</a:t>
            </a:r>
            <a:r>
              <a:rPr lang="en-US" sz="2200" dirty="0" smtClean="0"/>
              <a:t>, </a:t>
            </a:r>
            <a:r>
              <a:rPr lang="en-US" sz="2200" dirty="0" err="1" smtClean="0"/>
              <a:t>maent</a:t>
            </a:r>
            <a:r>
              <a:rPr lang="en-US" sz="2200" dirty="0" smtClean="0"/>
              <a:t> </a:t>
            </a:r>
            <a:r>
              <a:rPr lang="en-US" sz="2200" dirty="0" err="1" smtClean="0"/>
              <a:t>yn</a:t>
            </a:r>
            <a:r>
              <a:rPr lang="en-US" sz="2200" dirty="0" smtClean="0"/>
              <a:t> </a:t>
            </a:r>
            <a:r>
              <a:rPr lang="en-US" sz="2200" dirty="0" err="1" smtClean="0"/>
              <a:t>dysgu</a:t>
            </a:r>
            <a:r>
              <a:rPr lang="en-US" sz="2200" dirty="0" smtClean="0"/>
              <a:t> </a:t>
            </a:r>
            <a:r>
              <a:rPr lang="en-US" sz="2200" dirty="0" err="1" smtClean="0"/>
              <a:t>sut</a:t>
            </a:r>
            <a:r>
              <a:rPr lang="en-US" sz="2200" dirty="0" smtClean="0"/>
              <a:t> </a:t>
            </a:r>
            <a:r>
              <a:rPr lang="en-US" sz="2200" dirty="0" err="1" smtClean="0"/>
              <a:t>i</a:t>
            </a:r>
            <a:r>
              <a:rPr lang="en-US" sz="2200" dirty="0" smtClean="0"/>
              <a:t> </a:t>
            </a:r>
            <a:r>
              <a:rPr lang="en-US" sz="2200" dirty="0" err="1" smtClean="0"/>
              <a:t>reoli’r</a:t>
            </a:r>
            <a:r>
              <a:rPr lang="en-US" sz="2200" dirty="0" smtClean="0"/>
              <a:t> </a:t>
            </a:r>
            <a:r>
              <a:rPr lang="en-US" sz="2200" dirty="0" err="1" smtClean="0"/>
              <a:t>teimladau</a:t>
            </a:r>
            <a:r>
              <a:rPr lang="en-US" sz="2200" dirty="0" smtClean="0"/>
              <a:t> </a:t>
            </a:r>
            <a:r>
              <a:rPr lang="en-US" sz="2200" dirty="0" err="1" smtClean="0"/>
              <a:t>hyn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1700" dirty="0"/>
          </a:p>
        </p:txBody>
      </p:sp>
      <p:pic>
        <p:nvPicPr>
          <p:cNvPr id="4" name="Content Placeholder 5" descr="cone head boy copy.jpg">
            <a:extLst>
              <a:ext uri="{FF2B5EF4-FFF2-40B4-BE49-F238E27FC236}">
                <a16:creationId xmlns:a16="http://schemas.microsoft.com/office/drawing/2014/main" id="{DDF74424-952A-AC4D-A49F-3424C959A2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8" r="5387"/>
          <a:stretch/>
        </p:blipFill>
        <p:spPr>
          <a:xfrm>
            <a:off x="6934545" y="640080"/>
            <a:ext cx="378797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0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IMG_7058 copy.JPG">
            <a:extLst>
              <a:ext uri="{FF2B5EF4-FFF2-40B4-BE49-F238E27FC236}">
                <a16:creationId xmlns:a16="http://schemas.microsoft.com/office/drawing/2014/main" id="{2ACA3562-4DE2-3C49-8104-B8A8A42FB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0" r="-2" b="12543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44612-633C-284F-834F-093AEFB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52" y="-34496"/>
            <a:ext cx="6038491" cy="2110099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0000"/>
                </a:solidFill>
              </a:rPr>
              <a:t>Cyngor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defnyddiol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ar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gyfer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chwarae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yn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yr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awyr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agored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281B8-E870-8A43-B8CC-4B5E3ABF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355" y="2272143"/>
            <a:ext cx="5372648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000000"/>
                </a:solidFill>
              </a:rPr>
              <a:t>Does dim </a:t>
            </a:r>
            <a:r>
              <a:rPr lang="en-GB" sz="2400" dirty="0" err="1" smtClean="0">
                <a:solidFill>
                  <a:srgbClr val="000000"/>
                </a:solidFill>
              </a:rPr>
              <a:t>angen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cynllun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manwl</a:t>
            </a:r>
            <a:r>
              <a:rPr lang="en-GB" sz="2400" dirty="0">
                <a:solidFill>
                  <a:srgbClr val="000000"/>
                </a:solidFill>
              </a:rPr>
              <a:t> o </a:t>
            </a:r>
            <a:r>
              <a:rPr lang="en-GB" sz="2400" dirty="0" err="1" smtClean="0">
                <a:solidFill>
                  <a:srgbClr val="000000"/>
                </a:solidFill>
              </a:rPr>
              <a:t>weithgareddau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</a:rPr>
              <a:t>arnoch</a:t>
            </a:r>
            <a:r>
              <a:rPr lang="en-GB" sz="2400" dirty="0" smtClean="0">
                <a:solidFill>
                  <a:srgbClr val="000000"/>
                </a:solidFill>
              </a:rPr>
              <a:t>. </a:t>
            </a:r>
            <a:r>
              <a:rPr lang="en-GB" sz="2400" dirty="0" err="1">
                <a:solidFill>
                  <a:srgbClr val="000000"/>
                </a:solidFill>
              </a:rPr>
              <a:t>Os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gallwch</a:t>
            </a:r>
            <a:r>
              <a:rPr lang="en-GB" sz="2400" dirty="0">
                <a:solidFill>
                  <a:srgbClr val="000000"/>
                </a:solidFill>
              </a:rPr>
              <a:t> chi </a:t>
            </a:r>
            <a:r>
              <a:rPr lang="en-GB" sz="2400" dirty="0" err="1">
                <a:solidFill>
                  <a:srgbClr val="000000"/>
                </a:solidFill>
              </a:rPr>
              <a:t>gymryd</a:t>
            </a:r>
            <a:r>
              <a:rPr lang="en-GB" sz="2400" dirty="0">
                <a:solidFill>
                  <a:srgbClr val="000000"/>
                </a:solidFill>
              </a:rPr>
              <a:t> cam </a:t>
            </a:r>
            <a:r>
              <a:rPr lang="en-GB" sz="2400" dirty="0" err="1">
                <a:solidFill>
                  <a:srgbClr val="000000"/>
                </a:solidFill>
              </a:rPr>
              <a:t>yn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ôl</a:t>
            </a:r>
            <a:r>
              <a:rPr lang="en-GB" sz="2400" dirty="0">
                <a:solidFill>
                  <a:srgbClr val="000000"/>
                </a:solidFill>
              </a:rPr>
              <a:t> a </a:t>
            </a:r>
            <a:r>
              <a:rPr lang="en-GB" sz="2400" dirty="0" err="1">
                <a:solidFill>
                  <a:srgbClr val="000000"/>
                </a:solidFill>
              </a:rPr>
              <a:t>goruchwylio</a:t>
            </a:r>
            <a:r>
              <a:rPr lang="en-GB" sz="2400" dirty="0">
                <a:solidFill>
                  <a:srgbClr val="000000"/>
                </a:solidFill>
              </a:rPr>
              <a:t> o </a:t>
            </a:r>
            <a:r>
              <a:rPr lang="en-GB" sz="2400" dirty="0" smtClean="0">
                <a:solidFill>
                  <a:srgbClr val="000000"/>
                </a:solidFill>
              </a:rPr>
              <a:t>bell, </a:t>
            </a:r>
            <a:r>
              <a:rPr lang="en-GB" sz="2400" dirty="0" err="1">
                <a:solidFill>
                  <a:srgbClr val="000000"/>
                </a:solidFill>
              </a:rPr>
              <a:t>bydd</a:t>
            </a:r>
            <a:r>
              <a:rPr lang="en-GB" sz="2400" dirty="0">
                <a:solidFill>
                  <a:srgbClr val="000000"/>
                </a:solidFill>
              </a:rPr>
              <a:t> y plant </a:t>
            </a:r>
            <a:r>
              <a:rPr lang="en-GB" sz="2400" dirty="0" err="1">
                <a:solidFill>
                  <a:srgbClr val="000000"/>
                </a:solidFill>
              </a:rPr>
              <a:t>yn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fwy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tebygol</a:t>
            </a:r>
            <a:r>
              <a:rPr lang="en-GB" sz="2400" dirty="0">
                <a:solidFill>
                  <a:srgbClr val="000000"/>
                </a:solidFill>
              </a:rPr>
              <a:t> o </a:t>
            </a:r>
            <a:r>
              <a:rPr lang="en-GB" sz="2400" dirty="0" err="1">
                <a:solidFill>
                  <a:srgbClr val="000000"/>
                </a:solidFill>
              </a:rPr>
              <a:t>chwarae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yn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eu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ffordd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eu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hunain</a:t>
            </a:r>
            <a:r>
              <a:rPr lang="en-GB" sz="2400" dirty="0">
                <a:solidFill>
                  <a:srgbClr val="000000"/>
                </a:solidFill>
              </a:rPr>
              <a:t> ac </a:t>
            </a:r>
            <a:r>
              <a:rPr lang="en-GB" sz="2400" dirty="0" err="1">
                <a:solidFill>
                  <a:srgbClr val="000000"/>
                </a:solidFill>
              </a:rPr>
              <a:t>ennill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buddiannau</a:t>
            </a:r>
            <a:r>
              <a:rPr lang="en-GB" sz="2400" dirty="0">
                <a:solidFill>
                  <a:srgbClr val="000000"/>
                </a:solidFill>
              </a:rPr>
              <a:t> o </a:t>
            </a:r>
            <a:r>
              <a:rPr lang="en-GB" sz="2400" dirty="0" err="1">
                <a:solidFill>
                  <a:srgbClr val="000000"/>
                </a:solidFill>
              </a:rPr>
              <a:t>arbrofi</a:t>
            </a:r>
            <a:r>
              <a:rPr lang="en-GB" sz="2400" dirty="0">
                <a:solidFill>
                  <a:srgbClr val="000000"/>
                </a:solidFill>
              </a:rPr>
              <a:t> a </a:t>
            </a:r>
            <a:r>
              <a:rPr lang="en-GB" sz="2400" dirty="0" err="1">
                <a:solidFill>
                  <a:srgbClr val="000000"/>
                </a:solidFill>
              </a:rPr>
              <a:t>phrofi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pethau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drostynt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eu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hunain</a:t>
            </a:r>
            <a:r>
              <a:rPr lang="en-GB" sz="2000" dirty="0">
                <a:solidFill>
                  <a:srgbClr val="000000"/>
                </a:solidFill>
              </a:rPr>
              <a:t>. 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23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798E59-0A05-7C4D-A78A-07EA469DB7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588" r="32176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44612-633C-284F-834F-093AEFB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87" y="0"/>
            <a:ext cx="5814204" cy="2110109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00"/>
                </a:solidFill>
              </a:rPr>
              <a:t>Cyngor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defnyddiol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ar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gyfer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chwarae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yn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yr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awyr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agored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281B8-E870-8A43-B8CC-4B5E3ABF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87" y="2634224"/>
            <a:ext cx="5165909" cy="3788830"/>
          </a:xfrm>
        </p:spPr>
        <p:txBody>
          <a:bodyPr anchor="ctr">
            <a:normAutofit/>
          </a:bodyPr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GB" sz="2400" dirty="0" err="1">
                <a:solidFill>
                  <a:srgbClr val="000000"/>
                </a:solidFill>
              </a:rPr>
              <a:t>Diffinnir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rhannau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rhydd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fel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deunyddiau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naturiol</a:t>
            </a:r>
            <a:r>
              <a:rPr lang="en-GB" sz="2400" dirty="0">
                <a:solidFill>
                  <a:srgbClr val="000000"/>
                </a:solidFill>
              </a:rPr>
              <a:t>, a </a:t>
            </a:r>
            <a:r>
              <a:rPr lang="en-GB" sz="2400" dirty="0" err="1">
                <a:solidFill>
                  <a:srgbClr val="000000"/>
                </a:solidFill>
              </a:rPr>
              <a:t>synthetig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 smtClean="0">
                <a:solidFill>
                  <a:srgbClr val="000000"/>
                </a:solidFill>
              </a:rPr>
              <a:t>nad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</a:rPr>
              <a:t>oes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</a:rPr>
              <a:t>iddynt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</a:rPr>
              <a:t>ddefnydd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penodol</a:t>
            </a:r>
            <a:r>
              <a:rPr lang="en-GB" sz="2400" dirty="0">
                <a:solidFill>
                  <a:srgbClr val="000000"/>
                </a:solidFill>
              </a:rPr>
              <a:t>. </a:t>
            </a:r>
            <a:r>
              <a:rPr lang="en-GB" sz="2400" dirty="0" err="1">
                <a:solidFill>
                  <a:srgbClr val="000000"/>
                </a:solidFill>
              </a:rPr>
              <a:t>Gofynnwch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</a:rPr>
              <a:t>i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</a:rPr>
              <a:t>rieni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>
                <a:solidFill>
                  <a:srgbClr val="000000"/>
                </a:solidFill>
              </a:rPr>
              <a:t>a </a:t>
            </a:r>
            <a:r>
              <a:rPr lang="en-GB" sz="2400" dirty="0" err="1" smtClean="0">
                <a:solidFill>
                  <a:srgbClr val="000000"/>
                </a:solidFill>
              </a:rPr>
              <a:t>ffrindiau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helpu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d</a:t>
            </a:r>
            <a:r>
              <a:rPr lang="en-GB" sz="2400" dirty="0" err="1" smtClean="0">
                <a:solidFill>
                  <a:srgbClr val="000000"/>
                </a:solidFill>
              </a:rPr>
              <a:t>rwy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gasglu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adnoddau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fel</a:t>
            </a:r>
            <a:r>
              <a:rPr lang="en-GB" sz="2400" dirty="0">
                <a:solidFill>
                  <a:srgbClr val="000000"/>
                </a:solidFill>
              </a:rPr>
              <a:t>: </a:t>
            </a:r>
            <a:r>
              <a:rPr lang="en-GB" sz="2400" dirty="0" err="1">
                <a:solidFill>
                  <a:srgbClr val="000000"/>
                </a:solidFill>
              </a:rPr>
              <a:t>ffabrig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cafnau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bocsys</a:t>
            </a:r>
            <a:r>
              <a:rPr lang="en-GB" sz="2400" dirty="0">
                <a:solidFill>
                  <a:srgbClr val="000000"/>
                </a:solidFill>
              </a:rPr>
              <a:t> a </a:t>
            </a:r>
            <a:r>
              <a:rPr lang="en-GB" sz="2400" dirty="0" err="1">
                <a:solidFill>
                  <a:srgbClr val="000000"/>
                </a:solidFill>
              </a:rPr>
              <a:t>thiwbiau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cardfwrdd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teiars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ffyn</a:t>
            </a:r>
            <a:r>
              <a:rPr lang="en-GB" sz="2400" dirty="0">
                <a:solidFill>
                  <a:srgbClr val="000000"/>
                </a:solidFill>
              </a:rPr>
              <a:t>, </a:t>
            </a:r>
            <a:r>
              <a:rPr lang="en-GB" sz="2400" dirty="0" err="1" smtClean="0">
                <a:solidFill>
                  <a:srgbClr val="000000"/>
                </a:solidFill>
              </a:rPr>
              <a:t>tarpolin</a:t>
            </a:r>
            <a:r>
              <a:rPr lang="en-GB" sz="2400" dirty="0" smtClean="0">
                <a:solidFill>
                  <a:srgbClr val="000000"/>
                </a:solidFill>
              </a:rPr>
              <a:t>, </a:t>
            </a:r>
            <a:r>
              <a:rPr lang="en-GB" sz="2400" dirty="0" err="1">
                <a:solidFill>
                  <a:srgbClr val="000000"/>
                </a:solidFill>
              </a:rPr>
              <a:t>cortyn</a:t>
            </a:r>
            <a:r>
              <a:rPr lang="en-GB" sz="2400" dirty="0">
                <a:solidFill>
                  <a:srgbClr val="000000"/>
                </a:solidFill>
              </a:rPr>
              <a:t> a </a:t>
            </a:r>
            <a:r>
              <a:rPr lang="en-GB" sz="2400" dirty="0" err="1">
                <a:solidFill>
                  <a:srgbClr val="000000"/>
                </a:solidFill>
              </a:rPr>
              <a:t>rhaffau</a:t>
            </a:r>
            <a:r>
              <a:rPr lang="en-GB" sz="2400" dirty="0">
                <a:solidFill>
                  <a:srgbClr val="000000"/>
                </a:solidFill>
              </a:rPr>
              <a:t>. Mae plant </a:t>
            </a:r>
            <a:r>
              <a:rPr lang="en-GB" sz="2400" dirty="0" err="1">
                <a:solidFill>
                  <a:srgbClr val="000000"/>
                </a:solidFill>
              </a:rPr>
              <a:t>yn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gallu</a:t>
            </a:r>
            <a:r>
              <a:rPr lang="en-GB" sz="2400" dirty="0">
                <a:solidFill>
                  <a:srgbClr val="000000"/>
                </a:solidFill>
              </a:rPr>
              <a:t> bod </a:t>
            </a:r>
            <a:r>
              <a:rPr lang="en-GB" sz="2400" dirty="0" err="1">
                <a:solidFill>
                  <a:srgbClr val="000000"/>
                </a:solidFill>
              </a:rPr>
              <a:t>yn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greadigol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iawn</a:t>
            </a:r>
            <a:r>
              <a:rPr lang="en-GB" sz="2400" dirty="0">
                <a:solidFill>
                  <a:srgbClr val="000000"/>
                </a:solidFill>
              </a:rPr>
              <a:t> pan </a:t>
            </a:r>
            <a:r>
              <a:rPr lang="en-GB" sz="2400" dirty="0" err="1">
                <a:solidFill>
                  <a:srgbClr val="000000"/>
                </a:solidFill>
              </a:rPr>
              <a:t>roddir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llonydd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iddyn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nhw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chwarae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 smtClean="0">
                <a:solidFill>
                  <a:srgbClr val="000000"/>
                </a:solidFill>
              </a:rPr>
              <a:t>â’r</a:t>
            </a:r>
            <a:r>
              <a:rPr lang="en-GB" sz="2400" dirty="0" smtClean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adnoddau</a:t>
            </a: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400" dirty="0" err="1">
                <a:solidFill>
                  <a:srgbClr val="000000"/>
                </a:solidFill>
              </a:rPr>
              <a:t>hyn</a:t>
            </a:r>
            <a:r>
              <a:rPr lang="en-GB" sz="24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54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FE4DDFE2-3FAC-464C-A755-F83E74CE6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304" r="16256" b="1"/>
          <a:stretch/>
        </p:blipFill>
        <p:spPr>
          <a:xfrm rot="16200000">
            <a:off x="5565619" y="231924"/>
            <a:ext cx="6858000" cy="6394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44612-633C-284F-834F-093AEFB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091" y="142613"/>
            <a:ext cx="5763909" cy="131166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Cyngor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defnyddiol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gyfer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chwarae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yn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yr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awyr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agored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281B8-E870-8A43-B8CC-4B5E3ABF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35" y="1984076"/>
            <a:ext cx="5401600" cy="4971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Mae plant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rhyfeddu</a:t>
            </a:r>
            <a:r>
              <a:rPr lang="en-GB" sz="2400" dirty="0"/>
              <a:t> at </a:t>
            </a:r>
            <a:r>
              <a:rPr lang="en-GB" sz="2400" dirty="0" err="1"/>
              <a:t>natur</a:t>
            </a:r>
            <a:r>
              <a:rPr lang="en-GB" sz="2400" dirty="0"/>
              <a:t>, felly </a:t>
            </a:r>
            <a:r>
              <a:rPr lang="en-GB" sz="2400" dirty="0" err="1"/>
              <a:t>meddyliwch</a:t>
            </a:r>
            <a:r>
              <a:rPr lang="en-GB" sz="2400" dirty="0"/>
              <a:t> am </a:t>
            </a:r>
            <a:r>
              <a:rPr lang="en-GB" sz="2400" dirty="0" err="1"/>
              <a:t>adnoddau</a:t>
            </a:r>
            <a:r>
              <a:rPr lang="en-GB" sz="2400" dirty="0"/>
              <a:t> </a:t>
            </a:r>
            <a:r>
              <a:rPr lang="en-GB" sz="2400" dirty="0" err="1"/>
              <a:t>sy’n</a:t>
            </a:r>
            <a:r>
              <a:rPr lang="en-GB" sz="2400" dirty="0"/>
              <a:t> </a:t>
            </a:r>
            <a:r>
              <a:rPr lang="en-GB" sz="2400" dirty="0" err="1"/>
              <a:t>caniatáu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blant</a:t>
            </a:r>
            <a:r>
              <a:rPr lang="en-GB" sz="2400" dirty="0"/>
              <a:t> </a:t>
            </a:r>
            <a:r>
              <a:rPr lang="en-GB" sz="2400" dirty="0" err="1"/>
              <a:t>archwilio’r</a:t>
            </a:r>
            <a:r>
              <a:rPr lang="en-GB" sz="2400" dirty="0"/>
              <a:t> </a:t>
            </a:r>
            <a:r>
              <a:rPr lang="en-GB" sz="2400" dirty="0" err="1"/>
              <a:t>pedair</a:t>
            </a:r>
            <a:r>
              <a:rPr lang="en-GB" sz="2400" dirty="0"/>
              <a:t> </a:t>
            </a:r>
            <a:r>
              <a:rPr lang="en-GB" sz="2400" dirty="0" err="1"/>
              <a:t>elfen</a:t>
            </a:r>
            <a:r>
              <a:rPr lang="en-GB" sz="2400" dirty="0"/>
              <a:t> </a:t>
            </a:r>
            <a:r>
              <a:rPr lang="en-GB" sz="2400" dirty="0" err="1"/>
              <a:t>fel</a:t>
            </a:r>
            <a:r>
              <a:rPr lang="en-GB" sz="2400" dirty="0"/>
              <a:t> </a:t>
            </a:r>
            <a:r>
              <a:rPr lang="en-GB" sz="2400" dirty="0" err="1"/>
              <a:t>rhan</a:t>
            </a:r>
            <a:r>
              <a:rPr lang="en-GB" sz="2400" dirty="0"/>
              <a:t> </a:t>
            </a:r>
            <a:r>
              <a:rPr lang="en-GB" sz="2400" dirty="0" err="1"/>
              <a:t>o’u</a:t>
            </a:r>
            <a:r>
              <a:rPr lang="en-GB" sz="2400" dirty="0"/>
              <a:t> </a:t>
            </a:r>
            <a:r>
              <a:rPr lang="en-GB" sz="2400" dirty="0" err="1"/>
              <a:t>chwarae</a:t>
            </a:r>
            <a:r>
              <a:rPr lang="en-GB" sz="2400" dirty="0"/>
              <a:t>: </a:t>
            </a:r>
          </a:p>
          <a:p>
            <a:r>
              <a:rPr lang="en-GB" sz="2400" b="1" dirty="0" err="1"/>
              <a:t>Daear</a:t>
            </a:r>
            <a:r>
              <a:rPr lang="en-GB" sz="2400" b="1" dirty="0"/>
              <a:t> </a:t>
            </a:r>
            <a:r>
              <a:rPr lang="en-GB" sz="2400" dirty="0"/>
              <a:t>– </a:t>
            </a:r>
            <a:r>
              <a:rPr lang="en-GB" sz="2400" dirty="0" err="1"/>
              <a:t>cacennau</a:t>
            </a:r>
            <a:r>
              <a:rPr lang="en-GB" sz="2400" dirty="0"/>
              <a:t> </a:t>
            </a:r>
            <a:r>
              <a:rPr lang="en-GB" sz="2400" dirty="0" err="1"/>
              <a:t>mwd</a:t>
            </a:r>
            <a:r>
              <a:rPr lang="en-GB" sz="2400" dirty="0"/>
              <a:t>, </a:t>
            </a:r>
            <a:r>
              <a:rPr lang="en-GB" sz="2400" dirty="0" err="1"/>
              <a:t>tywod</a:t>
            </a:r>
            <a:r>
              <a:rPr lang="en-GB" sz="2400" dirty="0"/>
              <a:t>, </a:t>
            </a:r>
            <a:r>
              <a:rPr lang="en-GB" sz="2400" dirty="0" err="1"/>
              <a:t>clai</a:t>
            </a:r>
            <a:r>
              <a:rPr lang="en-GB" sz="2400" dirty="0"/>
              <a:t> neu </a:t>
            </a:r>
            <a:r>
              <a:rPr lang="en-GB" sz="2400" dirty="0" err="1"/>
              <a:t>dyllu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b="1" dirty="0" err="1"/>
              <a:t>Awyr</a:t>
            </a:r>
            <a:r>
              <a:rPr lang="en-GB" sz="2400" b="1" dirty="0"/>
              <a:t> </a:t>
            </a:r>
            <a:r>
              <a:rPr lang="en-GB" sz="2400" dirty="0"/>
              <a:t>– </a:t>
            </a:r>
            <a:r>
              <a:rPr lang="en-GB" sz="2400" dirty="0" err="1"/>
              <a:t>barcutiaid</a:t>
            </a:r>
            <a:r>
              <a:rPr lang="en-GB" sz="2400" dirty="0"/>
              <a:t>, </a:t>
            </a:r>
            <a:r>
              <a:rPr lang="en-GB" sz="2400" dirty="0" err="1"/>
              <a:t>swigod</a:t>
            </a:r>
            <a:r>
              <a:rPr lang="en-GB" sz="2400" dirty="0"/>
              <a:t>, </a:t>
            </a:r>
            <a:r>
              <a:rPr lang="en-GB" sz="2400" dirty="0" err="1"/>
              <a:t>balwnau</a:t>
            </a:r>
            <a:r>
              <a:rPr lang="en-GB" sz="2400" dirty="0"/>
              <a:t> neu </a:t>
            </a:r>
            <a:r>
              <a:rPr lang="en-GB" sz="2400" dirty="0" err="1"/>
              <a:t>faneri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b="1" dirty="0" err="1"/>
              <a:t>Tân</a:t>
            </a:r>
            <a:r>
              <a:rPr lang="en-GB" sz="2400" b="1" dirty="0"/>
              <a:t> </a:t>
            </a:r>
            <a:r>
              <a:rPr lang="en-GB" sz="2400" dirty="0"/>
              <a:t>– </a:t>
            </a:r>
            <a:r>
              <a:rPr lang="en-GB" sz="2400" dirty="0" err="1"/>
              <a:t>addurno</a:t>
            </a:r>
            <a:r>
              <a:rPr lang="en-GB" sz="2400" dirty="0"/>
              <a:t> </a:t>
            </a:r>
            <a:r>
              <a:rPr lang="en-GB" sz="2400" dirty="0" err="1"/>
              <a:t>canhwyllau</a:t>
            </a:r>
            <a:r>
              <a:rPr lang="en-GB" sz="2400" dirty="0"/>
              <a:t>, </a:t>
            </a:r>
            <a:r>
              <a:rPr lang="en-GB" sz="2400" dirty="0" err="1"/>
              <a:t>rhostio</a:t>
            </a:r>
            <a:r>
              <a:rPr lang="en-GB" sz="2400" dirty="0"/>
              <a:t> </a:t>
            </a:r>
            <a:r>
              <a:rPr lang="en-GB" sz="2400" dirty="0" err="1"/>
              <a:t>malws</a:t>
            </a:r>
            <a:r>
              <a:rPr lang="en-GB" sz="2400" dirty="0"/>
              <a:t> </a:t>
            </a:r>
            <a:r>
              <a:rPr lang="en-GB" sz="2400" dirty="0" err="1"/>
              <a:t>melys</a:t>
            </a:r>
            <a:r>
              <a:rPr lang="en-GB" sz="2400" dirty="0"/>
              <a:t> neu </a:t>
            </a:r>
            <a:r>
              <a:rPr lang="en-GB" sz="2400" dirty="0" err="1"/>
              <a:t>goginio</a:t>
            </a:r>
            <a:r>
              <a:rPr lang="en-GB" sz="2400" dirty="0"/>
              <a:t> </a:t>
            </a:r>
            <a:r>
              <a:rPr lang="en-GB" sz="2400" dirty="0" err="1"/>
              <a:t>dros</a:t>
            </a:r>
            <a:r>
              <a:rPr lang="en-GB" sz="2400" dirty="0"/>
              <a:t> </a:t>
            </a:r>
            <a:r>
              <a:rPr lang="en-GB" sz="2400" dirty="0" err="1"/>
              <a:t>dân</a:t>
            </a:r>
            <a:r>
              <a:rPr lang="en-GB" sz="2400" dirty="0"/>
              <a:t> </a:t>
            </a:r>
            <a:r>
              <a:rPr lang="en-GB" sz="2400" dirty="0" err="1"/>
              <a:t>gwersyll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b="1" dirty="0" err="1"/>
              <a:t>Dŵr</a:t>
            </a:r>
            <a:r>
              <a:rPr lang="en-GB" sz="2400" b="1" dirty="0"/>
              <a:t> </a:t>
            </a:r>
            <a:r>
              <a:rPr lang="en-GB" sz="2400" dirty="0"/>
              <a:t>– </a:t>
            </a:r>
            <a:r>
              <a:rPr lang="en-GB" sz="2400" dirty="0" err="1"/>
              <a:t>pibelli</a:t>
            </a:r>
            <a:r>
              <a:rPr lang="en-GB" sz="2400" dirty="0"/>
              <a:t> </a:t>
            </a:r>
            <a:r>
              <a:rPr lang="en-GB" sz="2400" dirty="0" err="1"/>
              <a:t>dŵr</a:t>
            </a:r>
            <a:r>
              <a:rPr lang="en-GB" sz="2400" dirty="0"/>
              <a:t>, </a:t>
            </a:r>
            <a:r>
              <a:rPr lang="en-GB" sz="2400" dirty="0" err="1"/>
              <a:t>bwcedi</a:t>
            </a:r>
            <a:r>
              <a:rPr lang="en-GB" sz="2400" dirty="0"/>
              <a:t>, </a:t>
            </a:r>
            <a:r>
              <a:rPr lang="en-GB" sz="2400" dirty="0" err="1"/>
              <a:t>sbwnjis</a:t>
            </a:r>
            <a:r>
              <a:rPr lang="en-GB" sz="2400" dirty="0"/>
              <a:t> neu </a:t>
            </a:r>
            <a:r>
              <a:rPr lang="en-GB" sz="2400" dirty="0" err="1"/>
              <a:t>ganiau</a:t>
            </a:r>
            <a:r>
              <a:rPr lang="en-GB" sz="2400" dirty="0"/>
              <a:t> </a:t>
            </a:r>
            <a:r>
              <a:rPr lang="en-GB" sz="2400" dirty="0" err="1"/>
              <a:t>dŵr</a:t>
            </a:r>
            <a:r>
              <a:rPr lang="en-GB" sz="2400" dirty="0"/>
              <a:t> 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5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shopston play scheme 02-08-06  164.JPG">
            <a:extLst>
              <a:ext uri="{FF2B5EF4-FFF2-40B4-BE49-F238E27FC236}">
                <a16:creationId xmlns:a16="http://schemas.microsoft.com/office/drawing/2014/main" id="{C409DF6E-B6EB-B141-83D5-4B277A82EE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1" r="-1" b="2340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44612-633C-284F-834F-093AEFB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07034"/>
            <a:ext cx="5298083" cy="1903075"/>
          </a:xfrm>
        </p:spPr>
        <p:txBody>
          <a:bodyPr>
            <a:normAutofit/>
          </a:bodyPr>
          <a:lstStyle/>
          <a:p>
            <a:r>
              <a:rPr lang="en-US" sz="4000" b="1" dirty="0" err="1">
                <a:solidFill>
                  <a:srgbClr val="000000"/>
                </a:solidFill>
              </a:rPr>
              <a:t>Cyngor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defnyddiol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ar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gyfer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chwarae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yn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yr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awyr</a:t>
            </a:r>
            <a:r>
              <a:rPr lang="en-US" sz="4000" b="1" dirty="0">
                <a:solidFill>
                  <a:srgbClr val="000000"/>
                </a:solidFill>
              </a:rPr>
              <a:t> </a:t>
            </a:r>
            <a:r>
              <a:rPr lang="en-US" sz="4000" b="1" dirty="0" err="1">
                <a:solidFill>
                  <a:srgbClr val="000000"/>
                </a:solidFill>
              </a:rPr>
              <a:t>agored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281B8-E870-8A43-B8CC-4B5E3ABF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147" y="2438754"/>
            <a:ext cx="5201249" cy="4090601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GB" sz="17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600" dirty="0" err="1">
                <a:solidFill>
                  <a:srgbClr val="000000"/>
                </a:solidFill>
              </a:rPr>
              <a:t>Gwnewch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yn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siŵr</a:t>
            </a:r>
            <a:r>
              <a:rPr lang="en-GB" sz="2600" dirty="0">
                <a:solidFill>
                  <a:srgbClr val="000000"/>
                </a:solidFill>
              </a:rPr>
              <a:t> bod y plant </a:t>
            </a:r>
            <a:r>
              <a:rPr lang="en-GB" sz="2600" dirty="0" err="1">
                <a:solidFill>
                  <a:srgbClr val="000000"/>
                </a:solidFill>
              </a:rPr>
              <a:t>wedi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ymbaratoi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 smtClean="0">
                <a:solidFill>
                  <a:srgbClr val="000000"/>
                </a:solidFill>
              </a:rPr>
              <a:t>drwy</a:t>
            </a:r>
            <a:r>
              <a:rPr lang="en-GB" sz="2600" dirty="0" smtClean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hysbysu’r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rhieni</a:t>
            </a:r>
            <a:r>
              <a:rPr lang="en-GB" sz="2600" dirty="0">
                <a:solidFill>
                  <a:srgbClr val="000000"/>
                </a:solidFill>
              </a:rPr>
              <a:t> am </a:t>
            </a:r>
            <a:r>
              <a:rPr lang="en-GB" sz="2600" dirty="0" err="1">
                <a:solidFill>
                  <a:srgbClr val="000000"/>
                </a:solidFill>
              </a:rPr>
              <a:t>eich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cynlluniau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  <a:r>
              <a:rPr lang="en-GB" sz="2600" dirty="0" err="1">
                <a:solidFill>
                  <a:srgbClr val="000000"/>
                </a:solidFill>
              </a:rPr>
              <a:t>Dylech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annog</a:t>
            </a:r>
            <a:r>
              <a:rPr lang="en-GB" sz="2600" dirty="0">
                <a:solidFill>
                  <a:srgbClr val="000000"/>
                </a:solidFill>
              </a:rPr>
              <a:t> y plant </a:t>
            </a:r>
            <a:r>
              <a:rPr lang="en-GB" sz="2600" dirty="0" err="1">
                <a:solidFill>
                  <a:srgbClr val="000000"/>
                </a:solidFill>
              </a:rPr>
              <a:t>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wisgo</a:t>
            </a:r>
            <a:r>
              <a:rPr lang="en-GB" sz="2600" dirty="0">
                <a:solidFill>
                  <a:srgbClr val="000000"/>
                </a:solidFill>
              </a:rPr>
              <a:t> hen </a:t>
            </a:r>
            <a:r>
              <a:rPr lang="en-GB" sz="2600" dirty="0" err="1">
                <a:solidFill>
                  <a:srgbClr val="000000"/>
                </a:solidFill>
              </a:rPr>
              <a:t>ddillad</a:t>
            </a:r>
            <a:r>
              <a:rPr lang="en-GB" sz="2600" dirty="0">
                <a:solidFill>
                  <a:srgbClr val="000000"/>
                </a:solidFill>
              </a:rPr>
              <a:t> a bod </a:t>
            </a:r>
            <a:r>
              <a:rPr lang="en-GB" sz="2600" dirty="0" err="1">
                <a:solidFill>
                  <a:srgbClr val="000000"/>
                </a:solidFill>
              </a:rPr>
              <a:t>yn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barod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ar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gyfer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pob</a:t>
            </a:r>
            <a:r>
              <a:rPr lang="en-GB" sz="2600" dirty="0">
                <a:solidFill>
                  <a:srgbClr val="000000"/>
                </a:solidFill>
              </a:rPr>
              <a:t> math o </a:t>
            </a:r>
            <a:r>
              <a:rPr lang="en-GB" sz="2600" dirty="0" err="1">
                <a:solidFill>
                  <a:srgbClr val="000000"/>
                </a:solidFill>
              </a:rPr>
              <a:t>dywydd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ar</a:t>
            </a:r>
            <a:r>
              <a:rPr lang="en-GB" sz="2600" dirty="0">
                <a:solidFill>
                  <a:srgbClr val="000000"/>
                </a:solidFill>
              </a:rPr>
              <a:t> y </a:t>
            </a:r>
            <a:r>
              <a:rPr lang="en-GB" sz="2600" dirty="0" err="1">
                <a:solidFill>
                  <a:srgbClr val="000000"/>
                </a:solidFill>
              </a:rPr>
              <a:t>dydd</a:t>
            </a:r>
            <a:r>
              <a:rPr lang="en-GB" sz="2600" dirty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GB" sz="26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600" dirty="0" err="1">
                <a:solidFill>
                  <a:srgbClr val="000000"/>
                </a:solidFill>
              </a:rPr>
              <a:t>Gwnewch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yn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siŵr</a:t>
            </a:r>
            <a:r>
              <a:rPr lang="en-GB" sz="2600" dirty="0">
                <a:solidFill>
                  <a:srgbClr val="000000"/>
                </a:solidFill>
              </a:rPr>
              <a:t> bod y </a:t>
            </a:r>
            <a:r>
              <a:rPr lang="en-GB" sz="2600" dirty="0" err="1">
                <a:solidFill>
                  <a:srgbClr val="000000"/>
                </a:solidFill>
              </a:rPr>
              <a:t>rhieni’n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deall</a:t>
            </a:r>
            <a:r>
              <a:rPr lang="en-GB" sz="2600" dirty="0">
                <a:solidFill>
                  <a:srgbClr val="000000"/>
                </a:solidFill>
              </a:rPr>
              <a:t> y </a:t>
            </a:r>
            <a:r>
              <a:rPr lang="en-GB" sz="2600" dirty="0" err="1">
                <a:solidFill>
                  <a:srgbClr val="000000"/>
                </a:solidFill>
              </a:rPr>
              <a:t>bydd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hwn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yn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ddiwrnod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gwahanol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iawn</a:t>
            </a:r>
            <a:r>
              <a:rPr lang="en-GB" sz="2600" dirty="0">
                <a:solidFill>
                  <a:srgbClr val="000000"/>
                </a:solidFill>
              </a:rPr>
              <a:t> a bod </a:t>
            </a:r>
            <a:r>
              <a:rPr lang="en-GB" sz="2600" dirty="0" err="1">
                <a:solidFill>
                  <a:srgbClr val="000000"/>
                </a:solidFill>
              </a:rPr>
              <a:t>eu</a:t>
            </a:r>
            <a:r>
              <a:rPr lang="en-GB" sz="2600" dirty="0">
                <a:solidFill>
                  <a:srgbClr val="000000"/>
                </a:solidFill>
              </a:rPr>
              <a:t> plant </a:t>
            </a:r>
            <a:r>
              <a:rPr lang="en-GB" sz="2600" dirty="0" err="1">
                <a:solidFill>
                  <a:srgbClr val="000000"/>
                </a:solidFill>
              </a:rPr>
              <a:t>yn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debygol</a:t>
            </a:r>
            <a:r>
              <a:rPr lang="en-GB" sz="2600" dirty="0">
                <a:solidFill>
                  <a:srgbClr val="000000"/>
                </a:solidFill>
              </a:rPr>
              <a:t> o </a:t>
            </a:r>
            <a:r>
              <a:rPr lang="en-GB" sz="2600" dirty="0" err="1">
                <a:solidFill>
                  <a:srgbClr val="000000"/>
                </a:solidFill>
              </a:rPr>
              <a:t>faeddu</a:t>
            </a:r>
            <a:r>
              <a:rPr lang="en-GB" sz="2600" dirty="0">
                <a:solidFill>
                  <a:srgbClr val="000000"/>
                </a:solidFill>
              </a:rPr>
              <a:t>. Mae </a:t>
            </a:r>
            <a:r>
              <a:rPr lang="en-GB" sz="2600" dirty="0" err="1" smtClean="0">
                <a:solidFill>
                  <a:srgbClr val="000000"/>
                </a:solidFill>
              </a:rPr>
              <a:t>hwn</a:t>
            </a:r>
            <a:r>
              <a:rPr lang="en-GB" sz="2600" dirty="0" smtClean="0">
                <a:solidFill>
                  <a:srgbClr val="000000"/>
                </a:solidFill>
              </a:rPr>
              <a:t> </a:t>
            </a:r>
            <a:r>
              <a:rPr lang="en-GB" sz="2600" dirty="0" err="1" smtClean="0">
                <a:solidFill>
                  <a:srgbClr val="000000"/>
                </a:solidFill>
              </a:rPr>
              <a:t>yn</a:t>
            </a:r>
            <a:r>
              <a:rPr lang="en-GB" sz="2600" dirty="0" smtClean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gyfle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gwych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i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atgoffa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rhieni</a:t>
            </a:r>
            <a:r>
              <a:rPr lang="en-GB" sz="2600" dirty="0">
                <a:solidFill>
                  <a:srgbClr val="000000"/>
                </a:solidFill>
              </a:rPr>
              <a:t> bod </a:t>
            </a:r>
            <a:r>
              <a:rPr lang="en-GB" sz="2600" dirty="0" err="1" smtClean="0">
                <a:solidFill>
                  <a:srgbClr val="000000"/>
                </a:solidFill>
              </a:rPr>
              <a:t>chwarae</a:t>
            </a:r>
            <a:r>
              <a:rPr lang="en-GB" sz="2600" dirty="0" smtClean="0">
                <a:solidFill>
                  <a:srgbClr val="000000"/>
                </a:solidFill>
              </a:rPr>
              <a:t> y </a:t>
            </a:r>
            <a:r>
              <a:rPr lang="en-GB" sz="2600" dirty="0" err="1">
                <a:solidFill>
                  <a:srgbClr val="000000"/>
                </a:solidFill>
              </a:rPr>
              <a:t>tu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allan</a:t>
            </a:r>
            <a:r>
              <a:rPr lang="en-GB" sz="2600" dirty="0">
                <a:solidFill>
                  <a:srgbClr val="000000"/>
                </a:solidFill>
              </a:rPr>
              <a:t> a </a:t>
            </a:r>
            <a:r>
              <a:rPr lang="en-GB" sz="2600" dirty="0" err="1">
                <a:solidFill>
                  <a:srgbClr val="000000"/>
                </a:solidFill>
              </a:rPr>
              <a:t>baeddu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yn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fuddiol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iawn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i</a:t>
            </a:r>
            <a:r>
              <a:rPr lang="en-GB" sz="2600" dirty="0">
                <a:solidFill>
                  <a:srgbClr val="000000"/>
                </a:solidFill>
              </a:rPr>
              <a:t> les </a:t>
            </a:r>
            <a:r>
              <a:rPr lang="en-GB" sz="2600" dirty="0" err="1">
                <a:solidFill>
                  <a:srgbClr val="000000"/>
                </a:solidFill>
              </a:rPr>
              <a:t>corfforol</a:t>
            </a:r>
            <a:r>
              <a:rPr lang="en-GB" sz="2600" dirty="0">
                <a:solidFill>
                  <a:srgbClr val="000000"/>
                </a:solidFill>
              </a:rPr>
              <a:t> ac </a:t>
            </a:r>
            <a:r>
              <a:rPr lang="en-GB" sz="2600" dirty="0" err="1">
                <a:solidFill>
                  <a:srgbClr val="000000"/>
                </a:solidFill>
              </a:rPr>
              <a:t>emosiynol</a:t>
            </a:r>
            <a:r>
              <a:rPr lang="en-GB" sz="2600" dirty="0">
                <a:solidFill>
                  <a:srgbClr val="000000"/>
                </a:solidFill>
              </a:rPr>
              <a:t> </a:t>
            </a:r>
            <a:r>
              <a:rPr lang="en-GB" sz="2600" dirty="0" err="1">
                <a:solidFill>
                  <a:srgbClr val="000000"/>
                </a:solidFill>
              </a:rPr>
              <a:t>eu</a:t>
            </a:r>
            <a:r>
              <a:rPr lang="en-GB" sz="2600" dirty="0">
                <a:solidFill>
                  <a:srgbClr val="000000"/>
                </a:solidFill>
              </a:rPr>
              <a:t> plant. </a:t>
            </a:r>
          </a:p>
          <a:p>
            <a:endParaRPr lang="en-US" sz="1700" dirty="0">
              <a:solidFill>
                <a:srgbClr val="000000"/>
              </a:solidFill>
            </a:endParaRPr>
          </a:p>
          <a:p>
            <a:endParaRPr lang="en-US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52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heath boys hugging and playing skittles.jpg">
            <a:extLst>
              <a:ext uri="{FF2B5EF4-FFF2-40B4-BE49-F238E27FC236}">
                <a16:creationId xmlns:a16="http://schemas.microsoft.com/office/drawing/2014/main" id="{2764CB00-8744-694B-B01F-B88CB349C8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9" r="2444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F44612-633C-284F-834F-093AEFB3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284775"/>
            <a:ext cx="5298083" cy="1311664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Cyngor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defnyddiol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gyfer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chwarae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yn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yr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awyr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agored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281B8-E870-8A43-B8CC-4B5E3ABF0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51" y="2272142"/>
            <a:ext cx="5201249" cy="445646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400" dirty="0" err="1" smtClean="0"/>
              <a:t>Os</a:t>
            </a:r>
            <a:r>
              <a:rPr lang="en-GB" sz="2400" dirty="0" smtClean="0"/>
              <a:t> </a:t>
            </a:r>
            <a:r>
              <a:rPr lang="en-GB" sz="2400" dirty="0" err="1"/>
              <a:t>oes</a:t>
            </a:r>
            <a:r>
              <a:rPr lang="en-GB" sz="2400" dirty="0"/>
              <a:t> </a:t>
            </a:r>
            <a:r>
              <a:rPr lang="en-GB" sz="2400" dirty="0" err="1"/>
              <a:t>gennych</a:t>
            </a:r>
            <a:r>
              <a:rPr lang="en-GB" sz="2400" dirty="0"/>
              <a:t> </a:t>
            </a:r>
            <a:r>
              <a:rPr lang="en-GB" sz="2400" dirty="0" err="1"/>
              <a:t>dîm</a:t>
            </a:r>
            <a:r>
              <a:rPr lang="en-GB" sz="2400" dirty="0"/>
              <a:t> </a:t>
            </a:r>
            <a:r>
              <a:rPr lang="en-GB" sz="2400" dirty="0" err="1"/>
              <a:t>datblygu</a:t>
            </a:r>
            <a:r>
              <a:rPr lang="en-GB" sz="2400" dirty="0"/>
              <a:t> </a:t>
            </a:r>
            <a:r>
              <a:rPr lang="en-GB" sz="2400" dirty="0" err="1"/>
              <a:t>chwarae</a:t>
            </a:r>
            <a:r>
              <a:rPr lang="en-GB" sz="2400" dirty="0"/>
              <a:t> </a:t>
            </a:r>
            <a:r>
              <a:rPr lang="en-GB" sz="2400" dirty="0" err="1" smtClean="0"/>
              <a:t>lleol</a:t>
            </a:r>
            <a:r>
              <a:rPr lang="en-GB" sz="2400" dirty="0" smtClean="0"/>
              <a:t>, </a:t>
            </a:r>
            <a:r>
              <a:rPr lang="en-GB" sz="2400" dirty="0" err="1"/>
              <a:t>cofiwch</a:t>
            </a:r>
            <a:r>
              <a:rPr lang="en-GB" sz="2400" dirty="0"/>
              <a:t> </a:t>
            </a:r>
            <a:r>
              <a:rPr lang="en-GB" sz="2400" dirty="0" err="1"/>
              <a:t>gysylltu</a:t>
            </a:r>
            <a:r>
              <a:rPr lang="en-GB" sz="2400" dirty="0"/>
              <a:t> â </a:t>
            </a:r>
            <a:r>
              <a:rPr lang="en-GB" sz="2400" dirty="0" err="1"/>
              <a:t>nhw</a:t>
            </a:r>
            <a:r>
              <a:rPr lang="en-GB" sz="2400" dirty="0"/>
              <a:t> </a:t>
            </a:r>
            <a:r>
              <a:rPr lang="en-GB" sz="2400" dirty="0" err="1"/>
              <a:t>gan</a:t>
            </a:r>
            <a:r>
              <a:rPr lang="en-GB" sz="2400" dirty="0"/>
              <a:t> y gallant </a:t>
            </a:r>
            <a:r>
              <a:rPr lang="en-GB" sz="2400" dirty="0" err="1"/>
              <a:t>gynnig</a:t>
            </a:r>
            <a:r>
              <a:rPr lang="en-GB" sz="2400" dirty="0"/>
              <a:t> </a:t>
            </a:r>
            <a:r>
              <a:rPr lang="en-GB" sz="2400" dirty="0" err="1"/>
              <a:t>syniadau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 smtClean="0"/>
              <a:t> chi </a:t>
            </a: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 err="1" smtClean="0"/>
              <a:t>Cewch</a:t>
            </a:r>
            <a:r>
              <a:rPr lang="en-GB" sz="2400" dirty="0" smtClean="0"/>
              <a:t> </a:t>
            </a:r>
            <a:r>
              <a:rPr lang="en-GB" sz="2400" dirty="0" err="1"/>
              <a:t>hyd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bwy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gysylltu</a:t>
            </a:r>
            <a:r>
              <a:rPr lang="en-GB" sz="2400" dirty="0"/>
              <a:t> â </a:t>
            </a:r>
            <a:r>
              <a:rPr lang="en-GB" sz="2400" dirty="0" err="1"/>
              <a:t>nhw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wefan</a:t>
            </a:r>
            <a:r>
              <a:rPr lang="en-GB" sz="2400" dirty="0"/>
              <a:t> </a:t>
            </a:r>
            <a:r>
              <a:rPr lang="en-GB" sz="2400" dirty="0" err="1"/>
              <a:t>Chwarae</a:t>
            </a:r>
            <a:r>
              <a:rPr lang="en-GB" sz="2400" dirty="0"/>
              <a:t> Cymru: </a:t>
            </a: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www.chwaraecymru.org.uk/cym/gwasanaethauchwarae </a:t>
            </a:r>
            <a:endParaRPr lang="en-GB" sz="2400" dirty="0"/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288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FF79D-84E6-E647-9A31-989E97EEA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46" y="-39342"/>
            <a:ext cx="4368602" cy="1074512"/>
          </a:xfrm>
        </p:spPr>
        <p:txBody>
          <a:bodyPr anchor="b">
            <a:normAutofit/>
          </a:bodyPr>
          <a:lstStyle/>
          <a:p>
            <a:r>
              <a:rPr lang="en-US" b="1" dirty="0" err="1" smtClean="0"/>
              <a:t>Rôl</a:t>
            </a:r>
            <a:r>
              <a:rPr lang="en-US" b="1" dirty="0" smtClean="0"/>
              <a:t> </a:t>
            </a:r>
            <a:r>
              <a:rPr lang="en-US" b="1" dirty="0" err="1" smtClean="0"/>
              <a:t>oedolion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DBD7B-2F12-6C45-BF9F-F7D4694DEA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46" y="1345720"/>
            <a:ext cx="5460412" cy="58142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900" dirty="0" err="1" smtClean="0"/>
              <a:t>Egwyddorion</a:t>
            </a:r>
            <a:r>
              <a:rPr lang="en-GB" sz="2900" dirty="0" smtClean="0"/>
              <a:t> </a:t>
            </a:r>
            <a:r>
              <a:rPr lang="en-GB" sz="2900" dirty="0"/>
              <a:t>Gwaith </a:t>
            </a:r>
            <a:r>
              <a:rPr lang="en-GB" sz="2900" dirty="0" err="1"/>
              <a:t>Chwarae</a:t>
            </a:r>
            <a:r>
              <a:rPr lang="en-GB" sz="2900" dirty="0"/>
              <a:t> </a:t>
            </a:r>
            <a:endParaRPr lang="en-US" sz="2900" dirty="0"/>
          </a:p>
          <a:p>
            <a:endParaRPr lang="en-US" sz="2900" dirty="0"/>
          </a:p>
          <a:p>
            <a:r>
              <a:rPr lang="en-US" sz="2900" dirty="0" err="1" smtClean="0"/>
              <a:t>Deall</a:t>
            </a:r>
            <a:r>
              <a:rPr lang="en-US" sz="2900" dirty="0" smtClean="0"/>
              <a:t> </a:t>
            </a:r>
            <a:r>
              <a:rPr lang="en-US" sz="2900" dirty="0" err="1" smtClean="0"/>
              <a:t>pwysigrwydd</a:t>
            </a:r>
            <a:r>
              <a:rPr lang="en-US" sz="2900" dirty="0" smtClean="0"/>
              <a:t> </a:t>
            </a:r>
            <a:r>
              <a:rPr lang="en-US" sz="2900" dirty="0" err="1" smtClean="0"/>
              <a:t>chwarae</a:t>
            </a:r>
            <a:r>
              <a:rPr lang="en-US" sz="2900" dirty="0" smtClean="0"/>
              <a:t> – </a:t>
            </a:r>
            <a:r>
              <a:rPr lang="en-US" sz="2900" dirty="0" err="1" smtClean="0"/>
              <a:t>ar</a:t>
            </a:r>
            <a:r>
              <a:rPr lang="en-US" sz="2900" dirty="0" smtClean="0"/>
              <a:t> </a:t>
            </a:r>
            <a:r>
              <a:rPr lang="en-US" sz="2900" dirty="0" err="1" smtClean="0"/>
              <a:t>gyfer</a:t>
            </a:r>
            <a:r>
              <a:rPr lang="en-US" sz="2900" dirty="0" smtClean="0"/>
              <a:t> </a:t>
            </a:r>
            <a:r>
              <a:rPr lang="en-US" sz="2900" dirty="0" err="1" smtClean="0"/>
              <a:t>unigolion</a:t>
            </a:r>
            <a:r>
              <a:rPr lang="en-US" sz="2900" dirty="0" smtClean="0"/>
              <a:t>, </a:t>
            </a:r>
            <a:r>
              <a:rPr lang="en-US" sz="2900" dirty="0" err="1" smtClean="0"/>
              <a:t>cymunedau</a:t>
            </a:r>
            <a:r>
              <a:rPr lang="en-US" sz="2900" dirty="0" smtClean="0"/>
              <a:t> a </a:t>
            </a:r>
            <a:r>
              <a:rPr lang="en-US" sz="2900" dirty="0" err="1" smtClean="0"/>
              <a:t>chymdeithas</a:t>
            </a:r>
            <a:r>
              <a:rPr lang="en-US" sz="2900" dirty="0" smtClean="0"/>
              <a:t> </a:t>
            </a:r>
            <a:r>
              <a:rPr lang="en-US" sz="2900" dirty="0" err="1" smtClean="0"/>
              <a:t>ehangach</a:t>
            </a:r>
            <a:endParaRPr lang="en-US" sz="2900" dirty="0"/>
          </a:p>
          <a:p>
            <a:r>
              <a:rPr lang="en-US" sz="2900" dirty="0" err="1" smtClean="0"/>
              <a:t>Datbygiad</a:t>
            </a:r>
            <a:r>
              <a:rPr lang="en-US" sz="2900" dirty="0" smtClean="0"/>
              <a:t> </a:t>
            </a:r>
            <a:r>
              <a:rPr lang="en-US" sz="2900" dirty="0" err="1" smtClean="0"/>
              <a:t>proffesiynol</a:t>
            </a:r>
            <a:r>
              <a:rPr lang="en-US" sz="2900" dirty="0" smtClean="0"/>
              <a:t> – </a:t>
            </a:r>
            <a:r>
              <a:rPr lang="en-US" sz="2900" dirty="0" err="1" smtClean="0"/>
              <a:t>Darllen</a:t>
            </a:r>
            <a:r>
              <a:rPr lang="en-US" sz="2900" dirty="0" smtClean="0"/>
              <a:t>, </a:t>
            </a:r>
            <a:r>
              <a:rPr lang="en-US" sz="2900" dirty="0" err="1" smtClean="0"/>
              <a:t>ymarfer</a:t>
            </a:r>
            <a:r>
              <a:rPr lang="en-US" sz="2900" dirty="0" smtClean="0"/>
              <a:t> </a:t>
            </a:r>
            <a:r>
              <a:rPr lang="en-US" sz="2900" dirty="0" err="1" smtClean="0"/>
              <a:t>myfyriol</a:t>
            </a:r>
            <a:r>
              <a:rPr lang="en-US" sz="2900" dirty="0" smtClean="0"/>
              <a:t>, </a:t>
            </a:r>
            <a:r>
              <a:rPr lang="en-US" sz="2900" dirty="0" err="1" smtClean="0"/>
              <a:t>hyfforddiant</a:t>
            </a:r>
            <a:endParaRPr lang="en-US" sz="2900" dirty="0"/>
          </a:p>
          <a:p>
            <a:r>
              <a:rPr lang="en-US" sz="2900" dirty="0" err="1" smtClean="0"/>
              <a:t>Eirioli</a:t>
            </a:r>
            <a:r>
              <a:rPr lang="en-US" sz="2900" dirty="0" smtClean="0"/>
              <a:t> </a:t>
            </a:r>
            <a:r>
              <a:rPr lang="en-US" sz="2900" dirty="0" err="1" smtClean="0"/>
              <a:t>ar</a:t>
            </a:r>
            <a:r>
              <a:rPr lang="en-US" sz="2900" dirty="0" smtClean="0"/>
              <a:t> </a:t>
            </a:r>
            <a:r>
              <a:rPr lang="en-US" sz="2900" dirty="0" err="1" smtClean="0"/>
              <a:t>gyfer</a:t>
            </a:r>
            <a:r>
              <a:rPr lang="en-US" sz="2900" dirty="0" smtClean="0"/>
              <a:t> </a:t>
            </a:r>
            <a:r>
              <a:rPr lang="en-US" sz="2900" dirty="0" err="1" smtClean="0"/>
              <a:t>chwarae</a:t>
            </a:r>
            <a:endParaRPr lang="en-US" sz="2900" dirty="0"/>
          </a:p>
          <a:p>
            <a:r>
              <a:rPr lang="en-US" sz="2900" dirty="0" err="1" smtClean="0"/>
              <a:t>Cefnogi’r</a:t>
            </a:r>
            <a:r>
              <a:rPr lang="en-US" sz="2900" dirty="0" smtClean="0"/>
              <a:t> </a:t>
            </a:r>
            <a:r>
              <a:rPr lang="en-US" sz="2900" dirty="0" err="1" smtClean="0"/>
              <a:t>gwaith</a:t>
            </a:r>
            <a:r>
              <a:rPr lang="en-US" sz="2900" dirty="0" smtClean="0"/>
              <a:t> o </a:t>
            </a:r>
            <a:r>
              <a:rPr lang="en-US" sz="2900" dirty="0" err="1" smtClean="0"/>
              <a:t>greu</a:t>
            </a:r>
            <a:r>
              <a:rPr lang="en-US" sz="2900" dirty="0" smtClean="0"/>
              <a:t> </a:t>
            </a:r>
            <a:r>
              <a:rPr lang="en-US" sz="2900" dirty="0" err="1" smtClean="0"/>
              <a:t>mannau</a:t>
            </a:r>
            <a:r>
              <a:rPr lang="en-US" sz="2900" dirty="0" smtClean="0"/>
              <a:t> </a:t>
            </a:r>
            <a:r>
              <a:rPr lang="en-US" sz="2900" dirty="0" err="1" smtClean="0"/>
              <a:t>ar</a:t>
            </a:r>
            <a:r>
              <a:rPr lang="en-US" sz="2900" dirty="0" smtClean="0"/>
              <a:t> </a:t>
            </a:r>
            <a:r>
              <a:rPr lang="en-US" sz="2900" dirty="0" err="1" smtClean="0"/>
              <a:t>gyfer</a:t>
            </a:r>
            <a:r>
              <a:rPr lang="en-US" sz="2900" dirty="0" smtClean="0"/>
              <a:t> </a:t>
            </a:r>
            <a:r>
              <a:rPr lang="en-US" sz="2900" dirty="0" err="1" smtClean="0"/>
              <a:t>chwarae</a:t>
            </a:r>
            <a:endParaRPr lang="en-US" sz="2900" dirty="0"/>
          </a:p>
          <a:p>
            <a:r>
              <a:rPr lang="en-US" sz="2900" dirty="0" err="1" smtClean="0"/>
              <a:t>Cefnogi’r</a:t>
            </a:r>
            <a:r>
              <a:rPr lang="en-US" sz="2900" dirty="0" smtClean="0"/>
              <a:t> </a:t>
            </a:r>
            <a:r>
              <a:rPr lang="en-US" sz="2900" dirty="0" err="1" smtClean="0"/>
              <a:t>amodau</a:t>
            </a:r>
            <a:r>
              <a:rPr lang="en-US" sz="2900" dirty="0" smtClean="0"/>
              <a:t> </a:t>
            </a:r>
            <a:r>
              <a:rPr lang="en-US" sz="2900" dirty="0" err="1" smtClean="0"/>
              <a:t>ar</a:t>
            </a:r>
            <a:r>
              <a:rPr lang="en-US" sz="2900" dirty="0" smtClean="0"/>
              <a:t> </a:t>
            </a:r>
            <a:r>
              <a:rPr lang="en-US" sz="2900" dirty="0" err="1" smtClean="0"/>
              <a:t>gyfer</a:t>
            </a:r>
            <a:r>
              <a:rPr lang="en-US" sz="2900" dirty="0" smtClean="0"/>
              <a:t> </a:t>
            </a:r>
            <a:r>
              <a:rPr lang="en-US" sz="2900" dirty="0" err="1" smtClean="0"/>
              <a:t>chwarae</a:t>
            </a:r>
            <a:endParaRPr lang="en-US" sz="2900" dirty="0"/>
          </a:p>
          <a:p>
            <a:r>
              <a:rPr lang="en-US" sz="2900" dirty="0" err="1" smtClean="0"/>
              <a:t>Ymyriadau</a:t>
            </a:r>
            <a:r>
              <a:rPr lang="en-US" sz="2900" dirty="0" smtClean="0"/>
              <a:t> </a:t>
            </a:r>
            <a:r>
              <a:rPr lang="en-US" sz="2900" dirty="0" err="1" smtClean="0"/>
              <a:t>sensitif</a:t>
            </a:r>
            <a:endParaRPr lang="en-US" sz="2900" dirty="0"/>
          </a:p>
          <a:p>
            <a:r>
              <a:rPr lang="en-US" sz="2900" dirty="0" err="1" smtClean="0"/>
              <a:t>Cydbwyso’r</a:t>
            </a:r>
            <a:r>
              <a:rPr lang="en-US" sz="2900" dirty="0" smtClean="0"/>
              <a:t> </a:t>
            </a:r>
            <a:r>
              <a:rPr lang="en-US" sz="2900" dirty="0" err="1" smtClean="0"/>
              <a:t>risgiau</a:t>
            </a:r>
            <a:r>
              <a:rPr lang="en-US" sz="2900" dirty="0" smtClean="0"/>
              <a:t> </a:t>
            </a:r>
            <a:r>
              <a:rPr lang="en-US" sz="2900" dirty="0" err="1" smtClean="0"/>
              <a:t>a’r</a:t>
            </a:r>
            <a:r>
              <a:rPr lang="en-US" sz="2900" dirty="0" smtClean="0"/>
              <a:t> </a:t>
            </a:r>
            <a:r>
              <a:rPr lang="en-US" sz="2900" dirty="0" err="1" smtClean="0"/>
              <a:t>manteision</a:t>
            </a:r>
            <a:endParaRPr lang="en-US" sz="2900" dirty="0"/>
          </a:p>
          <a:p>
            <a:endParaRPr lang="en-US" sz="1600" dirty="0"/>
          </a:p>
        </p:txBody>
      </p:sp>
      <p:pic>
        <p:nvPicPr>
          <p:cNvPr id="4" name="Content Placeholder 7" descr="A group of people working on a construction site&#10;&#10;Description automatically generated with low confidence">
            <a:extLst>
              <a:ext uri="{FF2B5EF4-FFF2-40B4-BE49-F238E27FC236}">
                <a16:creationId xmlns:a16="http://schemas.microsoft.com/office/drawing/2014/main" id="{0AF4307C-461F-D346-B0A7-CEDF2662FE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0" r="22447" b="-1"/>
          <a:stretch/>
        </p:blipFill>
        <p:spPr>
          <a:xfrm>
            <a:off x="5842958" y="10"/>
            <a:ext cx="6349042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644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ED82494-B909-C84E-BD65-17B9A5A10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127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FB7B5-167E-C44A-8F73-9507F327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66" y="315366"/>
            <a:ext cx="4803636" cy="1311664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Cydbwyso’r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risgiau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a’r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manteision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8F48-36C7-0244-9E3A-51CB894E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75" y="2272143"/>
            <a:ext cx="5356525" cy="3788830"/>
          </a:xfrm>
        </p:spPr>
        <p:txBody>
          <a:bodyPr anchor="ctr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 err="1">
                <a:solidFill>
                  <a:srgbClr val="000000"/>
                </a:solidFill>
              </a:rPr>
              <a:t>Gwestiynu</a:t>
            </a:r>
            <a:r>
              <a:rPr lang="en-GB" dirty="0">
                <a:solidFill>
                  <a:srgbClr val="000000"/>
                </a:solidFill>
              </a:rPr>
              <a:t> a </a:t>
            </a:r>
            <a:r>
              <a:rPr lang="en-GB" dirty="0" err="1">
                <a:solidFill>
                  <a:srgbClr val="000000"/>
                </a:solidFill>
              </a:rPr>
              <a:t>mynd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i’r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afael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â’r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diwylliant</a:t>
            </a:r>
            <a:r>
              <a:rPr lang="en-GB" dirty="0">
                <a:solidFill>
                  <a:srgbClr val="000000"/>
                </a:solidFill>
              </a:rPr>
              <a:t> ‘</a:t>
            </a:r>
            <a:r>
              <a:rPr lang="en-GB" dirty="0" err="1">
                <a:solidFill>
                  <a:srgbClr val="000000"/>
                </a:solidFill>
              </a:rPr>
              <a:t>gwahardd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concyrs</a:t>
            </a:r>
            <a:r>
              <a:rPr lang="en-GB" dirty="0">
                <a:solidFill>
                  <a:srgbClr val="000000"/>
                </a:solidFill>
              </a:rPr>
              <a:t>’ – </a:t>
            </a:r>
            <a:r>
              <a:rPr lang="en-GB" dirty="0" smtClean="0">
                <a:solidFill>
                  <a:srgbClr val="000000"/>
                </a:solidFill>
              </a:rPr>
              <a:t>a </a:t>
            </a:r>
            <a:r>
              <a:rPr lang="en-GB" dirty="0" err="1" smtClean="0">
                <a:solidFill>
                  <a:srgbClr val="000000"/>
                </a:solidFill>
              </a:rPr>
              <a:t>yw’n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 smtClean="0">
                <a:solidFill>
                  <a:srgbClr val="000000"/>
                </a:solidFill>
              </a:rPr>
              <a:t>angenrheidiol</a:t>
            </a:r>
            <a:r>
              <a:rPr lang="en-GB" dirty="0" smtClean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mewn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gwirionedd</a:t>
            </a:r>
            <a:r>
              <a:rPr lang="en-GB" dirty="0">
                <a:solidFill>
                  <a:srgbClr val="000000"/>
                </a:solidFill>
              </a:rPr>
              <a:t>? 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23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ABA80CB-7161-0340-87AC-C5703DB91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259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FB7B5-167E-C44A-8F73-9507F327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72" y="280860"/>
            <a:ext cx="4803636" cy="131166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Cydbwyso’r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risgiau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manteision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8F48-36C7-0244-9E3A-51CB894E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73" y="2272143"/>
            <a:ext cx="5172628" cy="3788830"/>
          </a:xfrm>
        </p:spPr>
        <p:txBody>
          <a:bodyPr anchor="ctr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 err="1"/>
              <a:t>Cofio</a:t>
            </a:r>
            <a:r>
              <a:rPr lang="en-GB" dirty="0"/>
              <a:t> bod </a:t>
            </a:r>
            <a:r>
              <a:rPr lang="en-GB" dirty="0" err="1"/>
              <a:t>damweiniau’n</a:t>
            </a:r>
            <a:r>
              <a:rPr lang="en-GB" dirty="0"/>
              <a:t> </a:t>
            </a:r>
            <a:r>
              <a:rPr lang="en-GB" dirty="0" err="1"/>
              <a:t>digwydd</a:t>
            </a:r>
            <a:r>
              <a:rPr lang="en-GB" dirty="0"/>
              <a:t> – </a:t>
            </a:r>
            <a:r>
              <a:rPr lang="en-GB" dirty="0" err="1"/>
              <a:t>mae’n</a:t>
            </a:r>
            <a:r>
              <a:rPr lang="en-GB" dirty="0"/>
              <a:t> </a:t>
            </a:r>
            <a:r>
              <a:rPr lang="en-GB" dirty="0" err="1"/>
              <a:t>amhosibl</a:t>
            </a:r>
            <a:r>
              <a:rPr lang="en-GB" dirty="0"/>
              <a:t> </a:t>
            </a:r>
            <a:r>
              <a:rPr lang="en-GB" dirty="0" err="1"/>
              <a:t>sicrhau</a:t>
            </a:r>
            <a:r>
              <a:rPr lang="en-GB" dirty="0"/>
              <a:t> bod </a:t>
            </a:r>
            <a:r>
              <a:rPr lang="en-GB" dirty="0" err="1"/>
              <a:t>ein</a:t>
            </a:r>
            <a:r>
              <a:rPr lang="en-GB" dirty="0"/>
              <a:t>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gwbl</a:t>
            </a:r>
            <a:r>
              <a:rPr lang="en-GB" dirty="0"/>
              <a:t> </a:t>
            </a:r>
            <a:r>
              <a:rPr lang="en-GB" dirty="0" err="1"/>
              <a:t>ddiogel</a:t>
            </a:r>
            <a:r>
              <a:rPr lang="en-GB" dirty="0"/>
              <a:t> – ac </a:t>
            </a:r>
            <a:r>
              <a:rPr lang="en-GB" dirty="0" err="1"/>
              <a:t>weithiau</a:t>
            </a:r>
            <a:r>
              <a:rPr lang="en-GB" dirty="0"/>
              <a:t> gall </a:t>
            </a:r>
            <a:r>
              <a:rPr lang="en-GB" dirty="0" err="1"/>
              <a:t>damweiniau</a:t>
            </a:r>
            <a:r>
              <a:rPr lang="en-GB" dirty="0"/>
              <a:t> </a:t>
            </a:r>
            <a:r>
              <a:rPr lang="en-GB" dirty="0" err="1" smtClean="0"/>
              <a:t>addysgu</a:t>
            </a:r>
            <a:r>
              <a:rPr lang="en-GB" dirty="0" smtClean="0"/>
              <a:t> </a:t>
            </a:r>
            <a:r>
              <a:rPr lang="en-GB" dirty="0"/>
              <a:t>plant, </a:t>
            </a:r>
            <a:r>
              <a:rPr lang="en-GB" dirty="0" err="1"/>
              <a:t>mewn</a:t>
            </a:r>
            <a:r>
              <a:rPr lang="en-GB" dirty="0"/>
              <a:t> </a:t>
            </a:r>
            <a:r>
              <a:rPr lang="en-GB" dirty="0" err="1"/>
              <a:t>modd</a:t>
            </a:r>
            <a:r>
              <a:rPr lang="en-GB" dirty="0"/>
              <a:t> </a:t>
            </a:r>
            <a:r>
              <a:rPr lang="en-GB" dirty="0" err="1"/>
              <a:t>ymarferol</a:t>
            </a:r>
            <a:r>
              <a:rPr lang="en-GB" dirty="0"/>
              <a:t>,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ofalu</a:t>
            </a:r>
            <a:r>
              <a:rPr lang="en-GB" dirty="0"/>
              <a:t> am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hunain</a:t>
            </a:r>
            <a:r>
              <a:rPr lang="en-GB" dirty="0"/>
              <a:t>. 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88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849" y="2865438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en-US" sz="6600" dirty="0" err="1" smtClean="0"/>
              <a:t>Diweddariad</a:t>
            </a:r>
            <a:r>
              <a:rPr lang="en-US" sz="6600" dirty="0" smtClean="0"/>
              <a:t> AGC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29721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1C1A9183-8A53-C442-8870-69CA82652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006" r="2469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FB7B5-167E-C44A-8F73-9507F327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23" y="332618"/>
            <a:ext cx="4803636" cy="131166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Cydbwyso’r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risgiau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manteision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8F48-36C7-0244-9E3A-51CB894E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23" y="2617199"/>
            <a:ext cx="5252211" cy="3788830"/>
          </a:xfrm>
        </p:spPr>
        <p:txBody>
          <a:bodyPr anchor="ctr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dirty="0" err="1"/>
              <a:t>Galluogi</a:t>
            </a:r>
            <a:r>
              <a:rPr lang="en-GB" dirty="0"/>
              <a:t> a </a:t>
            </a:r>
            <a:r>
              <a:rPr lang="en-GB" dirty="0" err="1"/>
              <a:t>chefnogi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plant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lunio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barn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hunain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abl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wneud</a:t>
            </a:r>
            <a:r>
              <a:rPr lang="en-GB" dirty="0"/>
              <a:t> </a:t>
            </a:r>
            <a:r>
              <a:rPr lang="en-GB" dirty="0" err="1"/>
              <a:t>rhywbeth</a:t>
            </a:r>
            <a:r>
              <a:rPr lang="en-GB" dirty="0"/>
              <a:t>, neu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ydynt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 smtClean="0"/>
              <a:t>ddiogel</a:t>
            </a:r>
            <a:r>
              <a:rPr lang="en-GB" dirty="0" smtClean="0"/>
              <a:t>, </a:t>
            </a:r>
            <a:r>
              <a:rPr lang="en-GB" dirty="0" err="1" smtClean="0"/>
              <a:t>gan</a:t>
            </a:r>
            <a:r>
              <a:rPr lang="en-GB" dirty="0" smtClean="0"/>
              <a:t> </a:t>
            </a:r>
            <a:r>
              <a:rPr lang="en-GB" dirty="0" err="1"/>
              <a:t>ymddiried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barn, </a:t>
            </a:r>
            <a:r>
              <a:rPr lang="en-GB" dirty="0" err="1"/>
              <a:t>oni</a:t>
            </a:r>
            <a:r>
              <a:rPr lang="en-GB" dirty="0"/>
              <a:t> bai y </a:t>
            </a:r>
            <a:r>
              <a:rPr lang="en-GB" dirty="0" err="1"/>
              <a:t>gallai’r</a:t>
            </a:r>
            <a:r>
              <a:rPr lang="en-GB" dirty="0"/>
              <a:t> </a:t>
            </a:r>
            <a:r>
              <a:rPr lang="en-GB" dirty="0" err="1"/>
              <a:t>canlyniadau</a:t>
            </a:r>
            <a:r>
              <a:rPr lang="en-GB" dirty="0"/>
              <a:t> </a:t>
            </a:r>
            <a:r>
              <a:rPr lang="en-GB" dirty="0" err="1"/>
              <a:t>beryglu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bywydau</a:t>
            </a:r>
            <a:r>
              <a:rPr lang="en-GB" dirty="0"/>
              <a:t>. 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94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osing&#10;&#10;Description automatically generated">
            <a:extLst>
              <a:ext uri="{FF2B5EF4-FFF2-40B4-BE49-F238E27FC236}">
                <a16:creationId xmlns:a16="http://schemas.microsoft.com/office/drawing/2014/main" id="{41675225-7B20-8648-A9AA-919BDC223C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8167" r="18877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FB7B5-167E-C44A-8F73-9507F327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3" y="142613"/>
            <a:ext cx="4803636" cy="131166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Cydbwyso’r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risgiau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manteision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8F48-36C7-0244-9E3A-51CB894E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793" y="2272143"/>
            <a:ext cx="5253008" cy="3788830"/>
          </a:xfrm>
        </p:spPr>
        <p:txBody>
          <a:bodyPr anchor="ctr">
            <a:normAutofit/>
          </a:bodyPr>
          <a:lstStyle/>
          <a:p>
            <a:endParaRPr lang="en-GB" sz="2000" dirty="0"/>
          </a:p>
          <a:p>
            <a:pPr marL="0" indent="0">
              <a:buNone/>
            </a:pPr>
            <a:r>
              <a:rPr lang="en-GB" sz="2400" dirty="0" err="1"/>
              <a:t>Magu</a:t>
            </a:r>
            <a:r>
              <a:rPr lang="en-GB" sz="2400" dirty="0"/>
              <a:t> </a:t>
            </a:r>
            <a:r>
              <a:rPr lang="en-GB" sz="2400" dirty="0" err="1"/>
              <a:t>agwedd</a:t>
            </a:r>
            <a:r>
              <a:rPr lang="en-GB" sz="2400" dirty="0"/>
              <a:t> </a:t>
            </a:r>
            <a:r>
              <a:rPr lang="en-GB" sz="2400" dirty="0" err="1"/>
              <a:t>synnwyr</a:t>
            </a:r>
            <a:r>
              <a:rPr lang="en-GB" sz="2400" dirty="0"/>
              <a:t> </a:t>
            </a:r>
            <a:r>
              <a:rPr lang="en-GB" sz="2400" dirty="0" err="1"/>
              <a:t>cyffredin</a:t>
            </a:r>
            <a:r>
              <a:rPr lang="en-GB" sz="2400" dirty="0"/>
              <a:t> – </a:t>
            </a:r>
            <a:r>
              <a:rPr lang="en-GB" sz="2400" dirty="0" err="1"/>
              <a:t>gallwn</a:t>
            </a:r>
            <a:r>
              <a:rPr lang="en-GB" sz="2400" dirty="0"/>
              <a:t> </a:t>
            </a:r>
            <a:r>
              <a:rPr lang="en-GB" sz="2400" dirty="0" err="1"/>
              <a:t>niweidio</a:t>
            </a:r>
            <a:r>
              <a:rPr lang="en-GB" sz="2400" dirty="0"/>
              <a:t> </a:t>
            </a:r>
            <a:r>
              <a:rPr lang="en-GB" sz="2400" dirty="0" err="1"/>
              <a:t>ein</a:t>
            </a:r>
            <a:r>
              <a:rPr lang="en-GB" sz="2400" dirty="0"/>
              <a:t> plant </a:t>
            </a:r>
            <a:r>
              <a:rPr lang="en-GB" sz="2400" dirty="0" err="1"/>
              <a:t>d</a:t>
            </a:r>
            <a:r>
              <a:rPr lang="en-GB" sz="2400" dirty="0" err="1" smtClean="0"/>
              <a:t>rwy</a:t>
            </a:r>
            <a:r>
              <a:rPr lang="en-GB" sz="2400" dirty="0" smtClean="0"/>
              <a:t> </a:t>
            </a:r>
            <a:r>
              <a:rPr lang="en-GB" sz="2400" dirty="0" err="1"/>
              <a:t>fod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orofalus</a:t>
            </a:r>
            <a:r>
              <a:rPr lang="en-GB" sz="2400" dirty="0"/>
              <a:t> </a:t>
            </a:r>
            <a:r>
              <a:rPr lang="en-GB" sz="2400" dirty="0" err="1"/>
              <a:t>neu</a:t>
            </a:r>
            <a:r>
              <a:rPr lang="en-GB" sz="2400" dirty="0"/>
              <a:t> </a:t>
            </a:r>
            <a:r>
              <a:rPr lang="en-GB" sz="2400" dirty="0" err="1"/>
              <a:t>d</a:t>
            </a:r>
            <a:r>
              <a:rPr lang="en-GB" sz="2400" dirty="0" err="1" smtClean="0"/>
              <a:t>rwy</a:t>
            </a:r>
            <a:r>
              <a:rPr lang="en-GB" sz="2400" dirty="0" smtClean="0"/>
              <a:t> </a:t>
            </a:r>
            <a:r>
              <a:rPr lang="en-GB" sz="2400" dirty="0" err="1"/>
              <a:t>wneud</a:t>
            </a:r>
            <a:r>
              <a:rPr lang="en-GB" sz="2400" dirty="0"/>
              <a:t> </a:t>
            </a:r>
            <a:r>
              <a:rPr lang="en-GB" sz="2400" dirty="0" err="1"/>
              <a:t>iddynt</a:t>
            </a:r>
            <a:r>
              <a:rPr lang="en-GB" sz="2400" dirty="0"/>
              <a:t> </a:t>
            </a:r>
            <a:r>
              <a:rPr lang="en-GB" sz="2400" dirty="0" err="1"/>
              <a:t>ofni</a:t>
            </a:r>
            <a:r>
              <a:rPr lang="en-GB" sz="2400" dirty="0"/>
              <a:t> </a:t>
            </a:r>
            <a:r>
              <a:rPr lang="en-GB" sz="2400" dirty="0" err="1"/>
              <a:t>sefyllfaoedd</a:t>
            </a:r>
            <a:r>
              <a:rPr lang="en-GB" sz="2400" dirty="0"/>
              <a:t> neu </a:t>
            </a:r>
            <a:r>
              <a:rPr lang="en-GB" sz="2400" dirty="0" err="1"/>
              <a:t>bobl</a:t>
            </a:r>
            <a:r>
              <a:rPr lang="en-GB" sz="2400" dirty="0"/>
              <a:t> </a:t>
            </a:r>
            <a:r>
              <a:rPr lang="en-GB" sz="2400" dirty="0" err="1"/>
              <a:t>penodol</a:t>
            </a:r>
            <a:r>
              <a:rPr lang="en-GB" sz="2400" dirty="0"/>
              <a:t> – </a:t>
            </a:r>
            <a:r>
              <a:rPr lang="en-GB" sz="2400" dirty="0" err="1"/>
              <a:t>mae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iddynt</a:t>
            </a:r>
            <a:r>
              <a:rPr lang="en-GB" sz="2400" dirty="0"/>
              <a:t> </a:t>
            </a:r>
            <a:r>
              <a:rPr lang="en-GB" sz="2400" dirty="0" err="1"/>
              <a:t>wybod</a:t>
            </a:r>
            <a:r>
              <a:rPr lang="en-GB" sz="2400" dirty="0"/>
              <a:t> </a:t>
            </a:r>
            <a:r>
              <a:rPr lang="en-GB" sz="2400" dirty="0" err="1"/>
              <a:t>sut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gadw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hunain</a:t>
            </a:r>
            <a:r>
              <a:rPr lang="en-GB" sz="2400" dirty="0"/>
              <a:t> </a:t>
            </a:r>
            <a:r>
              <a:rPr lang="en-GB" sz="2400" dirty="0" err="1"/>
              <a:t>yn</a:t>
            </a:r>
            <a:r>
              <a:rPr lang="en-GB" sz="2400" dirty="0"/>
              <a:t> </a:t>
            </a:r>
            <a:r>
              <a:rPr lang="en-GB" sz="2400" dirty="0" err="1"/>
              <a:t>ddiogel</a:t>
            </a:r>
            <a:r>
              <a:rPr lang="en-GB" sz="2400" dirty="0"/>
              <a:t> </a:t>
            </a:r>
            <a:r>
              <a:rPr lang="en-GB" sz="2400" dirty="0" err="1"/>
              <a:t>ond</a:t>
            </a:r>
            <a:r>
              <a:rPr lang="en-GB" sz="2400" dirty="0"/>
              <a:t> </a:t>
            </a:r>
            <a:r>
              <a:rPr lang="en-GB" sz="2400" dirty="0" err="1"/>
              <a:t>mae</a:t>
            </a:r>
            <a:r>
              <a:rPr lang="en-GB" sz="2400" dirty="0"/>
              <a:t> </a:t>
            </a:r>
            <a:r>
              <a:rPr lang="en-GB" sz="2400" dirty="0" err="1"/>
              <a:t>angen</a:t>
            </a:r>
            <a:r>
              <a:rPr lang="en-GB" sz="2400" dirty="0"/>
              <a:t> </a:t>
            </a:r>
            <a:r>
              <a:rPr lang="en-GB" sz="2400" dirty="0" err="1"/>
              <a:t>iddynt</a:t>
            </a:r>
            <a:r>
              <a:rPr lang="en-GB" sz="2400" dirty="0"/>
              <a:t> </a:t>
            </a:r>
            <a:r>
              <a:rPr lang="en-GB" sz="2400" dirty="0" err="1"/>
              <a:t>hefyd</a:t>
            </a:r>
            <a:r>
              <a:rPr lang="en-GB" sz="2400" dirty="0"/>
              <a:t> </a:t>
            </a:r>
            <a:r>
              <a:rPr lang="en-GB" sz="2400" dirty="0" err="1"/>
              <a:t>feddu</a:t>
            </a:r>
            <a:r>
              <a:rPr lang="en-GB" sz="2400" dirty="0"/>
              <a:t> </a:t>
            </a:r>
            <a:r>
              <a:rPr lang="en-GB" sz="2400" dirty="0" err="1"/>
              <a:t>ar</a:t>
            </a:r>
            <a:r>
              <a:rPr lang="en-GB" sz="2400" dirty="0"/>
              <a:t> </a:t>
            </a:r>
            <a:r>
              <a:rPr lang="en-GB" sz="2400" dirty="0" err="1"/>
              <a:t>yr</a:t>
            </a:r>
            <a:r>
              <a:rPr lang="en-GB" sz="2400" dirty="0"/>
              <a:t> </a:t>
            </a:r>
            <a:r>
              <a:rPr lang="en-GB" sz="2400" dirty="0" err="1"/>
              <a:t>hyder</a:t>
            </a:r>
            <a:r>
              <a:rPr lang="en-GB" sz="2400" dirty="0"/>
              <a:t> </a:t>
            </a:r>
            <a:r>
              <a:rPr lang="en-GB" sz="2400" dirty="0" err="1"/>
              <a:t>i</a:t>
            </a:r>
            <a:r>
              <a:rPr lang="en-GB" sz="2400" dirty="0"/>
              <a:t> </a:t>
            </a:r>
            <a:r>
              <a:rPr lang="en-GB" sz="2400" dirty="0" err="1"/>
              <a:t>dorri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cwys</a:t>
            </a:r>
            <a:r>
              <a:rPr lang="en-GB" sz="2400" dirty="0"/>
              <a:t> </a:t>
            </a:r>
            <a:r>
              <a:rPr lang="en-GB" sz="2400" dirty="0" err="1"/>
              <a:t>eu</a:t>
            </a:r>
            <a:r>
              <a:rPr lang="en-GB" sz="2400" dirty="0"/>
              <a:t> </a:t>
            </a:r>
            <a:r>
              <a:rPr lang="en-GB" sz="2400" dirty="0" err="1"/>
              <a:t>hunain</a:t>
            </a:r>
            <a:r>
              <a:rPr lang="en-GB" sz="2400" dirty="0"/>
              <a:t> </a:t>
            </a:r>
            <a:r>
              <a:rPr lang="en-GB" sz="2400" dirty="0" err="1"/>
              <a:t>mewn</a:t>
            </a:r>
            <a:r>
              <a:rPr lang="en-GB" sz="2400" dirty="0"/>
              <a:t> </a:t>
            </a:r>
            <a:r>
              <a:rPr lang="en-GB" sz="2400" dirty="0" err="1"/>
              <a:t>bywyd</a:t>
            </a:r>
            <a:r>
              <a:rPr lang="en-GB" sz="2400" dirty="0"/>
              <a:t>. 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3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371126A-D2B7-B041-BD7B-1546010F2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7705" r="21925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FB7B5-167E-C44A-8F73-9507F327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41" y="142613"/>
            <a:ext cx="4803636" cy="1311664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Cydbwyso’r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risgiau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a’r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manteision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8F48-36C7-0244-9E3A-51CB894E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654" y="1944340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 err="1"/>
              <a:t>Meddwl</a:t>
            </a:r>
            <a:r>
              <a:rPr lang="en-GB" dirty="0"/>
              <a:t> </a:t>
            </a:r>
            <a:r>
              <a:rPr lang="en-GB" dirty="0" err="1"/>
              <a:t>cyn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– </a:t>
            </a:r>
            <a:r>
              <a:rPr lang="en-GB" dirty="0" err="1"/>
              <a:t>bydd</a:t>
            </a:r>
            <a:r>
              <a:rPr lang="en-GB" dirty="0"/>
              <a:t> plant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chwilio</a:t>
            </a:r>
            <a:r>
              <a:rPr lang="en-GB" dirty="0"/>
              <a:t> am </a:t>
            </a:r>
            <a:r>
              <a:rPr lang="en-GB" dirty="0" err="1"/>
              <a:t>bethau</a:t>
            </a:r>
            <a:r>
              <a:rPr lang="en-GB" dirty="0"/>
              <a:t> </a:t>
            </a:r>
            <a:r>
              <a:rPr lang="en-GB" dirty="0" err="1"/>
              <a:t>sigledig</a:t>
            </a:r>
            <a:r>
              <a:rPr lang="en-GB" dirty="0"/>
              <a:t> a </a:t>
            </a:r>
            <a:r>
              <a:rPr lang="en-GB" dirty="0" err="1"/>
              <a:t>heriol</a:t>
            </a:r>
            <a:r>
              <a:rPr lang="en-GB" dirty="0"/>
              <a:t> </a:t>
            </a:r>
            <a:r>
              <a:rPr lang="en-GB" dirty="0" err="1"/>
              <a:t>i’w</a:t>
            </a:r>
            <a:r>
              <a:rPr lang="en-GB" dirty="0"/>
              <a:t> </a:t>
            </a:r>
            <a:r>
              <a:rPr lang="en-GB" dirty="0" err="1" smtClean="0"/>
              <a:t>gwneud</a:t>
            </a:r>
            <a:r>
              <a:rPr lang="en-GB" dirty="0" smtClean="0"/>
              <a:t> am </a:t>
            </a:r>
            <a:r>
              <a:rPr lang="en-GB" dirty="0" err="1" smtClean="0"/>
              <a:t>fod</a:t>
            </a:r>
            <a:r>
              <a:rPr lang="en-GB" dirty="0" smtClean="0"/>
              <a:t> </a:t>
            </a:r>
            <a:r>
              <a:rPr lang="en-GB" dirty="0" err="1" smtClean="0"/>
              <a:t>angen</a:t>
            </a:r>
            <a:r>
              <a:rPr lang="en-GB" dirty="0" smtClean="0"/>
              <a:t> </a:t>
            </a:r>
            <a:r>
              <a:rPr lang="en-GB" dirty="0" err="1" smtClean="0"/>
              <a:t>iddynt</a:t>
            </a:r>
            <a:r>
              <a:rPr lang="en-GB" dirty="0" smtClean="0"/>
              <a:t> </a:t>
            </a:r>
            <a:r>
              <a:rPr lang="en-GB" dirty="0" err="1" smtClean="0"/>
              <a:t>wneud</a:t>
            </a:r>
            <a:r>
              <a:rPr lang="en-GB" dirty="0" smtClean="0"/>
              <a:t> </a:t>
            </a:r>
            <a:r>
              <a:rPr lang="en-GB" dirty="0" err="1" smtClean="0"/>
              <a:t>hynny</a:t>
            </a:r>
            <a:r>
              <a:rPr lang="en-GB" dirty="0" smtClean="0"/>
              <a:t> – </a:t>
            </a:r>
            <a:r>
              <a:rPr lang="en-GB" dirty="0" err="1"/>
              <a:t>dylem</a:t>
            </a:r>
            <a:r>
              <a:rPr lang="en-GB" dirty="0"/>
              <a:t> </a:t>
            </a:r>
            <a:r>
              <a:rPr lang="en-GB" dirty="0" err="1" smtClean="0"/>
              <a:t>arfer</a:t>
            </a:r>
            <a:r>
              <a:rPr lang="en-GB" dirty="0" smtClean="0"/>
              <a:t> </a:t>
            </a:r>
            <a:r>
              <a:rPr lang="en-GB" dirty="0" err="1"/>
              <a:t>ein</a:t>
            </a:r>
            <a:r>
              <a:rPr lang="en-GB" dirty="0"/>
              <a:t> barn a </a:t>
            </a:r>
            <a:r>
              <a:rPr lang="en-GB" dirty="0" err="1"/>
              <a:t>phwyso</a:t>
            </a:r>
            <a:r>
              <a:rPr lang="en-GB" dirty="0"/>
              <a:t> a </a:t>
            </a:r>
            <a:r>
              <a:rPr lang="en-GB" dirty="0" err="1"/>
              <a:t>mesur</a:t>
            </a: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dirty="0" err="1" smtClean="0"/>
              <a:t>oes</a:t>
            </a:r>
            <a:r>
              <a:rPr lang="en-GB" dirty="0" smtClean="0"/>
              <a:t> </a:t>
            </a:r>
            <a:r>
              <a:rPr lang="en-GB" dirty="0" err="1" smtClean="0"/>
              <a:t>angen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ni</a:t>
            </a:r>
            <a:r>
              <a:rPr lang="en-GB" dirty="0" smtClean="0"/>
              <a:t> </a:t>
            </a:r>
            <a:r>
              <a:rPr lang="en-GB" dirty="0" err="1"/>
              <a:t>ddweud</a:t>
            </a:r>
            <a:r>
              <a:rPr lang="en-GB" dirty="0"/>
              <a:t> “</a:t>
            </a:r>
            <a:r>
              <a:rPr lang="en-GB" dirty="0" err="1"/>
              <a:t>na</a:t>
            </a:r>
            <a:r>
              <a:rPr lang="en-GB" dirty="0"/>
              <a:t>”, </a:t>
            </a:r>
            <a:r>
              <a:rPr lang="en-GB" dirty="0" err="1"/>
              <a:t>neu</a:t>
            </a:r>
            <a:r>
              <a:rPr lang="en-GB" dirty="0"/>
              <a:t> </a:t>
            </a:r>
            <a:r>
              <a:rPr lang="en-GB" dirty="0" smtClean="0"/>
              <a:t>a </a:t>
            </a:r>
            <a:r>
              <a:rPr lang="en-GB" dirty="0" err="1"/>
              <a:t>ydym</a:t>
            </a:r>
            <a:r>
              <a:rPr lang="en-GB" dirty="0"/>
              <a:t> </a:t>
            </a:r>
            <a:r>
              <a:rPr lang="en-GB" dirty="0" err="1"/>
              <a:t>yn</a:t>
            </a:r>
            <a:r>
              <a:rPr lang="en-GB" dirty="0"/>
              <a:t> </a:t>
            </a:r>
            <a:r>
              <a:rPr lang="en-GB" dirty="0" err="1"/>
              <a:t>dweud</a:t>
            </a:r>
            <a:r>
              <a:rPr lang="en-GB" dirty="0"/>
              <a:t> “</a:t>
            </a:r>
            <a:r>
              <a:rPr lang="en-GB" dirty="0" err="1"/>
              <a:t>na</a:t>
            </a:r>
            <a:r>
              <a:rPr lang="en-GB" dirty="0"/>
              <a:t>” o ran </a:t>
            </a:r>
            <a:r>
              <a:rPr lang="en-GB" dirty="0" err="1"/>
              <a:t>arfer</a:t>
            </a:r>
            <a:r>
              <a:rPr lang="en-GB" dirty="0"/>
              <a:t>. 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74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738B3B4-A39D-8246-AEFF-B891ADF6D9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10521" r="18154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7FB7B5-167E-C44A-8F73-9507F327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Cydbwyso’r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risgiau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a’r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manteision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8F48-36C7-0244-9E3A-51CB894E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 err="1"/>
              <a:t>Gofyn</a:t>
            </a:r>
            <a:r>
              <a:rPr lang="en-GB" sz="2000" dirty="0"/>
              <a:t> </a:t>
            </a:r>
            <a:r>
              <a:rPr lang="en-GB" sz="2000" dirty="0" err="1"/>
              <a:t>i’n</a:t>
            </a:r>
            <a:r>
              <a:rPr lang="en-GB" sz="2000" dirty="0"/>
              <a:t> </a:t>
            </a:r>
            <a:r>
              <a:rPr lang="en-GB" sz="2000" dirty="0" err="1"/>
              <a:t>hunain</a:t>
            </a:r>
            <a:r>
              <a:rPr lang="en-GB" sz="2000" dirty="0"/>
              <a:t> a </a:t>
            </a:r>
            <a:r>
              <a:rPr lang="en-GB" sz="2000" dirty="0" err="1"/>
              <a:t>yw’r</a:t>
            </a:r>
            <a:r>
              <a:rPr lang="en-GB" sz="2000" dirty="0"/>
              <a:t> </a:t>
            </a:r>
            <a:r>
              <a:rPr lang="en-GB" sz="2000" dirty="0" err="1"/>
              <a:t>budd</a:t>
            </a:r>
            <a:r>
              <a:rPr lang="en-GB" sz="2000" dirty="0"/>
              <a:t> </a:t>
            </a:r>
            <a:r>
              <a:rPr lang="en-GB" sz="2000" dirty="0" smtClean="0"/>
              <a:t>y </a:t>
            </a:r>
            <a:r>
              <a:rPr lang="en-GB" sz="2000" dirty="0" err="1" smtClean="0"/>
              <a:t>mae</a:t>
            </a:r>
            <a:r>
              <a:rPr lang="en-GB" sz="2000" dirty="0" smtClean="0"/>
              <a:t> plant </a:t>
            </a:r>
            <a:r>
              <a:rPr lang="en-GB" sz="2000" dirty="0" err="1" smtClean="0"/>
              <a:t>yn</a:t>
            </a:r>
            <a:r>
              <a:rPr lang="en-GB" sz="2000" dirty="0" smtClean="0"/>
              <a:t> </a:t>
            </a:r>
            <a:r>
              <a:rPr lang="en-GB" sz="2000" dirty="0" err="1" smtClean="0"/>
              <a:t>ei</a:t>
            </a:r>
            <a:r>
              <a:rPr lang="en-GB" sz="2000" dirty="0" smtClean="0"/>
              <a:t> </a:t>
            </a:r>
            <a:r>
              <a:rPr lang="en-GB" sz="2000" dirty="0" err="1" smtClean="0"/>
              <a:t>gael</a:t>
            </a:r>
            <a:r>
              <a:rPr lang="en-GB" sz="2000" dirty="0" smtClean="0"/>
              <a:t> </a:t>
            </a:r>
            <a:r>
              <a:rPr lang="en-GB" sz="2000" dirty="0" err="1" smtClean="0"/>
              <a:t>drwy</a:t>
            </a:r>
            <a:r>
              <a:rPr lang="en-GB" sz="2000" dirty="0" smtClean="0"/>
              <a:t> </a:t>
            </a:r>
            <a:r>
              <a:rPr lang="en-GB" sz="2000" dirty="0" err="1" smtClean="0"/>
              <a:t>chwarae</a:t>
            </a:r>
            <a:r>
              <a:rPr lang="en-GB" sz="2000" dirty="0" smtClean="0"/>
              <a:t> </a:t>
            </a:r>
            <a:r>
              <a:rPr lang="en-GB" sz="2000" dirty="0" err="1"/>
              <a:t>heriol</a:t>
            </a:r>
            <a:r>
              <a:rPr lang="en-GB" sz="2000" dirty="0"/>
              <a:t>, all </a:t>
            </a:r>
            <a:r>
              <a:rPr lang="en-GB" sz="2000" dirty="0" err="1"/>
              <a:t>fod</a:t>
            </a:r>
            <a:r>
              <a:rPr lang="en-GB" sz="2000" dirty="0"/>
              <a:t> </a:t>
            </a:r>
            <a:r>
              <a:rPr lang="en-GB" sz="2000" dirty="0" err="1"/>
              <a:t>yn</a:t>
            </a:r>
            <a:r>
              <a:rPr lang="en-GB" sz="2000" dirty="0"/>
              <a:t> </a:t>
            </a:r>
            <a:r>
              <a:rPr lang="en-GB" sz="2000" dirty="0" err="1"/>
              <a:t>ddychrynllyd</a:t>
            </a:r>
            <a:r>
              <a:rPr lang="en-GB" sz="2000" dirty="0"/>
              <a:t> </a:t>
            </a:r>
            <a:r>
              <a:rPr lang="en-GB" sz="2000" dirty="0" err="1"/>
              <a:t>ar</a:t>
            </a:r>
            <a:r>
              <a:rPr lang="en-GB" sz="2000" dirty="0"/>
              <a:t> </a:t>
            </a:r>
            <a:r>
              <a:rPr lang="en-GB" sz="2000" dirty="0" err="1"/>
              <a:t>brydiau</a:t>
            </a:r>
            <a:r>
              <a:rPr lang="en-GB" sz="2000" dirty="0"/>
              <a:t> (</a:t>
            </a:r>
            <a:r>
              <a:rPr lang="en-GB" sz="2000" dirty="0" err="1"/>
              <a:t>iddyn</a:t>
            </a:r>
            <a:r>
              <a:rPr lang="en-GB" sz="2000" dirty="0"/>
              <a:t> </a:t>
            </a:r>
            <a:r>
              <a:rPr lang="en-GB" sz="2000" dirty="0" err="1"/>
              <a:t>nhw</a:t>
            </a:r>
            <a:r>
              <a:rPr lang="en-GB" sz="2000" dirty="0"/>
              <a:t> a </a:t>
            </a:r>
            <a:r>
              <a:rPr lang="en-GB" sz="2000" dirty="0" err="1"/>
              <a:t>ninnau</a:t>
            </a:r>
            <a:r>
              <a:rPr lang="en-GB" sz="2000" dirty="0"/>
              <a:t>!), </a:t>
            </a:r>
            <a:r>
              <a:rPr lang="en-GB" sz="2000" dirty="0" err="1"/>
              <a:t>yn</a:t>
            </a:r>
            <a:r>
              <a:rPr lang="en-GB" sz="2000" dirty="0"/>
              <a:t> </a:t>
            </a:r>
            <a:r>
              <a:rPr lang="en-GB" sz="2000" dirty="0" err="1"/>
              <a:t>fwy</a:t>
            </a:r>
            <a:r>
              <a:rPr lang="en-GB" sz="2000" dirty="0"/>
              <a:t> </a:t>
            </a:r>
            <a:r>
              <a:rPr lang="en-GB" sz="2000" dirty="0" err="1"/>
              <a:t>na’r</a:t>
            </a:r>
            <a:r>
              <a:rPr lang="en-GB" sz="2000" dirty="0"/>
              <a:t> </a:t>
            </a:r>
            <a:r>
              <a:rPr lang="en-GB" sz="2000" dirty="0" err="1"/>
              <a:t>perygl</a:t>
            </a:r>
            <a:r>
              <a:rPr lang="en-GB" sz="2000" dirty="0"/>
              <a:t> o </a:t>
            </a:r>
            <a:r>
              <a:rPr lang="en-GB" sz="2000" dirty="0" err="1"/>
              <a:t>niwed</a:t>
            </a:r>
            <a:r>
              <a:rPr lang="en-GB" sz="2000" dirty="0"/>
              <a:t>. </a:t>
            </a: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GB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99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B7B5-167E-C44A-8F73-9507F327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2100" b="1" dirty="0"/>
              <a:t/>
            </a:r>
            <a:br>
              <a:rPr lang="en-GB" sz="2100" b="1" dirty="0"/>
            </a:br>
            <a:r>
              <a:rPr lang="en-GB" sz="2100" b="1" err="1"/>
              <a:t>Chwarae</a:t>
            </a:r>
            <a:r>
              <a:rPr lang="en-GB" sz="2100" b="1"/>
              <a:t> a </a:t>
            </a:r>
            <a:r>
              <a:rPr lang="en-GB" sz="2100" b="1" err="1"/>
              <a:t>Hamdden</a:t>
            </a:r>
            <a:r>
              <a:rPr lang="en-GB" sz="2100" b="1"/>
              <a:t> Plant – </a:t>
            </a:r>
            <a:r>
              <a:rPr lang="en-GB" sz="2100" b="1" err="1"/>
              <a:t>Hyrwyddo</a:t>
            </a:r>
            <a:r>
              <a:rPr lang="en-GB" sz="2100" b="1"/>
              <a:t> </a:t>
            </a:r>
            <a:r>
              <a:rPr lang="en-GB" sz="2100" b="1" err="1"/>
              <a:t>Agwedd</a:t>
            </a:r>
            <a:r>
              <a:rPr lang="en-GB" sz="2100" b="1"/>
              <a:t> </a:t>
            </a:r>
            <a:r>
              <a:rPr lang="en-GB" sz="2100" b="1" err="1"/>
              <a:t>Gytbwys</a:t>
            </a:r>
            <a:r>
              <a:rPr lang="en-GB" sz="2100" b="1"/>
              <a:t>  </a:t>
            </a:r>
            <a:br>
              <a:rPr lang="en-GB" sz="2100" b="1"/>
            </a:br>
            <a:r>
              <a:rPr lang="en-GB" sz="2100" b="1"/>
              <a:t>(HSE 2012)</a:t>
            </a:r>
            <a:endParaRPr lang="en-GB" sz="2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88F48-36C7-0244-9E3A-51CB894E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GB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8BFFD13C-CF77-9744-8D7B-6043768504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6" r="1001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26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6E6FDD2-E1FD-6E4F-952E-0E490D12A96D}"/>
              </a:ext>
            </a:extLst>
          </p:cNvPr>
          <p:cNvSpPr/>
          <p:nvPr/>
        </p:nvSpPr>
        <p:spPr>
          <a:xfrm>
            <a:off x="5080934" y="2438400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endParaRPr lang="en-GB" b="1" dirty="0"/>
          </a:p>
          <a:p>
            <a:pPr lvl="0">
              <a:spcAft>
                <a:spcPts val="600"/>
              </a:spcAft>
              <a:defRPr/>
            </a:pPr>
            <a:r>
              <a:rPr lang="en-GB" i="1" dirty="0"/>
              <a:t>‘Mae </a:t>
            </a:r>
            <a:r>
              <a:rPr lang="en-GB" i="1" dirty="0" err="1"/>
              <a:t>chwarae’n</a:t>
            </a:r>
            <a:r>
              <a:rPr lang="en-GB" i="1" dirty="0"/>
              <a:t> wych </a:t>
            </a:r>
            <a:r>
              <a:rPr lang="en-GB" i="1" dirty="0" err="1"/>
              <a:t>ar</a:t>
            </a:r>
            <a:r>
              <a:rPr lang="en-GB" i="1" dirty="0"/>
              <a:t> </a:t>
            </a:r>
            <a:r>
              <a:rPr lang="en-GB" i="1" dirty="0" err="1"/>
              <a:t>gyfer</a:t>
            </a:r>
            <a:r>
              <a:rPr lang="en-GB" i="1" dirty="0"/>
              <a:t> </a:t>
            </a:r>
            <a:r>
              <a:rPr lang="en-GB" i="1" dirty="0" err="1"/>
              <a:t>lles</a:t>
            </a:r>
            <a:r>
              <a:rPr lang="en-GB" i="1" dirty="0"/>
              <a:t> a </a:t>
            </a:r>
            <a:r>
              <a:rPr lang="en-GB" i="1" dirty="0" err="1"/>
              <a:t>datblygiad</a:t>
            </a:r>
            <a:r>
              <a:rPr lang="en-GB" i="1" dirty="0"/>
              <a:t> plant. </a:t>
            </a:r>
            <a:r>
              <a:rPr lang="en-GB" i="1" dirty="0" err="1"/>
              <a:t>Tra’n</a:t>
            </a:r>
            <a:r>
              <a:rPr lang="en-GB" i="1" dirty="0"/>
              <a:t> </a:t>
            </a:r>
            <a:r>
              <a:rPr lang="en-GB" i="1" dirty="0" err="1"/>
              <a:t>cynllunio</a:t>
            </a:r>
            <a:r>
              <a:rPr lang="en-GB" i="1" dirty="0"/>
              <a:t> a </a:t>
            </a:r>
            <a:r>
              <a:rPr lang="en-GB" i="1" dirty="0" err="1"/>
              <a:t>darparu</a:t>
            </a:r>
            <a:r>
              <a:rPr lang="en-GB" i="1" dirty="0"/>
              <a:t> </a:t>
            </a:r>
            <a:r>
              <a:rPr lang="en-GB" i="1" dirty="0" err="1"/>
              <a:t>cyfleoedd</a:t>
            </a:r>
            <a:r>
              <a:rPr lang="en-GB" i="1" dirty="0"/>
              <a:t> </a:t>
            </a:r>
            <a:r>
              <a:rPr lang="en-GB" i="1" dirty="0" err="1"/>
              <a:t>chwarae</a:t>
            </a:r>
            <a:r>
              <a:rPr lang="en-GB" i="1" dirty="0"/>
              <a:t>, y nod </a:t>
            </a:r>
            <a:r>
              <a:rPr lang="en-GB" i="1" dirty="0" err="1"/>
              <a:t>fydd</a:t>
            </a:r>
            <a:r>
              <a:rPr lang="en-GB" i="1" dirty="0"/>
              <a:t> </a:t>
            </a:r>
            <a:r>
              <a:rPr lang="en-GB" i="1" dirty="0" err="1"/>
              <a:t>nid</a:t>
            </a:r>
            <a:r>
              <a:rPr lang="en-GB" i="1" dirty="0"/>
              <a:t> </a:t>
            </a:r>
            <a:r>
              <a:rPr lang="en-GB" i="1" dirty="0" err="1"/>
              <a:t>dileu</a:t>
            </a:r>
            <a:r>
              <a:rPr lang="en-GB" i="1" dirty="0"/>
              <a:t> </a:t>
            </a:r>
            <a:r>
              <a:rPr lang="en-GB" i="1" dirty="0" err="1"/>
              <a:t>risg</a:t>
            </a:r>
            <a:r>
              <a:rPr lang="en-GB" i="1" dirty="0"/>
              <a:t>, </a:t>
            </a:r>
            <a:r>
              <a:rPr lang="en-GB" i="1" dirty="0" err="1"/>
              <a:t>ond</a:t>
            </a:r>
            <a:r>
              <a:rPr lang="en-GB" i="1" dirty="0"/>
              <a:t> </a:t>
            </a:r>
            <a:r>
              <a:rPr lang="en-GB" i="1" dirty="0" err="1"/>
              <a:t>pwyso</a:t>
            </a:r>
            <a:r>
              <a:rPr lang="en-GB" i="1" dirty="0"/>
              <a:t> a </a:t>
            </a:r>
            <a:r>
              <a:rPr lang="en-GB" i="1" dirty="0" err="1"/>
              <a:t>mesur</a:t>
            </a:r>
            <a:r>
              <a:rPr lang="en-GB" i="1" dirty="0"/>
              <a:t> y </a:t>
            </a:r>
            <a:r>
              <a:rPr lang="en-GB" i="1" dirty="0" err="1"/>
              <a:t>risgiau</a:t>
            </a:r>
            <a:r>
              <a:rPr lang="en-GB" i="1" dirty="0"/>
              <a:t> </a:t>
            </a:r>
            <a:r>
              <a:rPr lang="en-GB" i="1" dirty="0" err="1"/>
              <a:t>a’r</a:t>
            </a:r>
            <a:r>
              <a:rPr lang="en-GB" i="1" dirty="0"/>
              <a:t> </a:t>
            </a:r>
            <a:r>
              <a:rPr lang="en-GB" i="1" dirty="0" err="1"/>
              <a:t>buddiannau</a:t>
            </a:r>
            <a:r>
              <a:rPr lang="en-GB" i="1" dirty="0"/>
              <a:t>. </a:t>
            </a:r>
            <a:r>
              <a:rPr lang="en-GB" i="1" dirty="0" smtClean="0"/>
              <a:t>Ni </a:t>
            </a:r>
            <a:r>
              <a:rPr lang="en-GB" i="1" dirty="0" err="1" smtClean="0"/>
              <a:t>fydd</a:t>
            </a:r>
            <a:r>
              <a:rPr lang="en-GB" i="1" dirty="0" smtClean="0"/>
              <a:t> </a:t>
            </a:r>
            <a:r>
              <a:rPr lang="en-GB" i="1" dirty="0" err="1"/>
              <a:t>yr</a:t>
            </a:r>
            <a:r>
              <a:rPr lang="en-GB" i="1" dirty="0"/>
              <a:t> un </a:t>
            </a:r>
            <a:r>
              <a:rPr lang="en-GB" i="1" dirty="0" err="1"/>
              <a:t>plentyn</a:t>
            </a:r>
            <a:r>
              <a:rPr lang="en-GB" i="1" dirty="0"/>
              <a:t> </a:t>
            </a:r>
            <a:r>
              <a:rPr lang="en-GB" i="1" dirty="0" err="1"/>
              <a:t>yn</a:t>
            </a:r>
            <a:r>
              <a:rPr lang="en-GB" i="1" dirty="0"/>
              <a:t> </a:t>
            </a:r>
            <a:r>
              <a:rPr lang="en-GB" i="1" dirty="0" err="1"/>
              <a:t>dysgu</a:t>
            </a:r>
            <a:r>
              <a:rPr lang="en-GB" i="1" dirty="0"/>
              <a:t> am </a:t>
            </a:r>
            <a:r>
              <a:rPr lang="en-GB" i="1" dirty="0" err="1"/>
              <a:t>risg</a:t>
            </a:r>
            <a:r>
              <a:rPr lang="en-GB" i="1" dirty="0"/>
              <a:t> </a:t>
            </a:r>
            <a:r>
              <a:rPr lang="en-GB" i="1" dirty="0" err="1"/>
              <a:t>os</a:t>
            </a:r>
            <a:r>
              <a:rPr lang="en-GB" i="1" dirty="0"/>
              <a:t> </a:t>
            </a:r>
            <a:r>
              <a:rPr lang="en-GB" i="1" dirty="0" err="1"/>
              <a:t>yw</a:t>
            </a:r>
            <a:r>
              <a:rPr lang="en-GB" i="1" dirty="0"/>
              <a:t> </a:t>
            </a:r>
            <a:r>
              <a:rPr lang="en-GB" i="1" dirty="0" err="1"/>
              <a:t>wedi</a:t>
            </a:r>
            <a:r>
              <a:rPr lang="en-GB" i="1" dirty="0"/>
              <a:t> </a:t>
            </a:r>
            <a:r>
              <a:rPr lang="en-GB" i="1" dirty="0" err="1"/>
              <a:t>ei</a:t>
            </a:r>
            <a:r>
              <a:rPr lang="en-GB" i="1" dirty="0"/>
              <a:t> </a:t>
            </a:r>
            <a:r>
              <a:rPr lang="en-GB" i="1" dirty="0" err="1"/>
              <a:t>lapio</a:t>
            </a:r>
            <a:r>
              <a:rPr lang="en-GB" i="1" dirty="0"/>
              <a:t> </a:t>
            </a:r>
            <a:r>
              <a:rPr lang="en-GB" i="1" dirty="0" err="1"/>
              <a:t>mewn</a:t>
            </a:r>
            <a:r>
              <a:rPr lang="en-GB" i="1" dirty="0"/>
              <a:t> </a:t>
            </a:r>
            <a:r>
              <a:rPr lang="en-GB" i="1" dirty="0" err="1"/>
              <a:t>gwlân</a:t>
            </a:r>
            <a:r>
              <a:rPr lang="en-GB" i="1" dirty="0"/>
              <a:t> </a:t>
            </a:r>
            <a:r>
              <a:rPr lang="en-GB" i="1" dirty="0" err="1"/>
              <a:t>cotwm</a:t>
            </a:r>
            <a:r>
              <a:rPr lang="en-GB" i="1" dirty="0"/>
              <a:t>’. </a:t>
            </a:r>
            <a:endParaRPr lang="en-GB" dirty="0"/>
          </a:p>
          <a:p>
            <a:pPr>
              <a:spcAft>
                <a:spcPts val="600"/>
              </a:spcAft>
            </a:pPr>
            <a:endParaRPr lang="en-US" dirty="0"/>
          </a:p>
          <a:p>
            <a:pPr lvl="0">
              <a:spcAft>
                <a:spcPts val="600"/>
              </a:spcAft>
              <a:defRPr/>
            </a:pPr>
            <a:r>
              <a:rPr lang="en-GB" i="1" dirty="0"/>
              <a:t>‘</a:t>
            </a:r>
            <a:r>
              <a:rPr lang="en-GB" i="1" dirty="0" err="1"/>
              <a:t>Bydd</a:t>
            </a:r>
            <a:r>
              <a:rPr lang="en-GB" i="1" dirty="0"/>
              <a:t> </a:t>
            </a:r>
            <a:r>
              <a:rPr lang="en-GB" i="1" dirty="0" err="1"/>
              <a:t>damweiniau</a:t>
            </a:r>
            <a:r>
              <a:rPr lang="en-GB" i="1" dirty="0"/>
              <a:t> a </a:t>
            </a:r>
            <a:r>
              <a:rPr lang="en-GB" i="1" dirty="0" err="1"/>
              <a:t>chamgymeriadau’n</a:t>
            </a:r>
            <a:r>
              <a:rPr lang="en-GB" i="1" dirty="0"/>
              <a:t> </a:t>
            </a:r>
            <a:r>
              <a:rPr lang="en-GB" i="1" dirty="0" err="1"/>
              <a:t>digwydd</a:t>
            </a:r>
            <a:r>
              <a:rPr lang="en-GB" i="1" dirty="0"/>
              <a:t> </a:t>
            </a:r>
            <a:r>
              <a:rPr lang="en-GB" i="1" dirty="0" err="1"/>
              <a:t>yn</a:t>
            </a:r>
            <a:r>
              <a:rPr lang="en-GB" i="1" dirty="0"/>
              <a:t> </a:t>
            </a:r>
            <a:r>
              <a:rPr lang="en-GB" i="1" dirty="0" err="1"/>
              <a:t>ystod</a:t>
            </a:r>
            <a:r>
              <a:rPr lang="en-GB" i="1" dirty="0"/>
              <a:t> </a:t>
            </a:r>
            <a:r>
              <a:rPr lang="en-GB" i="1" dirty="0" err="1"/>
              <a:t>chwarae</a:t>
            </a:r>
            <a:r>
              <a:rPr lang="en-GB" i="1" dirty="0"/>
              <a:t> – </a:t>
            </a:r>
            <a:r>
              <a:rPr lang="en-GB" i="1" dirty="0" err="1"/>
              <a:t>ond</a:t>
            </a:r>
            <a:r>
              <a:rPr lang="en-GB" i="1" dirty="0"/>
              <a:t> bod </a:t>
            </a:r>
            <a:r>
              <a:rPr lang="en-GB" i="1" dirty="0" err="1"/>
              <a:t>ofn</a:t>
            </a:r>
            <a:r>
              <a:rPr lang="en-GB" i="1" dirty="0"/>
              <a:t> </a:t>
            </a:r>
            <a:r>
              <a:rPr lang="en-GB" i="1" dirty="0" err="1"/>
              <a:t>cael</a:t>
            </a:r>
            <a:r>
              <a:rPr lang="en-GB" i="1" dirty="0"/>
              <a:t> </a:t>
            </a:r>
            <a:r>
              <a:rPr lang="en-GB" i="1" dirty="0" err="1"/>
              <a:t>eich</a:t>
            </a:r>
            <a:r>
              <a:rPr lang="en-GB" i="1" dirty="0"/>
              <a:t> </a:t>
            </a:r>
            <a:r>
              <a:rPr lang="en-GB" i="1" dirty="0" err="1"/>
              <a:t>dwyn</a:t>
            </a:r>
            <a:r>
              <a:rPr lang="en-GB" i="1" dirty="0"/>
              <a:t> </a:t>
            </a:r>
            <a:r>
              <a:rPr lang="en-GB" i="1" dirty="0" err="1"/>
              <a:t>i</a:t>
            </a:r>
            <a:r>
              <a:rPr lang="en-GB" i="1" dirty="0"/>
              <a:t> </a:t>
            </a:r>
            <a:r>
              <a:rPr lang="en-GB" i="1" dirty="0" err="1"/>
              <a:t>gyfraith</a:t>
            </a:r>
            <a:r>
              <a:rPr lang="en-GB" i="1" dirty="0"/>
              <a:t> a </a:t>
            </a:r>
            <a:r>
              <a:rPr lang="en-GB" i="1" dirty="0" err="1"/>
              <a:t>chael</a:t>
            </a:r>
            <a:r>
              <a:rPr lang="en-GB" i="1" dirty="0"/>
              <a:t> </a:t>
            </a:r>
            <a:r>
              <a:rPr lang="en-GB" i="1" dirty="0" err="1"/>
              <a:t>eich</a:t>
            </a:r>
            <a:r>
              <a:rPr lang="en-GB" i="1" dirty="0"/>
              <a:t> </a:t>
            </a:r>
            <a:r>
              <a:rPr lang="en-GB" i="1" dirty="0" err="1"/>
              <a:t>erlyn</a:t>
            </a:r>
            <a:r>
              <a:rPr lang="en-GB" i="1" dirty="0"/>
              <a:t> </a:t>
            </a:r>
            <a:r>
              <a:rPr lang="en-GB" i="1" dirty="0" err="1"/>
              <a:t>bellach</a:t>
            </a:r>
            <a:r>
              <a:rPr lang="en-GB" i="1" dirty="0"/>
              <a:t> y </a:t>
            </a:r>
            <a:r>
              <a:rPr lang="en-GB" i="1" dirty="0" err="1"/>
              <a:t>tu</a:t>
            </a:r>
            <a:r>
              <a:rPr lang="en-GB" i="1" dirty="0"/>
              <a:t> </a:t>
            </a:r>
            <a:r>
              <a:rPr lang="en-GB" i="1" dirty="0" err="1"/>
              <a:t>hwnt</a:t>
            </a:r>
            <a:r>
              <a:rPr lang="en-GB" i="1" dirty="0"/>
              <a:t> </a:t>
            </a:r>
            <a:r>
              <a:rPr lang="en-GB" i="1" dirty="0" err="1"/>
              <a:t>i</a:t>
            </a:r>
            <a:r>
              <a:rPr lang="en-GB" i="1" dirty="0"/>
              <a:t> bob </a:t>
            </a:r>
            <a:r>
              <a:rPr lang="en-GB" i="1" dirty="0" err="1"/>
              <a:t>rheswm</a:t>
            </a:r>
            <a:r>
              <a:rPr lang="en-GB" i="1" dirty="0"/>
              <a:t>.’ </a:t>
            </a:r>
            <a:endParaRPr lang="en-GB" dirty="0"/>
          </a:p>
          <a:p>
            <a:pPr>
              <a:spcAft>
                <a:spcPts val="600"/>
              </a:spcAft>
            </a:pP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10988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205373" y="-295561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3600" b="1" dirty="0" err="1"/>
              <a:t>Ansawdd</a:t>
            </a:r>
            <a:r>
              <a:rPr lang="en-GB" sz="3600" b="1" dirty="0"/>
              <a:t> y </a:t>
            </a:r>
            <a:r>
              <a:rPr lang="en-GB" sz="3600" b="1" dirty="0" err="1"/>
              <a:t>cyfleoedd</a:t>
            </a:r>
            <a:r>
              <a:rPr lang="en-GB" sz="3600" b="1" dirty="0"/>
              <a:t> a </a:t>
            </a:r>
            <a:r>
              <a:rPr lang="en-GB" sz="3600" b="1" dirty="0" err="1" smtClean="0"/>
              <a:t>roddir</a:t>
            </a:r>
            <a:r>
              <a:rPr lang="en-GB" sz="3600" b="1" dirty="0" smtClean="0"/>
              <a:t> </a:t>
            </a:r>
            <a:endParaRPr lang="en-GB" sz="3600" dirty="0">
              <a:effectLst/>
            </a:endParaRPr>
          </a:p>
        </p:txBody>
      </p:sp>
      <p:sp>
        <p:nvSpPr>
          <p:cNvPr id="29698" name="Content Placeholder 3"/>
          <p:cNvSpPr>
            <a:spLocks noGrp="1"/>
          </p:cNvSpPr>
          <p:nvPr>
            <p:ph sz="half" idx="2"/>
          </p:nvPr>
        </p:nvSpPr>
        <p:spPr>
          <a:xfrm>
            <a:off x="205373" y="1166211"/>
            <a:ext cx="7391392" cy="4779034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GB" sz="1800" dirty="0">
                <a:solidFill>
                  <a:srgbClr val="21211E"/>
                </a:solidFill>
                <a:latin typeface="+mj-lt"/>
              </a:rPr>
              <a:t>Mae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darpariaeth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chwarae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o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ansawdd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yn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rhoi’r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cyfle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i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bob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plentyn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ryngweithio’n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rhydd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â’r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canlynol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neu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brofi’r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canlynol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: </a:t>
            </a:r>
            <a:endParaRPr lang="en-GB" sz="1800" dirty="0">
              <a:latin typeface="+mj-lt"/>
            </a:endParaRPr>
          </a:p>
          <a:p>
            <a:r>
              <a:rPr lang="en-GB" sz="1800" b="1" dirty="0">
                <a:solidFill>
                  <a:srgbClr val="21211E"/>
                </a:solidFill>
                <a:latin typeface="+mj-lt"/>
              </a:rPr>
              <a:t>Plant </a:t>
            </a:r>
            <a:r>
              <a:rPr lang="en-GB" sz="1800" b="1" dirty="0" err="1">
                <a:solidFill>
                  <a:srgbClr val="21211E"/>
                </a:solidFill>
                <a:latin typeface="+mj-lt"/>
              </a:rPr>
              <a:t>eraill</a:t>
            </a:r>
            <a:r>
              <a:rPr lang="en-GB" sz="1800" b="1" dirty="0">
                <a:solidFill>
                  <a:srgbClr val="21211E"/>
                </a:solidFill>
                <a:latin typeface="+mj-lt"/>
              </a:rPr>
              <a:t> – 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o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oedrannau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a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galluoedd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gwahanol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gyda’r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dewis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i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chwarae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ar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eu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pen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eu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hunain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neu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gydag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eraill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trafod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cydweithio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,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dadlau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a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datrys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 </a:t>
            </a:r>
            <a:r>
              <a:rPr lang="en-GB" sz="1800" dirty="0" err="1">
                <a:solidFill>
                  <a:srgbClr val="21211E"/>
                </a:solidFill>
                <a:latin typeface="+mj-lt"/>
              </a:rPr>
              <a:t>anghydfodau</a:t>
            </a:r>
            <a:r>
              <a:rPr lang="en-GB" sz="1800" dirty="0">
                <a:solidFill>
                  <a:srgbClr val="21211E"/>
                </a:solidFill>
                <a:latin typeface="+mj-lt"/>
              </a:rPr>
              <a:t>. </a:t>
            </a:r>
            <a:endParaRPr lang="en-GB" sz="1800" dirty="0">
              <a:latin typeface="+mj-lt"/>
            </a:endParaRPr>
          </a:p>
          <a:p>
            <a:r>
              <a:rPr lang="en-GB" sz="1800" b="1" dirty="0">
                <a:latin typeface="+mj-lt"/>
              </a:rPr>
              <a:t>Y </a:t>
            </a:r>
            <a:r>
              <a:rPr lang="en-GB" sz="1800" b="1" dirty="0" err="1">
                <a:latin typeface="+mj-lt"/>
              </a:rPr>
              <a:t>byd</a:t>
            </a:r>
            <a:r>
              <a:rPr lang="en-GB" sz="1800" b="1" dirty="0">
                <a:latin typeface="+mj-lt"/>
              </a:rPr>
              <a:t> </a:t>
            </a:r>
            <a:r>
              <a:rPr lang="en-GB" sz="1800" b="1" dirty="0" err="1">
                <a:latin typeface="+mj-lt"/>
              </a:rPr>
              <a:t>naturiol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>
                <a:latin typeface="+mj-lt"/>
              </a:rPr>
              <a:t>y </a:t>
            </a:r>
            <a:r>
              <a:rPr lang="en-GB" sz="1800" dirty="0" err="1">
                <a:latin typeface="+mj-lt"/>
              </a:rPr>
              <a:t>tywydd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coed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planhigion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pryfetach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anifeiliaid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mwd</a:t>
            </a:r>
            <a:r>
              <a:rPr lang="en-GB" sz="1800" dirty="0">
                <a:latin typeface="+mj-lt"/>
              </a:rPr>
              <a:t>. </a:t>
            </a:r>
          </a:p>
          <a:p>
            <a:r>
              <a:rPr lang="en-GB" sz="1800" b="1" dirty="0" err="1">
                <a:latin typeface="+mj-lt"/>
              </a:rPr>
              <a:t>Rhannau</a:t>
            </a:r>
            <a:r>
              <a:rPr lang="en-GB" sz="1800" b="1" dirty="0">
                <a:latin typeface="+mj-lt"/>
              </a:rPr>
              <a:t> </a:t>
            </a:r>
            <a:r>
              <a:rPr lang="en-GB" sz="1800" b="1" dirty="0" err="1">
                <a:latin typeface="+mj-lt"/>
              </a:rPr>
              <a:t>rhydd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 err="1">
                <a:latin typeface="+mj-lt"/>
              </a:rPr>
              <a:t>deunyddiau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naturiol</a:t>
            </a:r>
            <a:r>
              <a:rPr lang="en-GB" sz="1800" dirty="0">
                <a:latin typeface="+mj-lt"/>
              </a:rPr>
              <a:t> a </a:t>
            </a:r>
            <a:r>
              <a:rPr lang="en-GB" sz="1800" dirty="0" err="1">
                <a:latin typeface="+mj-lt"/>
              </a:rPr>
              <a:t>synthetig</a:t>
            </a:r>
            <a:r>
              <a:rPr lang="en-GB" sz="1800" dirty="0">
                <a:latin typeface="+mj-lt"/>
              </a:rPr>
              <a:t> y </a:t>
            </a:r>
            <a:r>
              <a:rPr lang="en-GB" sz="1800" dirty="0" err="1">
                <a:latin typeface="+mj-lt"/>
              </a:rPr>
              <a:t>gellir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eu</a:t>
            </a:r>
            <a:r>
              <a:rPr lang="en-GB" sz="1800" dirty="0">
                <a:latin typeface="+mj-lt"/>
              </a:rPr>
              <a:t> trin </a:t>
            </a:r>
            <a:r>
              <a:rPr lang="en-GB" sz="1800" dirty="0" err="1">
                <a:latin typeface="+mj-lt"/>
              </a:rPr>
              <a:t>a’u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trafod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eu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symud</a:t>
            </a:r>
            <a:r>
              <a:rPr lang="en-GB" sz="1800" dirty="0">
                <a:latin typeface="+mj-lt"/>
              </a:rPr>
              <a:t> </a:t>
            </a:r>
          </a:p>
          <a:p>
            <a:r>
              <a:rPr lang="en-GB" sz="1800" dirty="0" err="1">
                <a:latin typeface="+mj-lt"/>
              </a:rPr>
              <a:t>a’u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haddasu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eu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hadeiladu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a’u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chwalu</a:t>
            </a:r>
            <a:r>
              <a:rPr lang="en-GB" sz="1800" dirty="0">
                <a:latin typeface="+mj-lt"/>
              </a:rPr>
              <a:t>. </a:t>
            </a:r>
          </a:p>
          <a:p>
            <a:r>
              <a:rPr lang="en-GB" sz="1800" b="1" dirty="0">
                <a:latin typeface="+mj-lt"/>
              </a:rPr>
              <a:t>Y </a:t>
            </a:r>
            <a:r>
              <a:rPr lang="en-GB" sz="1800" b="1" dirty="0" err="1">
                <a:latin typeface="+mj-lt"/>
              </a:rPr>
              <a:t>pedair</a:t>
            </a:r>
            <a:r>
              <a:rPr lang="en-GB" sz="1800" b="1" dirty="0">
                <a:latin typeface="+mj-lt"/>
              </a:rPr>
              <a:t> </a:t>
            </a:r>
            <a:r>
              <a:rPr lang="en-GB" sz="1800" b="1" dirty="0" err="1">
                <a:latin typeface="+mj-lt"/>
              </a:rPr>
              <a:t>elfen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 err="1">
                <a:latin typeface="+mj-lt"/>
              </a:rPr>
              <a:t>daear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awyr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tân</a:t>
            </a:r>
            <a:r>
              <a:rPr lang="en-GB" sz="1800" dirty="0">
                <a:latin typeface="+mj-lt"/>
              </a:rPr>
              <a:t> a </a:t>
            </a:r>
            <a:r>
              <a:rPr lang="en-GB" sz="1800" dirty="0" err="1" smtClean="0">
                <a:latin typeface="+mj-lt"/>
              </a:rPr>
              <a:t>dwr</a:t>
            </a:r>
            <a:r>
              <a:rPr lang="en-GB" sz="1800" dirty="0">
                <a:latin typeface="+mj-lt"/>
              </a:rPr>
              <a:t>. </a:t>
            </a:r>
          </a:p>
          <a:p>
            <a:r>
              <a:rPr lang="en-GB" sz="1800" b="1" dirty="0">
                <a:latin typeface="+mj-lt"/>
              </a:rPr>
              <a:t>Her ac </a:t>
            </a:r>
            <a:r>
              <a:rPr lang="en-GB" sz="1800" b="1" dirty="0" err="1">
                <a:latin typeface="+mj-lt"/>
              </a:rPr>
              <a:t>ansicrwydd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 err="1">
                <a:latin typeface="+mj-lt"/>
              </a:rPr>
              <a:t>cyfleoedd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graddol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i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fentro</a:t>
            </a:r>
            <a:r>
              <a:rPr lang="en-GB" sz="1800" dirty="0">
                <a:latin typeface="+mj-lt"/>
              </a:rPr>
              <a:t>; </a:t>
            </a:r>
            <a:r>
              <a:rPr lang="en-GB" sz="1800" dirty="0" err="1">
                <a:latin typeface="+mj-lt"/>
              </a:rPr>
              <a:t>ar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lefel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gorfforol</a:t>
            </a:r>
            <a:r>
              <a:rPr lang="en-GB" sz="1800" dirty="0">
                <a:latin typeface="+mj-lt"/>
              </a:rPr>
              <a:t> ac </a:t>
            </a:r>
            <a:r>
              <a:rPr lang="en-GB" sz="1800" dirty="0" err="1">
                <a:latin typeface="+mj-lt"/>
              </a:rPr>
              <a:t>emosiynol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hefyd</a:t>
            </a:r>
            <a:r>
              <a:rPr lang="en-GB" sz="1800" dirty="0">
                <a:latin typeface="+mj-lt"/>
              </a:rPr>
              <a:t>. </a:t>
            </a:r>
          </a:p>
          <a:p>
            <a:r>
              <a:rPr lang="en-GB" sz="1800" b="1" dirty="0" err="1">
                <a:latin typeface="+mj-lt"/>
              </a:rPr>
              <a:t>Newid</a:t>
            </a:r>
            <a:r>
              <a:rPr lang="en-GB" sz="1800" b="1" dirty="0">
                <a:latin typeface="+mj-lt"/>
              </a:rPr>
              <a:t> </a:t>
            </a:r>
            <a:r>
              <a:rPr lang="en-GB" sz="1800" b="1" dirty="0" err="1">
                <a:latin typeface="+mj-lt"/>
              </a:rPr>
              <a:t>hunaniaeth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 err="1">
                <a:latin typeface="+mj-lt"/>
              </a:rPr>
              <a:t>chwarae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rôl</a:t>
            </a:r>
            <a:r>
              <a:rPr lang="en-GB" sz="1800" dirty="0">
                <a:latin typeface="+mj-lt"/>
              </a:rPr>
              <a:t> a </a:t>
            </a:r>
            <a:r>
              <a:rPr lang="en-GB" sz="1800" dirty="0" err="1">
                <a:latin typeface="+mj-lt"/>
              </a:rPr>
              <a:t>gwisgo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i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fyny</a:t>
            </a:r>
            <a:r>
              <a:rPr lang="en-GB" sz="1800" dirty="0">
                <a:latin typeface="+mj-lt"/>
              </a:rPr>
              <a:t>. </a:t>
            </a:r>
          </a:p>
          <a:p>
            <a:r>
              <a:rPr lang="en-GB" sz="1800" b="1" dirty="0" err="1">
                <a:latin typeface="+mj-lt"/>
              </a:rPr>
              <a:t>Symud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 err="1">
                <a:latin typeface="+mj-lt"/>
              </a:rPr>
              <a:t>rhedeg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neidio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dringo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cydbwyso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rholio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siglo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sleidio</a:t>
            </a:r>
            <a:r>
              <a:rPr lang="en-GB" sz="1800" dirty="0">
                <a:latin typeface="+mj-lt"/>
              </a:rPr>
              <a:t> a </a:t>
            </a:r>
            <a:r>
              <a:rPr lang="en-GB" sz="1800" dirty="0" err="1">
                <a:latin typeface="+mj-lt"/>
              </a:rPr>
              <a:t>throelli</a:t>
            </a:r>
            <a:r>
              <a:rPr lang="en-GB" sz="1800" dirty="0">
                <a:latin typeface="+mj-lt"/>
              </a:rPr>
              <a:t>. </a:t>
            </a:r>
          </a:p>
          <a:p>
            <a:r>
              <a:rPr lang="en-GB" sz="1800" b="1" dirty="0" err="1">
                <a:latin typeface="+mj-lt"/>
              </a:rPr>
              <a:t>Chwarae</a:t>
            </a:r>
            <a:r>
              <a:rPr lang="en-GB" sz="1800" b="1" dirty="0">
                <a:latin typeface="+mj-lt"/>
              </a:rPr>
              <a:t> </a:t>
            </a:r>
            <a:r>
              <a:rPr lang="en-GB" sz="1800" b="1" dirty="0" err="1">
                <a:latin typeface="+mj-lt"/>
              </a:rPr>
              <a:t>gwyllt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 err="1">
                <a:latin typeface="+mj-lt"/>
              </a:rPr>
              <a:t>chwarae</a:t>
            </a:r>
            <a:r>
              <a:rPr lang="en-GB" sz="1800" dirty="0">
                <a:latin typeface="+mj-lt"/>
              </a:rPr>
              <a:t> </a:t>
            </a:r>
            <a:r>
              <a:rPr lang="en-GB" sz="1800" dirty="0" err="1">
                <a:latin typeface="+mj-lt"/>
              </a:rPr>
              <a:t>ymladd</a:t>
            </a:r>
            <a:r>
              <a:rPr lang="en-GB" sz="1800" dirty="0">
                <a:latin typeface="+mj-lt"/>
              </a:rPr>
              <a:t>. </a:t>
            </a:r>
          </a:p>
          <a:p>
            <a:r>
              <a:rPr lang="en-GB" sz="1800" b="1" dirty="0">
                <a:latin typeface="+mj-lt"/>
              </a:rPr>
              <a:t>Y </a:t>
            </a:r>
            <a:r>
              <a:rPr lang="en-GB" sz="1800" b="1" dirty="0" err="1">
                <a:latin typeface="+mj-lt"/>
              </a:rPr>
              <a:t>synhwyrau</a:t>
            </a:r>
            <a:r>
              <a:rPr lang="en-GB" sz="1800" b="1" dirty="0">
                <a:latin typeface="+mj-lt"/>
              </a:rPr>
              <a:t> – </a:t>
            </a:r>
            <a:r>
              <a:rPr lang="en-GB" sz="1800" dirty="0" err="1">
                <a:latin typeface="+mj-lt"/>
              </a:rPr>
              <a:t>synau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blas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gwead</a:t>
            </a:r>
            <a:r>
              <a:rPr lang="en-GB" sz="1800" dirty="0">
                <a:latin typeface="+mj-lt"/>
              </a:rPr>
              <a:t>, </a:t>
            </a:r>
            <a:r>
              <a:rPr lang="en-GB" sz="1800" dirty="0" err="1">
                <a:latin typeface="+mj-lt"/>
              </a:rPr>
              <a:t>aroglau</a:t>
            </a:r>
            <a:r>
              <a:rPr lang="en-GB" sz="1800" dirty="0">
                <a:latin typeface="+mj-lt"/>
              </a:rPr>
              <a:t> a </a:t>
            </a:r>
            <a:r>
              <a:rPr lang="en-GB" sz="1800" dirty="0" err="1">
                <a:latin typeface="+mj-lt"/>
              </a:rPr>
              <a:t>golygfeydd</a:t>
            </a:r>
            <a:r>
              <a:rPr lang="en-GB" sz="1800" dirty="0">
                <a:latin typeface="+mj-lt"/>
              </a:rPr>
              <a:t>. </a:t>
            </a:r>
          </a:p>
        </p:txBody>
      </p:sp>
      <p:pic>
        <p:nvPicPr>
          <p:cNvPr id="6" name="Content Placeholder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B235A3-23D5-7447-ABFD-CFC859515D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793"/>
          <a:stretch/>
        </p:blipFill>
        <p:spPr>
          <a:xfrm>
            <a:off x="7556429" y="0"/>
            <a:ext cx="4635571" cy="6857990"/>
          </a:xfrm>
          <a:prstGeom prst="rect">
            <a:avLst/>
          </a:prstGeom>
          <a:effectLst/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9B6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5015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3AA8-44C0-F447-B617-971A4E28D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Adnoddau</a:t>
            </a:r>
            <a:r>
              <a:rPr lang="en-US" dirty="0" smtClean="0"/>
              <a:t> </a:t>
            </a:r>
            <a:r>
              <a:rPr lang="en-US" dirty="0" err="1" smtClean="0"/>
              <a:t>pellach</a:t>
            </a:r>
            <a:r>
              <a:rPr lang="en-US" dirty="0" smtClean="0"/>
              <a:t>….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7ED67-C2A0-A74D-90D4-C2FEBAA2C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 smtClean="0"/>
              <a:t>Egwyddorion</a:t>
            </a:r>
            <a:r>
              <a:rPr lang="en-GB" dirty="0" smtClean="0"/>
              <a:t> </a:t>
            </a:r>
            <a:r>
              <a:rPr lang="en-GB" dirty="0"/>
              <a:t>Gwaith </a:t>
            </a:r>
            <a:r>
              <a:rPr lang="en-GB" dirty="0" err="1"/>
              <a:t>Chwarae</a:t>
            </a:r>
            <a:endParaRPr lang="en-GB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https://www.chwaraecymru.org.uk/cym/egwyddoriongwaithchwarae</a:t>
            </a:r>
            <a:r>
              <a:rPr lang="en-US" dirty="0"/>
              <a:t> </a:t>
            </a:r>
            <a:r>
              <a:rPr lang="en-GB" i="1" dirty="0"/>
              <a:t> </a:t>
            </a:r>
            <a:r>
              <a:rPr lang="en-GB" dirty="0" err="1"/>
              <a:t>Awgrymiadau</a:t>
            </a:r>
            <a:r>
              <a:rPr lang="en-GB" dirty="0"/>
              <a:t> </a:t>
            </a:r>
            <a:r>
              <a:rPr lang="en-GB" dirty="0" err="1"/>
              <a:t>anhygoel</a:t>
            </a:r>
            <a:endParaRPr lang="en-GB" dirty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https://www.chwaraecymru.org.uk/cym/cyhoeddiadau/awgrymiadauanhygoel</a:t>
            </a:r>
            <a:r>
              <a:rPr lang="en-US" sz="2400" dirty="0"/>
              <a:t>   </a:t>
            </a:r>
          </a:p>
          <a:p>
            <a:pPr marL="0" indent="0">
              <a:buNone/>
            </a:pPr>
            <a:r>
              <a:rPr lang="en-US" dirty="0" err="1"/>
              <a:t>Cymwysterau</a:t>
            </a:r>
            <a:r>
              <a:rPr lang="en-US" dirty="0"/>
              <a:t> Gwaith </a:t>
            </a:r>
            <a:r>
              <a:rPr lang="en-US" dirty="0" err="1"/>
              <a:t>Chwarae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https://www.chwaraecymru.org.uk/cym/cymwysteraugofynnol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Canllawiau</a:t>
            </a:r>
            <a:r>
              <a:rPr lang="en-US" dirty="0"/>
              <a:t> Gwaith </a:t>
            </a:r>
            <a:r>
              <a:rPr lang="en-US" dirty="0" err="1"/>
              <a:t>Chwarae</a:t>
            </a:r>
            <a:r>
              <a:rPr lang="en-US" dirty="0"/>
              <a:t> </a:t>
            </a:r>
            <a:r>
              <a:rPr lang="en-US" sz="2400" dirty="0">
                <a:hlinkClick r:id="rId5"/>
              </a:rPr>
              <a:t>https://www.chwaraecymru.org.uk/cym/cyhoeddiadau/canllawiau-gwaith-chwarae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93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67139"/>
            <a:ext cx="10363200" cy="1470025"/>
          </a:xfrm>
        </p:spPr>
        <p:txBody>
          <a:bodyPr>
            <a:normAutofit/>
          </a:bodyPr>
          <a:lstStyle/>
          <a:p>
            <a:pPr algn="ctr"/>
            <a:r>
              <a:rPr lang="en-US" sz="7200" dirty="0" err="1" smtClean="0"/>
              <a:t>Diolch</a:t>
            </a:r>
            <a:r>
              <a:rPr lang="en-US" sz="7200" dirty="0" smtClean="0"/>
              <a:t> / Thank you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91425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CE8A1-3A6D-BB41-9894-6103AC5EF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9536" y="1383890"/>
            <a:ext cx="5768204" cy="288911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dirty="0" err="1" smtClean="0"/>
              <a:t>Cyngor</a:t>
            </a:r>
            <a:r>
              <a:rPr lang="en-US" dirty="0" smtClean="0"/>
              <a:t> </a:t>
            </a:r>
            <a:r>
              <a:rPr lang="en-US" dirty="0" err="1" smtClean="0"/>
              <a:t>defnyddiol</a:t>
            </a:r>
            <a:r>
              <a:rPr lang="en-US" dirty="0" smtClean="0"/>
              <a:t> – </a:t>
            </a:r>
            <a:r>
              <a:rPr lang="en-US" dirty="0" err="1" smtClean="0"/>
              <a:t>darparu</a:t>
            </a:r>
            <a:r>
              <a:rPr lang="en-US" dirty="0" smtClean="0"/>
              <a:t> </a:t>
            </a:r>
            <a:r>
              <a:rPr lang="en-US" dirty="0" err="1" smtClean="0"/>
              <a:t>cyfleoedd</a:t>
            </a:r>
            <a:r>
              <a:rPr lang="en-US" dirty="0" smtClean="0"/>
              <a:t> </a:t>
            </a:r>
            <a:r>
              <a:rPr lang="en-US" dirty="0" err="1" smtClean="0"/>
              <a:t>chwarae</a:t>
            </a:r>
            <a:r>
              <a:rPr lang="en-US" dirty="0" smtClean="0"/>
              <a:t> </a:t>
            </a:r>
            <a:r>
              <a:rPr lang="en-US" dirty="0" err="1" smtClean="0"/>
              <a:t>yn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dirty="0" err="1" smtClean="0"/>
              <a:t>awyr</a:t>
            </a:r>
            <a:r>
              <a:rPr lang="en-US" dirty="0" smtClean="0"/>
              <a:t> </a:t>
            </a:r>
            <a:r>
              <a:rPr lang="en-US" dirty="0" err="1" smtClean="0"/>
              <a:t>agored</a:t>
            </a:r>
            <a:r>
              <a:rPr lang="en-US" dirty="0" smtClean="0"/>
              <a:t> o </a:t>
            </a:r>
            <a:r>
              <a:rPr lang="en-US" dirty="0" err="1" smtClean="0"/>
              <a:t>ansawdd</a:t>
            </a:r>
            <a:r>
              <a:rPr lang="en-US" dirty="0" smtClean="0"/>
              <a:t> da</a:t>
            </a:r>
            <a:endParaRPr lang="en-US" dirty="0"/>
          </a:p>
        </p:txBody>
      </p:sp>
      <p:pic>
        <p:nvPicPr>
          <p:cNvPr id="5" name="Picture 4" descr="A person sitting on a table&#10;&#10;Description automatically generated">
            <a:extLst>
              <a:ext uri="{FF2B5EF4-FFF2-40B4-BE49-F238E27FC236}">
                <a16:creationId xmlns:a16="http://schemas.microsoft.com/office/drawing/2014/main" id="{F29CAD16-37E0-2148-92F5-654CF3500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0341" y="10"/>
            <a:ext cx="5143492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00D35678-E369-DD46-8273-A0C26A388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638" y="4762500"/>
            <a:ext cx="30734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8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A5E4-9710-D841-B647-28566400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2816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 err="1" smtClean="0"/>
              <a:t>Nodau’r</a:t>
            </a:r>
            <a:r>
              <a:rPr lang="en-US" dirty="0" smtClean="0"/>
              <a:t> </a:t>
            </a:r>
            <a:r>
              <a:rPr lang="en-US" dirty="0" err="1" smtClean="0"/>
              <a:t>sesiwn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F5F6E-BBC5-DF47-B14E-83B17CBE0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67" y="2057919"/>
            <a:ext cx="5335167" cy="3979343"/>
          </a:xfrm>
        </p:spPr>
        <p:txBody>
          <a:bodyPr>
            <a:normAutofit lnSpcReduction="10000"/>
          </a:bodyPr>
          <a:lstStyle/>
          <a:p>
            <a:r>
              <a:rPr lang="en-GB" dirty="0" err="1" smtClean="0"/>
              <a:t>Chwarae</a:t>
            </a:r>
            <a:r>
              <a:rPr lang="en-GB" dirty="0" smtClean="0"/>
              <a:t> a </a:t>
            </a:r>
            <a:r>
              <a:rPr lang="en-GB" dirty="0" err="1" smtClean="0"/>
              <a:t>sut</a:t>
            </a:r>
            <a:r>
              <a:rPr lang="en-GB" dirty="0" smtClean="0"/>
              <a:t> </a:t>
            </a:r>
            <a:r>
              <a:rPr lang="en-GB" dirty="0" err="1" smtClean="0"/>
              <a:t>rydym</a:t>
            </a:r>
            <a:r>
              <a:rPr lang="en-GB" dirty="0" smtClean="0"/>
              <a:t> </a:t>
            </a:r>
            <a:r>
              <a:rPr lang="en-GB" dirty="0" err="1" smtClean="0"/>
              <a:t>yn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ddiffinio</a:t>
            </a:r>
            <a:endParaRPr lang="en-GB" dirty="0"/>
          </a:p>
          <a:p>
            <a:r>
              <a:rPr lang="en-GB" dirty="0" err="1" smtClean="0"/>
              <a:t>Creu’r</a:t>
            </a:r>
            <a:r>
              <a:rPr lang="en-GB" dirty="0" smtClean="0"/>
              <a:t> </a:t>
            </a:r>
            <a:r>
              <a:rPr lang="en-GB" dirty="0" err="1" smtClean="0"/>
              <a:t>amodau</a:t>
            </a:r>
            <a:r>
              <a:rPr lang="en-GB" dirty="0" smtClean="0"/>
              <a:t> </a:t>
            </a:r>
            <a:r>
              <a:rPr lang="en-GB" dirty="0" err="1" smtClean="0"/>
              <a:t>i’r</a:t>
            </a:r>
            <a:r>
              <a:rPr lang="en-GB" dirty="0" smtClean="0"/>
              <a:t> </a:t>
            </a:r>
            <a:r>
              <a:rPr lang="en-GB" dirty="0" err="1" smtClean="0"/>
              <a:t>chwarae</a:t>
            </a:r>
            <a:r>
              <a:rPr lang="en-GB" dirty="0" smtClean="0"/>
              <a:t> </a:t>
            </a:r>
            <a:r>
              <a:rPr lang="en-GB" dirty="0" err="1" smtClean="0"/>
              <a:t>ddigwydd</a:t>
            </a:r>
            <a:endParaRPr lang="en-GB" dirty="0"/>
          </a:p>
          <a:p>
            <a:r>
              <a:rPr lang="en-GB" dirty="0" err="1" smtClean="0"/>
              <a:t>Defnyddio’r</a:t>
            </a:r>
            <a:r>
              <a:rPr lang="en-GB" dirty="0" smtClean="0"/>
              <a:t> </a:t>
            </a:r>
            <a:r>
              <a:rPr lang="en-GB" dirty="0" err="1" smtClean="0"/>
              <a:t>awyr</a:t>
            </a:r>
            <a:r>
              <a:rPr lang="en-GB" dirty="0" smtClean="0"/>
              <a:t> </a:t>
            </a:r>
            <a:r>
              <a:rPr lang="en-GB" dirty="0" err="1" smtClean="0"/>
              <a:t>agored</a:t>
            </a:r>
            <a:endParaRPr lang="en-GB" dirty="0"/>
          </a:p>
          <a:p>
            <a:r>
              <a:rPr lang="en-GB" dirty="0" err="1" smtClean="0"/>
              <a:t>Yr</a:t>
            </a:r>
            <a:r>
              <a:rPr lang="en-GB" dirty="0" smtClean="0"/>
              <a:t> </a:t>
            </a:r>
            <a:r>
              <a:rPr lang="en-GB" dirty="0" err="1" smtClean="0"/>
              <a:t>hyn</a:t>
            </a:r>
            <a:r>
              <a:rPr lang="en-GB" dirty="0" smtClean="0"/>
              <a:t> y </a:t>
            </a:r>
            <a:r>
              <a:rPr lang="en-GB" dirty="0" err="1" smtClean="0"/>
              <a:t>mae</a:t>
            </a:r>
            <a:r>
              <a:rPr lang="en-GB" dirty="0" smtClean="0"/>
              <a:t> </a:t>
            </a:r>
            <a:r>
              <a:rPr lang="en-GB" dirty="0" err="1" smtClean="0"/>
              <a:t>angen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oedolion</a:t>
            </a:r>
            <a:r>
              <a:rPr lang="en-GB" dirty="0" smtClean="0"/>
              <a:t> </a:t>
            </a:r>
            <a:r>
              <a:rPr lang="en-GB" dirty="0" err="1" smtClean="0"/>
              <a:t>ei</a:t>
            </a:r>
            <a:r>
              <a:rPr lang="en-GB" dirty="0" smtClean="0"/>
              <a:t> </a:t>
            </a:r>
            <a:r>
              <a:rPr lang="en-GB" dirty="0" err="1" smtClean="0"/>
              <a:t>wneud</a:t>
            </a:r>
            <a:endParaRPr lang="en-GB" dirty="0"/>
          </a:p>
          <a:p>
            <a:r>
              <a:rPr lang="en-GB" dirty="0" err="1" smtClean="0"/>
              <a:t>Rheoli</a:t>
            </a:r>
            <a:r>
              <a:rPr lang="en-GB" dirty="0" smtClean="0"/>
              <a:t> </a:t>
            </a:r>
            <a:r>
              <a:rPr lang="en-GB" dirty="0" err="1" smtClean="0"/>
              <a:t>risg</a:t>
            </a:r>
            <a:endParaRPr lang="en-GB" dirty="0"/>
          </a:p>
          <a:p>
            <a:r>
              <a:rPr lang="en-GB" dirty="0" err="1" smtClean="0"/>
              <a:t>Gwneud</a:t>
            </a:r>
            <a:r>
              <a:rPr lang="en-GB" dirty="0" smtClean="0"/>
              <a:t> </a:t>
            </a:r>
            <a:r>
              <a:rPr lang="en-GB" dirty="0" err="1" smtClean="0"/>
              <a:t>mân</a:t>
            </a:r>
            <a:r>
              <a:rPr lang="en-GB" dirty="0" smtClean="0"/>
              <a:t> </a:t>
            </a:r>
            <a:r>
              <a:rPr lang="en-GB" dirty="0" err="1" smtClean="0"/>
              <a:t>newidiadau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Content Placeholder 4" descr="DSC00069.JPG">
            <a:extLst>
              <a:ext uri="{FF2B5EF4-FFF2-40B4-BE49-F238E27FC236}">
                <a16:creationId xmlns:a16="http://schemas.microsoft.com/office/drawing/2014/main" id="{04731A1C-DFE6-F74E-8D6A-0A230A155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48" r="1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09328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E875-9885-E04C-A83F-3F6D3A38D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Ble</a:t>
            </a:r>
            <a:r>
              <a:rPr lang="en-US" dirty="0" smtClean="0">
                <a:solidFill>
                  <a:srgbClr val="000000"/>
                </a:solidFill>
              </a:rPr>
              <a:t> y </a:t>
            </a:r>
            <a:r>
              <a:rPr lang="en-US" dirty="0" err="1" smtClean="0">
                <a:solidFill>
                  <a:srgbClr val="000000"/>
                </a:solidFill>
              </a:rPr>
              <a:t>gwnaethoch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chwarae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Sut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roedd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yn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teimlo</a:t>
            </a:r>
            <a:r>
              <a:rPr lang="en-US" dirty="0" smtClean="0">
                <a:solidFill>
                  <a:srgbClr val="000000"/>
                </a:solidFill>
              </a:rPr>
              <a:t>?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Graphic 6" descr="Cursor">
            <a:extLst>
              <a:ext uri="{FF2B5EF4-FFF2-40B4-BE49-F238E27FC236}">
                <a16:creationId xmlns:a16="http://schemas.microsoft.com/office/drawing/2014/main" id="{32052B8D-5A0E-42A6-BCBA-2F31F97C1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8A689-7A7A-A345-9B0A-9A0BBD3C0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503" y="3548465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 err="1" smtClean="0">
                <a:solidFill>
                  <a:srgbClr val="000000"/>
                </a:solidFill>
              </a:rPr>
              <a:t>Cliciwch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ar</a:t>
            </a:r>
            <a:r>
              <a:rPr lang="en-US" sz="2000" dirty="0" smtClean="0">
                <a:solidFill>
                  <a:srgbClr val="000000"/>
                </a:solidFill>
              </a:rPr>
              <a:t> y </a:t>
            </a:r>
            <a:r>
              <a:rPr lang="en-US" sz="2000" dirty="0" err="1" smtClean="0">
                <a:solidFill>
                  <a:srgbClr val="000000"/>
                </a:solidFill>
              </a:rPr>
              <a:t>ddolen</a:t>
            </a:r>
            <a:r>
              <a:rPr lang="en-US" sz="2000" dirty="0" smtClean="0">
                <a:solidFill>
                  <a:srgbClr val="000000"/>
                </a:solidFill>
              </a:rPr>
              <a:t> ac </a:t>
            </a:r>
            <a:r>
              <a:rPr lang="en-US" sz="2000" dirty="0" err="1" smtClean="0">
                <a:solidFill>
                  <a:srgbClr val="000000"/>
                </a:solidFill>
              </a:rPr>
              <a:t>atebwch</a:t>
            </a:r>
            <a:r>
              <a:rPr lang="en-US" sz="2000" dirty="0" smtClean="0">
                <a:solidFill>
                  <a:srgbClr val="000000"/>
                </a:solidFill>
              </a:rPr>
              <a:t> y </a:t>
            </a:r>
            <a:r>
              <a:rPr lang="en-US" sz="2000" dirty="0" err="1" smtClean="0">
                <a:solidFill>
                  <a:srgbClr val="000000"/>
                </a:solidFill>
              </a:rPr>
              <a:t>cwestiynau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ar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Mentimeter</a:t>
            </a:r>
            <a:r>
              <a:rPr lang="en-US" sz="2000" dirty="0" smtClean="0">
                <a:solidFill>
                  <a:srgbClr val="000000"/>
                </a:solidFill>
              </a:rPr>
              <a:t> ….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sz="2000" u="sng" dirty="0">
                <a:hlinkClick r:id="rId5"/>
              </a:rPr>
              <a:t>https://www.menti.com/fc8f4hx54r</a:t>
            </a:r>
            <a:r>
              <a:rPr lang="en-GB" sz="2000" dirty="0"/>
              <a:t> </a:t>
            </a:r>
            <a:endParaRPr lang="en-US" sz="16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FE1B4-53A5-D048-A210-66EA07003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809452"/>
            <a:ext cx="11210925" cy="4211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kern="1200" dirty="0" smtClean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Confensiwn</a:t>
            </a: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>y </a:t>
            </a:r>
            <a:r>
              <a:rPr lang="en-GB" sz="2800" dirty="0" err="1">
                <a:solidFill>
                  <a:schemeClr val="bg1"/>
                </a:solidFill>
              </a:rPr>
              <a:t>Cenhedloedd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Unedig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ar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>
                <a:solidFill>
                  <a:schemeClr val="bg1"/>
                </a:solidFill>
              </a:rPr>
              <a:t>Hawliau'r</a:t>
            </a:r>
            <a:r>
              <a:rPr lang="en-GB" sz="2800" dirty="0">
                <a:solidFill>
                  <a:schemeClr val="bg1"/>
                </a:solidFill>
              </a:rPr>
              <a:t> </a:t>
            </a:r>
            <a:r>
              <a:rPr lang="en-GB" sz="2800" dirty="0" err="1" smtClean="0">
                <a:solidFill>
                  <a:schemeClr val="bg1"/>
                </a:solidFill>
              </a:rPr>
              <a:t>Plentyn</a:t>
            </a:r>
            <a:r>
              <a:rPr lang="en-US" sz="2800" kern="1200" dirty="0" smtClean="0">
                <a:solidFill>
                  <a:schemeClr val="bg1"/>
                </a:solidFill>
              </a:rPr>
              <a:t/>
            </a:r>
            <a:br>
              <a:rPr lang="en-US" sz="2800" kern="1200" dirty="0" smtClean="0">
                <a:solidFill>
                  <a:schemeClr val="bg1"/>
                </a:solidFill>
              </a:rPr>
            </a:br>
            <a:r>
              <a:rPr lang="en-US" sz="2800" kern="1200" dirty="0" err="1" smtClean="0">
                <a:solidFill>
                  <a:schemeClr val="bg1"/>
                </a:solidFill>
              </a:rPr>
              <a:t>Dyma</a:t>
            </a:r>
            <a:r>
              <a:rPr lang="en-US" sz="2800" kern="1200" dirty="0" smtClean="0">
                <a:solidFill>
                  <a:schemeClr val="bg1"/>
                </a:solidFill>
              </a:rPr>
              <a:t> Fi</a:t>
            </a:r>
            <a:endParaRPr lang="en-US" sz="2800" kern="1200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3B9EF-E86F-C148-947A-ADD4A70C2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Mae </a:t>
            </a:r>
            <a:r>
              <a:rPr lang="en-US" dirty="0" err="1" smtClean="0"/>
              <a:t>gan</a:t>
            </a:r>
            <a:r>
              <a:rPr lang="en-US" dirty="0" smtClean="0"/>
              <a:t> bob </a:t>
            </a:r>
            <a:r>
              <a:rPr lang="en-US" dirty="0" err="1" smtClean="0"/>
              <a:t>plentyn</a:t>
            </a:r>
            <a:r>
              <a:rPr lang="en-US" dirty="0" smtClean="0"/>
              <a:t> </a:t>
            </a:r>
            <a:r>
              <a:rPr lang="en-US" dirty="0" err="1" smtClean="0"/>
              <a:t>yr</a:t>
            </a:r>
            <a:r>
              <a:rPr lang="en-US" dirty="0" smtClean="0"/>
              <a:t> </a:t>
            </a:r>
            <a:r>
              <a:rPr lang="en-US" dirty="0" err="1" smtClean="0"/>
              <a:t>hawl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chwarae</a:t>
            </a:r>
            <a:r>
              <a:rPr lang="en-US" dirty="0" smtClean="0"/>
              <a:t> </a:t>
            </a:r>
            <a:r>
              <a:rPr lang="en-US" dirty="0" err="1" smtClean="0"/>
              <a:t>fel</a:t>
            </a:r>
            <a:r>
              <a:rPr lang="en-US" dirty="0" smtClean="0"/>
              <a:t> </a:t>
            </a:r>
            <a:r>
              <a:rPr lang="en-US" dirty="0" err="1" smtClean="0"/>
              <a:t>rhan</a:t>
            </a:r>
            <a:r>
              <a:rPr lang="en-US" dirty="0" smtClean="0"/>
              <a:t> o </a:t>
            </a:r>
            <a:r>
              <a:rPr lang="en-US" dirty="0" err="1" smtClean="0"/>
              <a:t>Gonfensiwn</a:t>
            </a:r>
            <a:r>
              <a:rPr lang="en-US" dirty="0"/>
              <a:t> </a:t>
            </a:r>
            <a:r>
              <a:rPr lang="en-US" dirty="0" smtClean="0"/>
              <a:t>y </a:t>
            </a:r>
            <a:r>
              <a:rPr lang="en-US" dirty="0" err="1" smtClean="0"/>
              <a:t>Cenhedloedd</a:t>
            </a:r>
            <a:r>
              <a:rPr lang="en-US" dirty="0" smtClean="0"/>
              <a:t> </a:t>
            </a:r>
            <a:r>
              <a:rPr lang="en-US" dirty="0" err="1" smtClean="0"/>
              <a:t>Unedig</a:t>
            </a:r>
            <a:r>
              <a:rPr lang="en-US" dirty="0" smtClean="0"/>
              <a:t>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Hawliau’r</a:t>
            </a:r>
            <a:r>
              <a:rPr lang="en-US" dirty="0" smtClean="0"/>
              <a:t> </a:t>
            </a:r>
            <a:r>
              <a:rPr lang="en-US" dirty="0" err="1" smtClean="0"/>
              <a:t>Plentyn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https://www.youtube.com/watch?v=BbL-aEwVmhg</a:t>
            </a:r>
            <a:r>
              <a:rPr lang="en-US" dirty="0"/>
              <a:t> - </a:t>
            </a:r>
            <a:r>
              <a:rPr lang="en-US" dirty="0" err="1"/>
              <a:t>Cymraeg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42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54C00-7A50-2743-857D-8DC59EB28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 err="1" smtClean="0">
                <a:solidFill>
                  <a:srgbClr val="FFFFFF"/>
                </a:solidFill>
              </a:rPr>
              <a:t>Diffiniadau</a:t>
            </a:r>
            <a:r>
              <a:rPr lang="en-US" sz="4000" dirty="0" smtClean="0">
                <a:solidFill>
                  <a:srgbClr val="FFFFFF"/>
                </a:solidFill>
              </a:rPr>
              <a:t> o </a:t>
            </a:r>
            <a:r>
              <a:rPr lang="en-US" sz="4000" dirty="0" err="1" smtClean="0">
                <a:solidFill>
                  <a:srgbClr val="FFFFFF"/>
                </a:solidFill>
              </a:rPr>
              <a:t>chwarae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A917C-49E2-2042-A0B8-A5435DE02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711" y="932815"/>
            <a:ext cx="6555347" cy="5546047"/>
          </a:xfrm>
        </p:spPr>
        <p:txBody>
          <a:bodyPr anchor="ctr">
            <a:normAutofit/>
          </a:bodyPr>
          <a:lstStyle/>
          <a:p>
            <a:r>
              <a:rPr lang="cy-GB" sz="2400" dirty="0" smtClean="0"/>
              <a:t>Chwarae </a:t>
            </a:r>
            <a:r>
              <a:rPr lang="cy-GB" sz="2400" dirty="0"/>
              <a:t>– </a:t>
            </a:r>
            <a:r>
              <a:rPr lang="cy-GB" sz="2400" i="1" dirty="0" smtClean="0"/>
              <a:t>caiff chwarae ei ddewis yn rhydd, ei gyfarwyddo’n bersonol a’i gymell yn gynhenid. </a:t>
            </a:r>
            <a:endParaRPr lang="cy-GB" sz="2400" i="1" dirty="0"/>
          </a:p>
          <a:p>
            <a:pPr marL="0" indent="0">
              <a:buNone/>
            </a:pPr>
            <a:r>
              <a:rPr lang="cy-GB" sz="2400" i="1" dirty="0"/>
              <a:t>	</a:t>
            </a:r>
            <a:r>
              <a:rPr lang="cy-GB" sz="1800" i="1" dirty="0" smtClean="0"/>
              <a:t>(Llywodraeth Cymru, Polisi Chwarae Cenedlaethol)</a:t>
            </a:r>
            <a:endParaRPr lang="cy-GB" sz="1800" i="1" dirty="0"/>
          </a:p>
          <a:p>
            <a:endParaRPr lang="cy-GB" sz="2400" i="1" dirty="0"/>
          </a:p>
          <a:p>
            <a:r>
              <a:rPr lang="en-GB" sz="2400" i="1" dirty="0" err="1" smtClean="0"/>
              <a:t>Ystyr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chwarae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yw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unrhyw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ymddygiad</a:t>
            </a:r>
            <a:r>
              <a:rPr lang="en-GB" sz="2400" i="1" dirty="0" smtClean="0"/>
              <a:t>, </a:t>
            </a:r>
            <a:r>
              <a:rPr lang="en-GB" sz="2400" i="1" dirty="0" err="1" smtClean="0"/>
              <a:t>gweithgaredd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neu</a:t>
            </a:r>
            <a:r>
              <a:rPr lang="en-GB" sz="2400" i="1" dirty="0" smtClean="0"/>
              <a:t> broses a </a:t>
            </a:r>
            <a:r>
              <a:rPr lang="en-GB" sz="2400" i="1" dirty="0" err="1" smtClean="0"/>
              <a:t>gaiff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eu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cymell</a:t>
            </a:r>
            <a:r>
              <a:rPr lang="en-GB" sz="2400" i="1" dirty="0" smtClean="0"/>
              <a:t>, </a:t>
            </a:r>
            <a:r>
              <a:rPr lang="en-GB" sz="2400" i="1" dirty="0" err="1" smtClean="0"/>
              <a:t>eu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rheoli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neu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eu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strwythuro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gan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blant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eu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hunain</a:t>
            </a:r>
            <a:r>
              <a:rPr lang="en-GB" sz="2400" i="1" dirty="0" smtClean="0"/>
              <a:t>; </a:t>
            </a:r>
            <a:r>
              <a:rPr lang="en-GB" sz="2400" i="1" dirty="0" err="1" smtClean="0"/>
              <a:t>mae’n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digwydd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pryd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bynnag</a:t>
            </a:r>
            <a:r>
              <a:rPr lang="en-GB" sz="2400" i="1" dirty="0" smtClean="0"/>
              <a:t> a </a:t>
            </a:r>
            <a:r>
              <a:rPr lang="en-GB" sz="2400" i="1" dirty="0" err="1" smtClean="0"/>
              <a:t>lle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bynnag</a:t>
            </a:r>
            <a:r>
              <a:rPr lang="en-GB" sz="2400" i="1" dirty="0" smtClean="0"/>
              <a:t> y </a:t>
            </a:r>
            <a:r>
              <a:rPr lang="en-GB" sz="2400" i="1" dirty="0" err="1" smtClean="0"/>
              <a:t>bydd</a:t>
            </a:r>
            <a:r>
              <a:rPr lang="en-GB" sz="2400" i="1" dirty="0" smtClean="0"/>
              <a:t> y </a:t>
            </a:r>
            <a:r>
              <a:rPr lang="en-GB" sz="2400" i="1" dirty="0" err="1" smtClean="0"/>
              <a:t>cyfle’n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codi</a:t>
            </a:r>
            <a:r>
              <a:rPr lang="en-GB" sz="2400" i="1" dirty="0" smtClean="0"/>
              <a:t>. </a:t>
            </a:r>
            <a:r>
              <a:rPr lang="en-GB" sz="2400" i="1" dirty="0" err="1" smtClean="0"/>
              <a:t>Nodweddion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allweddol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chwarae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yw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hwyl</a:t>
            </a:r>
            <a:r>
              <a:rPr lang="en-GB" sz="2400" i="1" dirty="0" smtClean="0"/>
              <a:t>, </a:t>
            </a:r>
            <a:r>
              <a:rPr lang="en-GB" sz="2400" i="1" dirty="0" err="1" smtClean="0"/>
              <a:t>ansicrwydd</a:t>
            </a:r>
            <a:r>
              <a:rPr lang="en-GB" sz="2400" i="1" dirty="0" smtClean="0"/>
              <a:t>, her, </a:t>
            </a:r>
            <a:r>
              <a:rPr lang="en-GB" sz="2400" i="1" dirty="0" err="1" smtClean="0"/>
              <a:t>hyblygrwydd</a:t>
            </a:r>
            <a:r>
              <a:rPr lang="en-GB" sz="2400" i="1" dirty="0" smtClean="0"/>
              <a:t> a </a:t>
            </a:r>
            <a:r>
              <a:rPr lang="en-GB" sz="2400" i="1" dirty="0" err="1" smtClean="0"/>
              <a:t>diffyg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cynhyrchiant</a:t>
            </a:r>
            <a:r>
              <a:rPr lang="en-GB" sz="2400" i="1" dirty="0" smtClean="0"/>
              <a:t>.</a:t>
            </a:r>
            <a:endParaRPr lang="en-GB" sz="2400" i="1" dirty="0"/>
          </a:p>
          <a:p>
            <a:pPr marL="0" indent="0">
              <a:buNone/>
            </a:pPr>
            <a:r>
              <a:rPr lang="en-GB" sz="2400" i="1" dirty="0"/>
              <a:t>	</a:t>
            </a:r>
            <a:r>
              <a:rPr lang="en-GB" sz="1800" i="1" dirty="0" smtClean="0"/>
              <a:t>(</a:t>
            </a:r>
            <a:r>
              <a:rPr lang="en-GB" sz="1800" i="1" dirty="0" err="1" smtClean="0"/>
              <a:t>Sylw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Cyffredinol</a:t>
            </a:r>
            <a:r>
              <a:rPr lang="en-GB" sz="1800" i="1" dirty="0" smtClean="0"/>
              <a:t> 17 </a:t>
            </a:r>
            <a:r>
              <a:rPr lang="en-GB" sz="1800" i="1" dirty="0" err="1" smtClean="0"/>
              <a:t>ar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erthygl</a:t>
            </a:r>
            <a:r>
              <a:rPr lang="en-GB" sz="1800" i="1" dirty="0" smtClean="0"/>
              <a:t> 31 </a:t>
            </a:r>
            <a:r>
              <a:rPr lang="en-GB" sz="1800" i="1" dirty="0" err="1" smtClean="0"/>
              <a:t>Confensiwn</a:t>
            </a:r>
            <a:r>
              <a:rPr lang="en-GB" sz="1800" i="1" dirty="0" smtClean="0"/>
              <a:t> y 	</a:t>
            </a:r>
            <a:r>
              <a:rPr lang="en-GB" sz="1800" i="1" dirty="0" err="1" smtClean="0"/>
              <a:t>Cenhedloedd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Unedig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ar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Hawliau’r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Plentyn</a:t>
            </a:r>
            <a:r>
              <a:rPr lang="en-GB" sz="1800" i="1" dirty="0" smtClean="0"/>
              <a:t>)</a:t>
            </a:r>
            <a:endParaRPr lang="en-GB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823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7C35177-CFED-ED49-946C-FE9BB6042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115" b="25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8F951-8B37-474B-B384-2125B748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483" y="4433977"/>
            <a:ext cx="3151517" cy="22020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 smtClean="0"/>
              <a:t>Felly, </a:t>
            </a:r>
            <a:r>
              <a:rPr lang="en-US" sz="4000" b="1" dirty="0" err="1" smtClean="0"/>
              <a:t>sut</a:t>
            </a:r>
            <a:r>
              <a:rPr lang="en-US" sz="4000" b="1" dirty="0" smtClean="0"/>
              <a:t> y </a:t>
            </a:r>
            <a:r>
              <a:rPr lang="en-US" sz="4000" b="1" dirty="0" err="1" smtClean="0"/>
              <a:t>gallwn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gefnogi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chwarae</a:t>
            </a:r>
            <a:r>
              <a:rPr lang="en-US" sz="4000" b="1" dirty="0" smtClean="0"/>
              <a:t>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80728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319E42-AEB3-9243-A969-B96A5D37E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n-US" sz="3800" b="1" dirty="0"/>
              <a:t/>
            </a:r>
            <a:br>
              <a:rPr lang="en-US" sz="3800" b="1" dirty="0"/>
            </a:br>
            <a:r>
              <a:rPr lang="en-US" sz="3800" b="1" dirty="0"/>
              <a:t>1 – </a:t>
            </a:r>
            <a:r>
              <a:rPr lang="en-US" sz="3800" b="1" dirty="0" err="1" smtClean="0"/>
              <a:t>Amser</a:t>
            </a:r>
            <a:r>
              <a:rPr lang="en-US" sz="3800" b="1" dirty="0" smtClean="0"/>
              <a:t/>
            </a:r>
            <a:br>
              <a:rPr lang="en-US" sz="3800" b="1" dirty="0" smtClean="0"/>
            </a:br>
            <a:r>
              <a:rPr lang="en-US" sz="3800" b="1" dirty="0" err="1" smtClean="0"/>
              <a:t>Creu’r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amodau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ar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gyfer</a:t>
            </a:r>
            <a:r>
              <a:rPr lang="en-US" sz="3800" b="1" dirty="0" smtClean="0"/>
              <a:t> </a:t>
            </a:r>
            <a:r>
              <a:rPr lang="en-US" sz="3800" b="1" dirty="0" err="1" smtClean="0"/>
              <a:t>chwarae</a:t>
            </a:r>
            <a:endParaRPr lang="en-US" sz="3800" b="1" dirty="0"/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844D023E-5743-FF4D-8F47-3986EA3A82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57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0A148-CEB2-414E-B708-A8C062956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2706624"/>
            <a:ext cx="6572185" cy="4151376"/>
          </a:xfrm>
        </p:spPr>
        <p:txBody>
          <a:bodyPr>
            <a:normAutofit/>
          </a:bodyPr>
          <a:lstStyle/>
          <a:p>
            <a:r>
              <a:rPr lang="en-US" sz="1900" dirty="0" smtClean="0"/>
              <a:t>Mae </a:t>
            </a:r>
            <a:r>
              <a:rPr lang="en-US" sz="1900" dirty="0" err="1" smtClean="0"/>
              <a:t>angen</a:t>
            </a:r>
            <a:r>
              <a:rPr lang="en-US" sz="1900" dirty="0" smtClean="0"/>
              <a:t> </a:t>
            </a:r>
            <a:r>
              <a:rPr lang="en-US" sz="1900" dirty="0" err="1" smtClean="0"/>
              <a:t>i</a:t>
            </a:r>
            <a:r>
              <a:rPr lang="en-US" sz="1900" dirty="0" smtClean="0"/>
              <a:t> </a:t>
            </a:r>
            <a:r>
              <a:rPr lang="en-US" sz="1900" dirty="0" err="1" smtClean="0"/>
              <a:t>blant</a:t>
            </a:r>
            <a:r>
              <a:rPr lang="en-US" sz="1900" dirty="0" smtClean="0"/>
              <a:t> </a:t>
            </a:r>
            <a:r>
              <a:rPr lang="en-US" sz="1900" dirty="0" err="1" smtClean="0"/>
              <a:t>gael</a:t>
            </a:r>
            <a:r>
              <a:rPr lang="en-US" sz="1900" dirty="0" smtClean="0"/>
              <a:t> </a:t>
            </a:r>
            <a:r>
              <a:rPr lang="en-US" sz="1900" dirty="0" err="1" smtClean="0"/>
              <a:t>amser</a:t>
            </a:r>
            <a:r>
              <a:rPr lang="en-US" sz="1900" dirty="0" smtClean="0"/>
              <a:t> </a:t>
            </a:r>
            <a:r>
              <a:rPr lang="en-US" sz="1900" dirty="0" err="1" smtClean="0"/>
              <a:t>i</a:t>
            </a:r>
            <a:r>
              <a:rPr lang="en-US" sz="1900" dirty="0"/>
              <a:t> </a:t>
            </a:r>
            <a:r>
              <a:rPr lang="en-US" sz="1900" dirty="0" err="1" smtClean="0"/>
              <a:t>chwarae</a:t>
            </a:r>
            <a:r>
              <a:rPr lang="en-US" sz="1900" dirty="0" smtClean="0"/>
              <a:t> </a:t>
            </a:r>
            <a:r>
              <a:rPr lang="en-US" sz="1900" dirty="0" err="1" smtClean="0"/>
              <a:t>nad</a:t>
            </a:r>
            <a:r>
              <a:rPr lang="en-US" sz="1900" dirty="0" smtClean="0"/>
              <a:t> </a:t>
            </a:r>
            <a:r>
              <a:rPr lang="en-US" sz="1900" dirty="0" err="1" smtClean="0"/>
              <a:t>yw</a:t>
            </a:r>
            <a:r>
              <a:rPr lang="en-US" sz="1900" dirty="0" smtClean="0"/>
              <a:t> </a:t>
            </a:r>
            <a:r>
              <a:rPr lang="en-US" sz="1900" dirty="0" err="1" smtClean="0"/>
              <a:t>wedi’i</a:t>
            </a:r>
            <a:r>
              <a:rPr lang="en-US" sz="1900" dirty="0" smtClean="0"/>
              <a:t> </a:t>
            </a:r>
            <a:r>
              <a:rPr lang="en-US" sz="1900" dirty="0" err="1" smtClean="0"/>
              <a:t>gynllunio</a:t>
            </a:r>
            <a:r>
              <a:rPr lang="en-US" sz="1900" dirty="0" smtClean="0"/>
              <a:t> </a:t>
            </a:r>
            <a:r>
              <a:rPr lang="en-US" sz="1900" dirty="0" err="1" smtClean="0"/>
              <a:t>na’i</a:t>
            </a:r>
            <a:r>
              <a:rPr lang="en-US" sz="1900" dirty="0" smtClean="0"/>
              <a:t> </a:t>
            </a:r>
            <a:r>
              <a:rPr lang="en-US" sz="1900" dirty="0" err="1" smtClean="0"/>
              <a:t>gyfarwyddo</a:t>
            </a:r>
            <a:r>
              <a:rPr lang="en-US" sz="1900" dirty="0" smtClean="0"/>
              <a:t> </a:t>
            </a:r>
            <a:r>
              <a:rPr lang="en-US" sz="1900" dirty="0" err="1" smtClean="0"/>
              <a:t>gan</a:t>
            </a:r>
            <a:r>
              <a:rPr lang="en-US" sz="1900" dirty="0" smtClean="0"/>
              <a:t> </a:t>
            </a:r>
            <a:r>
              <a:rPr lang="en-US" sz="1900" dirty="0" err="1" smtClean="0"/>
              <a:t>oedolion</a:t>
            </a:r>
            <a:endParaRPr lang="en-US" sz="1900" dirty="0"/>
          </a:p>
          <a:p>
            <a:r>
              <a:rPr lang="en-US" sz="1900" dirty="0" smtClean="0"/>
              <a:t>Mae plant </a:t>
            </a:r>
            <a:r>
              <a:rPr lang="en-US" sz="1900" dirty="0" err="1" smtClean="0"/>
              <a:t>yn</a:t>
            </a:r>
            <a:r>
              <a:rPr lang="en-US" sz="1900" dirty="0" smtClean="0"/>
              <a:t> </a:t>
            </a:r>
            <a:r>
              <a:rPr lang="en-US" sz="1900" dirty="0" err="1" smtClean="0"/>
              <a:t>dweud</a:t>
            </a:r>
            <a:r>
              <a:rPr lang="en-US" sz="1900" dirty="0" smtClean="0"/>
              <a:t> </a:t>
            </a:r>
            <a:r>
              <a:rPr lang="en-US" sz="1900" dirty="0" err="1" smtClean="0"/>
              <a:t>wrthym</a:t>
            </a:r>
            <a:r>
              <a:rPr lang="en-US" sz="1900" dirty="0" smtClean="0"/>
              <a:t> </a:t>
            </a:r>
            <a:r>
              <a:rPr lang="en-US" sz="1900" dirty="0" err="1" smtClean="0"/>
              <a:t>fod</a:t>
            </a:r>
            <a:r>
              <a:rPr lang="en-US" sz="1900" dirty="0" smtClean="0"/>
              <a:t> </a:t>
            </a:r>
            <a:r>
              <a:rPr lang="en-US" sz="1900" dirty="0" err="1" smtClean="0"/>
              <a:t>gwaith</a:t>
            </a:r>
            <a:r>
              <a:rPr lang="en-US" sz="1900" dirty="0" smtClean="0"/>
              <a:t> </a:t>
            </a:r>
            <a:r>
              <a:rPr lang="en-US" sz="1900" dirty="0" err="1" smtClean="0"/>
              <a:t>cartref</a:t>
            </a:r>
            <a:r>
              <a:rPr lang="en-US" sz="1900" dirty="0" smtClean="0"/>
              <a:t> a </a:t>
            </a:r>
            <a:r>
              <a:rPr lang="en-US" sz="1900" dirty="0" err="1" smtClean="0"/>
              <a:t>ffyrdd</a:t>
            </a:r>
            <a:r>
              <a:rPr lang="en-US" sz="1900" dirty="0" smtClean="0"/>
              <a:t> o </a:t>
            </a:r>
            <a:r>
              <a:rPr lang="en-US" sz="1900" dirty="0" err="1" smtClean="0"/>
              <a:t>fyw</a:t>
            </a:r>
            <a:r>
              <a:rPr lang="en-US" sz="1900" dirty="0" smtClean="0"/>
              <a:t> </a:t>
            </a:r>
            <a:r>
              <a:rPr lang="en-US" sz="1900" dirty="0" err="1" smtClean="0"/>
              <a:t>sydd</a:t>
            </a:r>
            <a:r>
              <a:rPr lang="en-US" sz="1900" dirty="0" smtClean="0"/>
              <a:t> </a:t>
            </a:r>
            <a:r>
              <a:rPr lang="en-US" sz="1900" dirty="0" err="1" smtClean="0"/>
              <a:t>wedi’u</a:t>
            </a:r>
            <a:r>
              <a:rPr lang="en-US" sz="1900" dirty="0" smtClean="0"/>
              <a:t> </a:t>
            </a:r>
            <a:r>
              <a:rPr lang="en-US" sz="1900" dirty="0" err="1" smtClean="0"/>
              <a:t>strwythuro’n</a:t>
            </a:r>
            <a:r>
              <a:rPr lang="en-US" sz="1900" dirty="0" smtClean="0"/>
              <a:t> </a:t>
            </a:r>
            <a:r>
              <a:rPr lang="en-US" sz="1900" dirty="0" err="1" smtClean="0"/>
              <a:t>ormodol</a:t>
            </a:r>
            <a:r>
              <a:rPr lang="en-US" sz="1900" dirty="0" smtClean="0"/>
              <a:t> o </a:t>
            </a:r>
            <a:r>
              <a:rPr lang="en-US" sz="1900" dirty="0" err="1" smtClean="0"/>
              <a:t>ganlyniad</a:t>
            </a:r>
            <a:r>
              <a:rPr lang="en-US" sz="1900" dirty="0" smtClean="0"/>
              <a:t> </a:t>
            </a:r>
            <a:r>
              <a:rPr lang="en-US" sz="1900" dirty="0" err="1" smtClean="0"/>
              <a:t>i</a:t>
            </a:r>
            <a:r>
              <a:rPr lang="en-US" sz="1900" dirty="0" smtClean="0"/>
              <a:t> </a:t>
            </a:r>
            <a:r>
              <a:rPr lang="en-US" sz="1900" dirty="0" err="1" smtClean="0"/>
              <a:t>weithgareddau</a:t>
            </a:r>
            <a:r>
              <a:rPr lang="en-US" sz="1900" dirty="0" smtClean="0"/>
              <a:t> </a:t>
            </a:r>
            <a:r>
              <a:rPr lang="en-US" sz="1900" dirty="0" err="1" smtClean="0"/>
              <a:t>allgyrsiol</a:t>
            </a:r>
            <a:r>
              <a:rPr lang="en-US" sz="1900" dirty="0" smtClean="0"/>
              <a:t> </a:t>
            </a:r>
            <a:r>
              <a:rPr lang="en-US" sz="1900" dirty="0" err="1" smtClean="0"/>
              <a:t>yn</a:t>
            </a:r>
            <a:r>
              <a:rPr lang="en-US" sz="1900" dirty="0" smtClean="0"/>
              <a:t> </a:t>
            </a:r>
            <a:r>
              <a:rPr lang="en-US" sz="1900" dirty="0" err="1" smtClean="0"/>
              <a:t>effeithio</a:t>
            </a:r>
            <a:r>
              <a:rPr lang="en-US" sz="1900" dirty="0" smtClean="0"/>
              <a:t> </a:t>
            </a:r>
            <a:r>
              <a:rPr lang="en-US" sz="1900" dirty="0" err="1" smtClean="0"/>
              <a:t>ar</a:t>
            </a:r>
            <a:r>
              <a:rPr lang="en-US" sz="1900" dirty="0" smtClean="0"/>
              <a:t> </a:t>
            </a:r>
            <a:r>
              <a:rPr lang="en-US" sz="1900" dirty="0" err="1" smtClean="0"/>
              <a:t>eu</a:t>
            </a:r>
            <a:r>
              <a:rPr lang="en-US" sz="1900" dirty="0" smtClean="0"/>
              <a:t> </a:t>
            </a:r>
            <a:r>
              <a:rPr lang="en-US" sz="1900" dirty="0" err="1" smtClean="0"/>
              <a:t>hamser</a:t>
            </a:r>
            <a:r>
              <a:rPr lang="en-US" sz="1900" dirty="0" smtClean="0"/>
              <a:t> </a:t>
            </a:r>
            <a:r>
              <a:rPr lang="en-US" sz="1900" dirty="0" err="1" smtClean="0"/>
              <a:t>i</a:t>
            </a:r>
            <a:r>
              <a:rPr lang="en-US" sz="1900" dirty="0" smtClean="0"/>
              <a:t> </a:t>
            </a:r>
            <a:r>
              <a:rPr lang="en-US" sz="1900" dirty="0" err="1" smtClean="0"/>
              <a:t>chwarae</a:t>
            </a:r>
            <a:endParaRPr lang="en-US" sz="1900" dirty="0"/>
          </a:p>
          <a:p>
            <a:r>
              <a:rPr lang="en-GB" sz="1900" dirty="0" err="1" smtClean="0"/>
              <a:t>Os</a:t>
            </a:r>
            <a:r>
              <a:rPr lang="en-GB" sz="1900" dirty="0" smtClean="0"/>
              <a:t> </a:t>
            </a:r>
            <a:r>
              <a:rPr lang="en-GB" sz="1900" dirty="0" err="1" smtClean="0"/>
              <a:t>yw’r</a:t>
            </a:r>
            <a:r>
              <a:rPr lang="en-GB" sz="1900" dirty="0" smtClean="0"/>
              <a:t> plant </a:t>
            </a:r>
            <a:r>
              <a:rPr lang="en-GB" sz="1900" dirty="0" err="1" smtClean="0"/>
              <a:t>yn</a:t>
            </a:r>
            <a:r>
              <a:rPr lang="en-GB" sz="1900" dirty="0" smtClean="0"/>
              <a:t> </a:t>
            </a:r>
            <a:r>
              <a:rPr lang="en-GB" sz="1900" dirty="0" err="1" smtClean="0"/>
              <a:t>ymgolli</a:t>
            </a:r>
            <a:r>
              <a:rPr lang="en-GB" sz="1900" dirty="0"/>
              <a:t> </a:t>
            </a:r>
            <a:r>
              <a:rPr lang="en-GB" sz="1900" dirty="0" err="1" smtClean="0"/>
              <a:t>yn</a:t>
            </a:r>
            <a:r>
              <a:rPr lang="en-GB" sz="1900" dirty="0" smtClean="0"/>
              <a:t> </a:t>
            </a:r>
            <a:r>
              <a:rPr lang="en-GB" sz="1900" dirty="0" err="1" smtClean="0"/>
              <a:t>eu</a:t>
            </a:r>
            <a:r>
              <a:rPr lang="en-GB" sz="1900" dirty="0" smtClean="0"/>
              <a:t> </a:t>
            </a:r>
            <a:r>
              <a:rPr lang="en-GB" sz="1900" dirty="0" err="1" smtClean="0"/>
              <a:t>chwarae</a:t>
            </a:r>
            <a:r>
              <a:rPr lang="en-GB" sz="1900" dirty="0" smtClean="0"/>
              <a:t>, </a:t>
            </a:r>
            <a:r>
              <a:rPr lang="en-GB" sz="1900" dirty="0" err="1" smtClean="0"/>
              <a:t>mae’n</a:t>
            </a:r>
            <a:r>
              <a:rPr lang="en-GB" sz="1900" dirty="0" smtClean="0"/>
              <a:t> </a:t>
            </a:r>
            <a:r>
              <a:rPr lang="en-GB" sz="1900" dirty="0" err="1" smtClean="0"/>
              <a:t>iawn</a:t>
            </a:r>
            <a:r>
              <a:rPr lang="en-GB" sz="1900" dirty="0" smtClean="0"/>
              <a:t> </a:t>
            </a:r>
            <a:r>
              <a:rPr lang="en-GB" sz="1900" dirty="0" err="1" smtClean="0"/>
              <a:t>i</a:t>
            </a:r>
            <a:r>
              <a:rPr lang="en-GB" sz="1900" dirty="0" smtClean="0"/>
              <a:t> </a:t>
            </a:r>
            <a:r>
              <a:rPr lang="en-GB" sz="1900" dirty="0" err="1" smtClean="0"/>
              <a:t>adael</a:t>
            </a:r>
            <a:r>
              <a:rPr lang="en-GB" sz="1900" dirty="0" smtClean="0"/>
              <a:t> </a:t>
            </a:r>
            <a:r>
              <a:rPr lang="en-GB" sz="1900" dirty="0" err="1" smtClean="0"/>
              <a:t>llonydd</a:t>
            </a:r>
            <a:r>
              <a:rPr lang="en-GB" sz="1900" dirty="0" smtClean="0"/>
              <a:t> </a:t>
            </a:r>
            <a:r>
              <a:rPr lang="en-GB" sz="1900" dirty="0" err="1" smtClean="0"/>
              <a:t>iddynt</a:t>
            </a:r>
            <a:r>
              <a:rPr lang="en-GB" sz="1900" dirty="0" smtClean="0"/>
              <a:t>. </a:t>
            </a:r>
            <a:r>
              <a:rPr lang="en-GB" sz="1900" dirty="0" err="1" smtClean="0"/>
              <a:t>Ceisiwch</a:t>
            </a:r>
            <a:r>
              <a:rPr lang="en-GB" sz="1900" dirty="0"/>
              <a:t> </a:t>
            </a:r>
            <a:r>
              <a:rPr lang="en-GB" sz="1900" dirty="0" err="1" smtClean="0"/>
              <a:t>beidio</a:t>
            </a:r>
            <a:r>
              <a:rPr lang="en-GB" sz="1900" dirty="0" smtClean="0"/>
              <a:t> â </a:t>
            </a:r>
            <a:r>
              <a:rPr lang="en-GB" sz="1900" dirty="0" err="1" smtClean="0"/>
              <a:t>dechrau</a:t>
            </a:r>
            <a:r>
              <a:rPr lang="en-GB" sz="1900" dirty="0" smtClean="0"/>
              <a:t> </a:t>
            </a:r>
            <a:r>
              <a:rPr lang="en-GB" sz="1900" dirty="0" err="1" smtClean="0"/>
              <a:t>gweithgareddau</a:t>
            </a:r>
            <a:r>
              <a:rPr lang="en-GB" sz="1900" dirty="0" smtClean="0"/>
              <a:t> </a:t>
            </a:r>
            <a:r>
              <a:rPr lang="en-GB" sz="1900" dirty="0" err="1" smtClean="0"/>
              <a:t>penodol</a:t>
            </a:r>
            <a:r>
              <a:rPr lang="en-GB" sz="1900" dirty="0" smtClean="0"/>
              <a:t>, </a:t>
            </a:r>
            <a:r>
              <a:rPr lang="en-GB" sz="1900" dirty="0" err="1" smtClean="0"/>
              <a:t>neu</a:t>
            </a:r>
            <a:r>
              <a:rPr lang="en-GB" sz="1900" dirty="0" smtClean="0"/>
              <a:t> </a:t>
            </a:r>
            <a:r>
              <a:rPr lang="en-GB" sz="1900" dirty="0" err="1" smtClean="0"/>
              <a:t>gamu</a:t>
            </a:r>
            <a:r>
              <a:rPr lang="en-GB" sz="1900" dirty="0" smtClean="0"/>
              <a:t> </a:t>
            </a:r>
            <a:r>
              <a:rPr lang="en-GB" sz="1900" dirty="0" err="1" smtClean="0"/>
              <a:t>i</a:t>
            </a:r>
            <a:r>
              <a:rPr lang="en-GB" sz="1900" dirty="0" smtClean="0"/>
              <a:t> </a:t>
            </a:r>
            <a:r>
              <a:rPr lang="en-GB" sz="1900" dirty="0" err="1" smtClean="0"/>
              <a:t>mewn</a:t>
            </a:r>
            <a:r>
              <a:rPr lang="en-GB" sz="1900" dirty="0" smtClean="0"/>
              <a:t> </a:t>
            </a:r>
            <a:r>
              <a:rPr lang="en-GB" sz="1900" dirty="0" err="1" smtClean="0"/>
              <a:t>i</a:t>
            </a:r>
            <a:r>
              <a:rPr lang="en-GB" sz="1900" dirty="0" smtClean="0"/>
              <a:t> </a:t>
            </a:r>
            <a:r>
              <a:rPr lang="en-GB" sz="1900" dirty="0" err="1" smtClean="0"/>
              <a:t>helpu</a:t>
            </a:r>
            <a:r>
              <a:rPr lang="en-GB" sz="1900" dirty="0" smtClean="0"/>
              <a:t>, </a:t>
            </a:r>
            <a:r>
              <a:rPr lang="en-GB" sz="1900" dirty="0" err="1" smtClean="0"/>
              <a:t>oni</a:t>
            </a:r>
            <a:r>
              <a:rPr lang="en-GB" sz="1900" dirty="0" smtClean="0"/>
              <a:t> </a:t>
            </a:r>
            <a:r>
              <a:rPr lang="en-GB" sz="1900" dirty="0" err="1" smtClean="0"/>
              <a:t>bai</a:t>
            </a:r>
            <a:r>
              <a:rPr lang="en-GB" sz="1900" dirty="0" smtClean="0"/>
              <a:t> bod y plant </a:t>
            </a:r>
            <a:r>
              <a:rPr lang="en-GB" sz="1900" dirty="0" err="1" smtClean="0"/>
              <a:t>yn</a:t>
            </a:r>
            <a:r>
              <a:rPr lang="en-GB" sz="1900" dirty="0" smtClean="0"/>
              <a:t> </a:t>
            </a:r>
            <a:r>
              <a:rPr lang="en-GB" sz="1900" dirty="0" err="1" smtClean="0"/>
              <a:t>gofyn</a:t>
            </a:r>
            <a:r>
              <a:rPr lang="en-GB" sz="1900" dirty="0" smtClean="0"/>
              <a:t> </a:t>
            </a:r>
            <a:r>
              <a:rPr lang="en-GB" sz="1900" dirty="0" err="1" smtClean="0"/>
              <a:t>i</a:t>
            </a:r>
            <a:r>
              <a:rPr lang="en-GB" sz="1900" dirty="0" smtClean="0"/>
              <a:t> chi </a:t>
            </a:r>
            <a:r>
              <a:rPr lang="en-GB" sz="1900" dirty="0" err="1" smtClean="0"/>
              <a:t>wneud</a:t>
            </a:r>
            <a:r>
              <a:rPr lang="en-GB" sz="1900" dirty="0" smtClean="0"/>
              <a:t> </a:t>
            </a:r>
            <a:r>
              <a:rPr lang="en-GB" sz="1900" dirty="0" err="1" smtClean="0"/>
              <a:t>hynny</a:t>
            </a:r>
            <a:r>
              <a:rPr lang="en-GB" sz="1900" dirty="0" smtClean="0"/>
              <a:t> </a:t>
            </a:r>
          </a:p>
          <a:p>
            <a:r>
              <a:rPr lang="en-GB" sz="1900" dirty="0" smtClean="0"/>
              <a:t>Gall </a:t>
            </a:r>
            <a:r>
              <a:rPr lang="en-GB" sz="1900" dirty="0" err="1" smtClean="0"/>
              <a:t>treulio</a:t>
            </a:r>
            <a:r>
              <a:rPr lang="en-GB" sz="1900" dirty="0" smtClean="0"/>
              <a:t> </a:t>
            </a:r>
            <a:r>
              <a:rPr lang="en-GB" sz="1900" dirty="0" err="1" smtClean="0"/>
              <a:t>amser</a:t>
            </a:r>
            <a:r>
              <a:rPr lang="en-GB" sz="1900" dirty="0" smtClean="0"/>
              <a:t> </a:t>
            </a:r>
            <a:r>
              <a:rPr lang="en-GB" sz="1900" dirty="0" err="1" smtClean="0"/>
              <a:t>yn</a:t>
            </a:r>
            <a:r>
              <a:rPr lang="en-GB" sz="1900" dirty="0" smtClean="0"/>
              <a:t> </a:t>
            </a:r>
            <a:r>
              <a:rPr lang="en-GB" sz="1900" dirty="0" err="1" smtClean="0"/>
              <a:t>gwylio</a:t>
            </a:r>
            <a:r>
              <a:rPr lang="en-GB" sz="1900" dirty="0" smtClean="0"/>
              <a:t> plant </a:t>
            </a:r>
            <a:r>
              <a:rPr lang="en-GB" sz="1900" dirty="0" err="1" smtClean="0"/>
              <a:t>yn</a:t>
            </a:r>
            <a:r>
              <a:rPr lang="en-GB" sz="1900" dirty="0" smtClean="0"/>
              <a:t> </a:t>
            </a:r>
            <a:r>
              <a:rPr lang="en-GB" sz="1900" dirty="0" err="1" smtClean="0"/>
              <a:t>chwarae</a:t>
            </a:r>
            <a:r>
              <a:rPr lang="en-GB" sz="1900" dirty="0" smtClean="0"/>
              <a:t> </a:t>
            </a:r>
            <a:r>
              <a:rPr lang="en-GB" sz="1900" dirty="0" err="1" smtClean="0"/>
              <a:t>eich</a:t>
            </a:r>
            <a:r>
              <a:rPr lang="en-GB" sz="1900" dirty="0" smtClean="0"/>
              <a:t> </a:t>
            </a:r>
            <a:r>
              <a:rPr lang="en-GB" sz="1900" dirty="0" err="1" smtClean="0"/>
              <a:t>helpu</a:t>
            </a:r>
            <a:r>
              <a:rPr lang="en-GB" sz="1900" dirty="0" smtClean="0"/>
              <a:t> </a:t>
            </a:r>
            <a:r>
              <a:rPr lang="en-GB" sz="1900" dirty="0" err="1" smtClean="0"/>
              <a:t>i</a:t>
            </a:r>
            <a:r>
              <a:rPr lang="en-GB" sz="1900" dirty="0" smtClean="0"/>
              <a:t> </a:t>
            </a:r>
            <a:r>
              <a:rPr lang="en-GB" sz="1900" dirty="0" err="1" smtClean="0"/>
              <a:t>ddysgu</a:t>
            </a:r>
            <a:r>
              <a:rPr lang="en-GB" sz="1900" dirty="0" smtClean="0"/>
              <a:t> </a:t>
            </a:r>
            <a:r>
              <a:rPr lang="en-GB" sz="1900" dirty="0" err="1" smtClean="0"/>
              <a:t>mwy</a:t>
            </a:r>
            <a:r>
              <a:rPr lang="en-GB" sz="1900" dirty="0" smtClean="0"/>
              <a:t> am </a:t>
            </a:r>
            <a:r>
              <a:rPr lang="en-GB" sz="1900" dirty="0" err="1" smtClean="0"/>
              <a:t>yr</a:t>
            </a:r>
            <a:r>
              <a:rPr lang="en-GB" sz="1900" dirty="0" smtClean="0"/>
              <a:t> </a:t>
            </a:r>
            <a:r>
              <a:rPr lang="en-GB" sz="1900" dirty="0" err="1" smtClean="0"/>
              <a:t>hyn</a:t>
            </a:r>
            <a:r>
              <a:rPr lang="en-GB" sz="1900" dirty="0" smtClean="0"/>
              <a:t> y </a:t>
            </a:r>
            <a:r>
              <a:rPr lang="en-GB" sz="1900" dirty="0" err="1" smtClean="0"/>
              <a:t>maent</a:t>
            </a:r>
            <a:r>
              <a:rPr lang="en-GB" sz="1900" dirty="0" smtClean="0"/>
              <a:t> </a:t>
            </a:r>
            <a:r>
              <a:rPr lang="en-GB" sz="1900" dirty="0" err="1" smtClean="0"/>
              <a:t>yn</a:t>
            </a:r>
            <a:r>
              <a:rPr lang="en-GB" sz="1900" dirty="0" smtClean="0"/>
              <a:t> </a:t>
            </a:r>
            <a:r>
              <a:rPr lang="en-GB" sz="1900" dirty="0" err="1" smtClean="0"/>
              <a:t>ei</a:t>
            </a:r>
            <a:r>
              <a:rPr lang="en-GB" sz="1900" dirty="0" smtClean="0"/>
              <a:t> </a:t>
            </a:r>
            <a:r>
              <a:rPr lang="en-GB" sz="1900" dirty="0" err="1" smtClean="0"/>
              <a:t>fwynhau</a:t>
            </a:r>
            <a:r>
              <a:rPr lang="en-GB" sz="1900" dirty="0" smtClean="0"/>
              <a:t> a </a:t>
            </a:r>
            <a:r>
              <a:rPr lang="en-GB" sz="1900" dirty="0" err="1" smtClean="0"/>
              <a:t>rhoi</a:t>
            </a:r>
            <a:r>
              <a:rPr lang="en-GB" sz="1900" dirty="0" smtClean="0"/>
              <a:t> </a:t>
            </a:r>
            <a:r>
              <a:rPr lang="en-GB" sz="1900" dirty="0" err="1" smtClean="0"/>
              <a:t>syniad</a:t>
            </a:r>
            <a:r>
              <a:rPr lang="en-GB" sz="1900" dirty="0" smtClean="0"/>
              <a:t> </a:t>
            </a:r>
            <a:r>
              <a:rPr lang="en-GB" sz="1900" dirty="0" err="1" smtClean="0"/>
              <a:t>i</a:t>
            </a:r>
            <a:r>
              <a:rPr lang="en-GB" sz="1900" dirty="0" smtClean="0"/>
              <a:t> chi o ran </a:t>
            </a:r>
            <a:r>
              <a:rPr lang="en-GB" sz="1900" dirty="0" err="1" smtClean="0"/>
              <a:t>sut</a:t>
            </a:r>
            <a:r>
              <a:rPr lang="en-GB" sz="1900" dirty="0" smtClean="0"/>
              <a:t> </a:t>
            </a:r>
            <a:r>
              <a:rPr lang="en-GB" sz="1900" dirty="0" err="1" smtClean="0"/>
              <a:t>maent</a:t>
            </a:r>
            <a:r>
              <a:rPr lang="en-GB" sz="1900" dirty="0" smtClean="0"/>
              <a:t> </a:t>
            </a:r>
            <a:r>
              <a:rPr lang="en-GB" sz="1900" dirty="0" err="1" smtClean="0"/>
              <a:t>yn</a:t>
            </a:r>
            <a:r>
              <a:rPr lang="en-GB" sz="1900" dirty="0" smtClean="0"/>
              <a:t> </a:t>
            </a:r>
            <a:r>
              <a:rPr lang="en-GB" sz="1900" dirty="0" err="1" smtClean="0"/>
              <a:t>teimlo</a:t>
            </a:r>
            <a:r>
              <a:rPr lang="en-GB" sz="1900" dirty="0" smtClean="0"/>
              <a:t> am </a:t>
            </a:r>
            <a:r>
              <a:rPr lang="en-GB" sz="1900" dirty="0" err="1" smtClean="0"/>
              <a:t>eu</a:t>
            </a:r>
            <a:r>
              <a:rPr lang="en-GB" sz="1900" dirty="0" smtClean="0"/>
              <a:t> </a:t>
            </a:r>
            <a:r>
              <a:rPr lang="en-GB" sz="1900" dirty="0" err="1" smtClean="0"/>
              <a:t>sefyllfa</a:t>
            </a:r>
            <a:r>
              <a:rPr lang="en-GB" sz="1900" dirty="0" smtClean="0"/>
              <a:t> </a:t>
            </a:r>
            <a:r>
              <a:rPr lang="en-GB" sz="1900" dirty="0" err="1" smtClean="0"/>
              <a:t>bresennol</a:t>
            </a:r>
            <a:r>
              <a:rPr lang="en-GB" sz="1900" dirty="0" smtClean="0"/>
              <a:t>.</a:t>
            </a:r>
            <a:endParaRPr lang="en-GB" sz="1900" dirty="0"/>
          </a:p>
          <a:p>
            <a:endParaRPr lang="en-US" sz="190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99254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metadata xmlns="http://www.objective.com/ecm/document/metadata/FF3C5B18883D4E21973B57C2EEED7FD1" version="1.0.0">
  <systemFields>
    <field name="Objective-Id">
      <value order="0">A34668858</value>
    </field>
    <field name="Objective-Title">
      <value order="0">Childcare and play provider events - Welsh FINAL</value>
    </field>
    <field name="Objective-Description">
      <value order="0"/>
    </field>
    <field name="Objective-CreationStamp">
      <value order="0">2021-04-29T10:00:03Z</value>
    </field>
    <field name="Objective-IsApproved">
      <value order="0">false</value>
    </field>
    <field name="Objective-IsPublished">
      <value order="0">true</value>
    </field>
    <field name="Objective-DatePublished">
      <value order="0">2021-05-11T16:35:47Z</value>
    </field>
    <field name="Objective-ModificationStamp">
      <value order="0">2021-05-11T16:35:47Z</value>
    </field>
    <field name="Objective-Owner">
      <value order="0">Evans, Kelsey (CIW - Support Services Team)</value>
    </field>
    <field name="Objective-Path">
      <value order="0">Objective Global Folder:Business File Plan:Education &amp; Public Services (EPS):Education &amp; Public Services (EPS) - Communities &amp; Tackling Poverty - Care Inspectorate Wales (CIW):1 - Save:# Inspectorate - Care &amp; Social Services Inspectorate Wales (CSSIW):40 Communications:2021-2022:CIW - Events - 2021-2022:01. Childcare and play events - May 2021</value>
    </field>
    <field name="Objective-Parent">
      <value order="0">01. Childcare and play events - May 2021</value>
    </field>
    <field name="Objective-State">
      <value order="0">Published</value>
    </field>
    <field name="Objective-VersionId">
      <value order="0">vA68352694</value>
    </field>
    <field name="Objective-Version">
      <value order="0">2.0</value>
    </field>
    <field name="Objective-VersionNumber">
      <value order="0">2</value>
    </field>
    <field name="Objective-VersionComment">
      <value order="0"/>
    </field>
    <field name="Objective-FileNumber">
      <value order="0">qA1469351</value>
    </field>
    <field name="Objective-Classification">
      <value order="0">Official</value>
    </field>
    <field name="Objective-Caveats">
      <value order="0"/>
    </field>
  </systemFields>
  <catalogues>
    <catalogue name="Document Type Catalogue" type="type" ori="id:cA14">
      <field name="Objective-Date Acquired">
        <value order="0"/>
      </field>
      <field name="Objective-Official Translation">
        <value order="0"/>
      </field>
      <field name="Objective-Connect Creator">
        <value order="0"/>
      </field>
    </catalogue>
  </catalogues>
</metadat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9205D88DC4F44CB1CA8437F92B0221" ma:contentTypeVersion="14" ma:contentTypeDescription="Create a new document." ma:contentTypeScope="" ma:versionID="9796db22e27ae4cbbeb0175a2b11c6aa">
  <xsd:schema xmlns:xsd="http://www.w3.org/2001/XMLSchema" xmlns:xs="http://www.w3.org/2001/XMLSchema" xmlns:p="http://schemas.microsoft.com/office/2006/metadata/properties" xmlns:ns3="ef277e87-290d-49c5-91d0-3912be04ccbd" xmlns:ns4="93868ba0-4f09-432e-b4a8-1e7798b1a206" targetNamespace="http://schemas.microsoft.com/office/2006/metadata/properties" ma:root="true" ma:fieldsID="b8587e8523503ba6db9c22995b716e75" ns3:_="" ns4:_="">
    <xsd:import namespace="ef277e87-290d-49c5-91d0-3912be04ccbd"/>
    <xsd:import namespace="93868ba0-4f09-432e-b4a8-1e7798b1a20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277e87-290d-49c5-91d0-3912be04cc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68ba0-4f09-432e-b4a8-1e7798b1a20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6D0F60-C94D-4520-9CEE-D7F075A6D56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FF3C5B18883D4E21973B57C2EEED7FD1"/>
  </ds:schemaRefs>
</ds:datastoreItem>
</file>

<file path=customXml/itemProps3.xml><?xml version="1.0" encoding="utf-8"?>
<ds:datastoreItem xmlns:ds="http://schemas.openxmlformats.org/officeDocument/2006/customXml" ds:itemID="{FB3F3F54-230D-456E-8AF0-D0AAB69C06B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f277e87-290d-49c5-91d0-3912be04ccbd"/>
    <ds:schemaRef ds:uri="http://purl.org/dc/elements/1.1/"/>
    <ds:schemaRef ds:uri="http://schemas.microsoft.com/office/2006/metadata/properties"/>
    <ds:schemaRef ds:uri="93868ba0-4f09-432e-b4a8-1e7798b1a206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2D6D6678-4C86-45C4-BC8C-23942F04BC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277e87-290d-49c5-91d0-3912be04ccbd"/>
    <ds:schemaRef ds:uri="93868ba0-4f09-432e-b4a8-1e7798b1a2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5904</TotalTime>
  <Words>1522</Words>
  <Application>Microsoft Office PowerPoint</Application>
  <PresentationFormat>Widescreen</PresentationFormat>
  <Paragraphs>138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Office Theme</vt:lpstr>
      <vt:lpstr>1_Office Theme</vt:lpstr>
      <vt:lpstr>Croeso / Welcome</vt:lpstr>
      <vt:lpstr>Diweddariad AGC</vt:lpstr>
      <vt:lpstr>Cyngor defnyddiol – darparu cyfleoedd chwarae yn yr awyr agored o ansawdd da</vt:lpstr>
      <vt:lpstr>Nodau’r sesiwn</vt:lpstr>
      <vt:lpstr>  Ble y gwnaethoch chwarae?  Sut roedd yn teimlo? </vt:lpstr>
      <vt:lpstr> Confensiwn y Cenhedloedd Unedig ar Hawliau'r Plentyn Dyma Fi</vt:lpstr>
      <vt:lpstr>Diffiniadau o chwarae</vt:lpstr>
      <vt:lpstr>Felly, sut y gallwn gefnogi chwarae?</vt:lpstr>
      <vt:lpstr> 1 – Amser Creu’r amodau ar gyfer chwarae</vt:lpstr>
      <vt:lpstr>PowerPoint Presentation</vt:lpstr>
      <vt:lpstr>PowerPoint Presentation</vt:lpstr>
      <vt:lpstr>Cyngor defnyddiol ar gyfer chwarae yn yr awyr agored</vt:lpstr>
      <vt:lpstr>Cyngor defnyddiol ar gyfer chwarae yn yr awyr agored</vt:lpstr>
      <vt:lpstr>Cyngor defnyddiol ar gyfer chwarae yn yr awyr agored</vt:lpstr>
      <vt:lpstr>Cyngor defnyddiol ar gyfer chwarae yn yr awyr agored</vt:lpstr>
      <vt:lpstr>Cyngor defnyddiol ar gyfer chwarae yn yr awyr agored</vt:lpstr>
      <vt:lpstr>Rôl oedolion</vt:lpstr>
      <vt:lpstr>Cydbwyso’r risgiau a’r manteision</vt:lpstr>
      <vt:lpstr>Cydbwyso’r risgiau a’r manteision</vt:lpstr>
      <vt:lpstr>Cydbwyso’r risgiau a’r manteision</vt:lpstr>
      <vt:lpstr>Cydbwyso’r risgiau a’r manteision</vt:lpstr>
      <vt:lpstr>Cydbwyso’r risgiau a’r manteision</vt:lpstr>
      <vt:lpstr>Cydbwyso’r risgiau a’r manteision</vt:lpstr>
      <vt:lpstr> Chwarae a Hamdden Plant – Hyrwyddo Agwedd Gytbwys   (HSE 2012)</vt:lpstr>
      <vt:lpstr>Ansawdd y cyfleoedd a roddir </vt:lpstr>
      <vt:lpstr>Adnoddau pellach….</vt:lpstr>
      <vt:lpstr>Diolch /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King Sheard</dc:creator>
  <cp:lastModifiedBy>Payne, Richard (CIW - Support Services Team)</cp:lastModifiedBy>
  <cp:revision>85</cp:revision>
  <dcterms:created xsi:type="dcterms:W3CDTF">2021-02-28T14:13:53Z</dcterms:created>
  <dcterms:modified xsi:type="dcterms:W3CDTF">2021-06-11T13:07:01Z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A34668858</vt:lpwstr>
  </property>
  <property fmtid="{D5CDD505-2E9C-101B-9397-08002B2CF9AE}" pid="4" name="Objective-Title">
    <vt:lpwstr>Childcare and play provider events - Welsh FINAL</vt:lpwstr>
  </property>
  <property fmtid="{D5CDD505-2E9C-101B-9397-08002B2CF9AE}" pid="5" name="Objective-Description">
    <vt:lpwstr/>
  </property>
  <property fmtid="{D5CDD505-2E9C-101B-9397-08002B2CF9AE}" pid="6" name="Objective-CreationStamp">
    <vt:filetime>2021-04-29T10:00:03Z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2021-05-11T16:35:47Z</vt:filetime>
  </property>
  <property fmtid="{D5CDD505-2E9C-101B-9397-08002B2CF9AE}" pid="10" name="Objective-ModificationStamp">
    <vt:filetime>2021-05-11T16:35:47Z</vt:filetime>
  </property>
  <property fmtid="{D5CDD505-2E9C-101B-9397-08002B2CF9AE}" pid="11" name="Objective-Owner">
    <vt:lpwstr>Evans, Kelsey (CIW - Support Services Team)</vt:lpwstr>
  </property>
  <property fmtid="{D5CDD505-2E9C-101B-9397-08002B2CF9AE}" pid="12" name="Objective-Path">
    <vt:lpwstr>Objective Global Folder:Business File Plan:Education &amp; Public Services (EPS):Education &amp; Public Services (EPS) - Communities &amp; Tackling Poverty - Care Inspectorate Wales (CIW):1 - Save:# Inspectorate - Care &amp; Social Services Inspectorate Wales (CSSIW):40 </vt:lpwstr>
  </property>
  <property fmtid="{D5CDD505-2E9C-101B-9397-08002B2CF9AE}" pid="13" name="Objective-Parent">
    <vt:lpwstr>01. Childcare and play events - May 2021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vA68352694</vt:lpwstr>
  </property>
  <property fmtid="{D5CDD505-2E9C-101B-9397-08002B2CF9AE}" pid="16" name="Objective-Version">
    <vt:lpwstr>2.0</vt:lpwstr>
  </property>
  <property fmtid="{D5CDD505-2E9C-101B-9397-08002B2CF9AE}" pid="17" name="Objective-VersionNumber">
    <vt:r8>2</vt:r8>
  </property>
  <property fmtid="{D5CDD505-2E9C-101B-9397-08002B2CF9AE}" pid="18" name="Objective-VersionComment">
    <vt:lpwstr/>
  </property>
  <property fmtid="{D5CDD505-2E9C-101B-9397-08002B2CF9AE}" pid="19" name="Objective-FileNumber">
    <vt:lpwstr>qA1469351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/>
  </property>
  <property fmtid="{D5CDD505-2E9C-101B-9397-08002B2CF9AE}" pid="22" name="Objective-Date Acquired">
    <vt:lpwstr/>
  </property>
  <property fmtid="{D5CDD505-2E9C-101B-9397-08002B2CF9AE}" pid="23" name="Objective-Official Translation">
    <vt:lpwstr/>
  </property>
  <property fmtid="{D5CDD505-2E9C-101B-9397-08002B2CF9AE}" pid="24" name="Objective-Connect Creator">
    <vt:lpwstr/>
  </property>
  <property fmtid="{D5CDD505-2E9C-101B-9397-08002B2CF9AE}" pid="25" name="Objective-Comment">
    <vt:lpwstr/>
  </property>
  <property fmtid="{D5CDD505-2E9C-101B-9397-08002B2CF9AE}" pid="26" name="ContentTypeId">
    <vt:lpwstr>0x010100739205D88DC4F44CB1CA8437F92B0221</vt:lpwstr>
  </property>
</Properties>
</file>