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5.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1" r:id="rId6"/>
    <p:sldMasterId id="2147483673" r:id="rId7"/>
    <p:sldMasterId id="2147483685" r:id="rId8"/>
    <p:sldMasterId id="2147483697" r:id="rId9"/>
  </p:sldMasterIdLst>
  <p:notesMasterIdLst>
    <p:notesMasterId r:id="rId24"/>
  </p:notesMasterIdLst>
  <p:sldIdLst>
    <p:sldId id="322" r:id="rId10"/>
    <p:sldId id="324" r:id="rId11"/>
    <p:sldId id="330" r:id="rId12"/>
    <p:sldId id="325" r:id="rId13"/>
    <p:sldId id="326" r:id="rId14"/>
    <p:sldId id="331" r:id="rId15"/>
    <p:sldId id="327" r:id="rId16"/>
    <p:sldId id="328" r:id="rId17"/>
    <p:sldId id="332" r:id="rId18"/>
    <p:sldId id="317" r:id="rId19"/>
    <p:sldId id="318" r:id="rId20"/>
    <p:sldId id="319" r:id="rId21"/>
    <p:sldId id="320" r:id="rId22"/>
    <p:sldId id="321" r:id="rId23"/>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94712" autoAdjust="0"/>
  </p:normalViewPr>
  <p:slideViewPr>
    <p:cSldViewPr snapToGrid="0" snapToObjects="1">
      <p:cViewPr varScale="1">
        <p:scale>
          <a:sx n="61" d="100"/>
          <a:sy n="61" d="100"/>
        </p:scale>
        <p:origin x="1440"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Master" Target="slideMasters/slideMaster4.xml" Id="rId8" /><Relationship Type="http://schemas.openxmlformats.org/officeDocument/2006/relationships/slide" Target="slides/slide4.xml" Id="rId13" /><Relationship Type="http://schemas.openxmlformats.org/officeDocument/2006/relationships/slide" Target="slides/slide9.xml" Id="rId18" /><Relationship Type="http://schemas.openxmlformats.org/officeDocument/2006/relationships/viewProps" Target="viewProps.xml" Id="rId26" /><Relationship Type="http://schemas.openxmlformats.org/officeDocument/2006/relationships/customXml" Target="../customXml/item3.xml" Id="rId3" /><Relationship Type="http://schemas.openxmlformats.org/officeDocument/2006/relationships/slide" Target="slides/slide12.xml" Id="rId21" /><Relationship Type="http://schemas.openxmlformats.org/officeDocument/2006/relationships/slideMaster" Target="slideMasters/slideMaster3.xml" Id="rId7" /><Relationship Type="http://schemas.openxmlformats.org/officeDocument/2006/relationships/slide" Target="slides/slide3.xml" Id="rId12" /><Relationship Type="http://schemas.openxmlformats.org/officeDocument/2006/relationships/slide" Target="slides/slide8.xml" Id="rId17" /><Relationship Type="http://schemas.openxmlformats.org/officeDocument/2006/relationships/presProps" Target="presProps.xml" Id="rId25" /><Relationship Type="http://schemas.openxmlformats.org/officeDocument/2006/relationships/customXml" Target="../customXml/item2.xml" Id="rId2" /><Relationship Type="http://schemas.openxmlformats.org/officeDocument/2006/relationships/slide" Target="slides/slide7.xml" Id="rId16" /><Relationship Type="http://schemas.openxmlformats.org/officeDocument/2006/relationships/slide" Target="slides/slide11.xml" Id="rId20" /><Relationship Type="http://schemas.openxmlformats.org/officeDocument/2006/relationships/slideMaster" Target="slideMasters/slideMaster2.xml" Id="rId6" /><Relationship Type="http://schemas.openxmlformats.org/officeDocument/2006/relationships/slide" Target="slides/slide2.xml" Id="rId11" /><Relationship Type="http://schemas.openxmlformats.org/officeDocument/2006/relationships/notesMaster" Target="notesMasters/notesMaster1.xml" Id="rId24" /><Relationship Type="http://schemas.openxmlformats.org/officeDocument/2006/relationships/slideMaster" Target="slideMasters/slideMaster1.xml" Id="rId5" /><Relationship Type="http://schemas.openxmlformats.org/officeDocument/2006/relationships/slide" Target="slides/slide6.xml" Id="rId15" /><Relationship Type="http://schemas.openxmlformats.org/officeDocument/2006/relationships/slide" Target="slides/slide14.xml" Id="rId23" /><Relationship Type="http://schemas.openxmlformats.org/officeDocument/2006/relationships/tableStyles" Target="tableStyles.xml" Id="rId28" /><Relationship Type="http://schemas.openxmlformats.org/officeDocument/2006/relationships/slide" Target="slides/slide1.xml" Id="rId10" /><Relationship Type="http://schemas.openxmlformats.org/officeDocument/2006/relationships/slide" Target="slides/slide10.xml" Id="rId19" /><Relationship Type="http://schemas.openxmlformats.org/officeDocument/2006/relationships/customXml" Target="../customXml/item4.xml" Id="rId4" /><Relationship Type="http://schemas.openxmlformats.org/officeDocument/2006/relationships/slideMaster" Target="slideMasters/slideMaster5.xml" Id="rId9" /><Relationship Type="http://schemas.openxmlformats.org/officeDocument/2006/relationships/slide" Target="slides/slide5.xml" Id="rId14" /><Relationship Type="http://schemas.openxmlformats.org/officeDocument/2006/relationships/slide" Target="slides/slide13.xml" Id="rId22" /><Relationship Type="http://schemas.openxmlformats.org/officeDocument/2006/relationships/theme" Target="theme/theme1.xml" Id="rId27" /><Relationship Type="http://schemas.openxmlformats.org/officeDocument/2006/relationships/customXml" Target="/customXML/item5.xml" Id="R62a09f38d646408d"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EE243-3D2D-42F8-AF81-E2C1A6467175}"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945B937A-555A-41FD-A5E8-3564CC32D8E5}">
      <dgm:prSet phldrT="[Text]" custT="1"/>
      <dgm:spPr>
        <a:solidFill>
          <a:schemeClr val="accent6"/>
        </a:solidFill>
      </dgm:spPr>
      <dgm:t>
        <a:bodyPr/>
        <a:lstStyle/>
        <a:p>
          <a:r>
            <a:rPr lang="en-US" sz="2000" dirty="0" smtClean="0"/>
            <a:t>Covid-19</a:t>
          </a:r>
          <a:endParaRPr lang="en-US" sz="2000" dirty="0"/>
        </a:p>
      </dgm:t>
    </dgm:pt>
    <dgm:pt modelId="{671BBF4A-0D0B-4119-92E4-DA5B18B87C2B}" type="parTrans" cxnId="{54C9774D-3B2C-4BCA-BD4F-F9550BCAA731}">
      <dgm:prSet/>
      <dgm:spPr/>
      <dgm:t>
        <a:bodyPr/>
        <a:lstStyle/>
        <a:p>
          <a:endParaRPr lang="en-US" sz="2000"/>
        </a:p>
      </dgm:t>
    </dgm:pt>
    <dgm:pt modelId="{2B83A0C1-6D45-441D-AFA6-EF0AC046475B}" type="sibTrans" cxnId="{54C9774D-3B2C-4BCA-BD4F-F9550BCAA731}">
      <dgm:prSet/>
      <dgm:spPr/>
      <dgm:t>
        <a:bodyPr/>
        <a:lstStyle/>
        <a:p>
          <a:endParaRPr lang="en-US" sz="2000"/>
        </a:p>
      </dgm:t>
    </dgm:pt>
    <dgm:pt modelId="{67CD18A4-3CA0-4A4F-AF5D-9DCAB598F79C}">
      <dgm:prSet phldrT="[Text]" custT="1"/>
      <dgm:spPr/>
      <dgm:t>
        <a:bodyPr/>
        <a:lstStyle/>
        <a:p>
          <a:r>
            <a:rPr lang="en-US" sz="2000" dirty="0" err="1" smtClean="0"/>
            <a:t>Galw</a:t>
          </a:r>
          <a:r>
            <a:rPr lang="en-US" sz="2000" dirty="0" smtClean="0"/>
            <a:t>/ Demand </a:t>
          </a:r>
          <a:endParaRPr lang="en-US" sz="2000" dirty="0"/>
        </a:p>
      </dgm:t>
    </dgm:pt>
    <dgm:pt modelId="{C6E8BC1D-703B-4459-AA1B-DF9FE3055A25}" type="parTrans" cxnId="{EE25B7F9-51C9-49C3-8C2F-45BB419DC8BB}">
      <dgm:prSet/>
      <dgm:spPr/>
      <dgm:t>
        <a:bodyPr/>
        <a:lstStyle/>
        <a:p>
          <a:endParaRPr lang="en-US" sz="2000"/>
        </a:p>
      </dgm:t>
    </dgm:pt>
    <dgm:pt modelId="{9BD7A952-8571-4C67-AFD0-30FE27D70243}" type="sibTrans" cxnId="{EE25B7F9-51C9-49C3-8C2F-45BB419DC8BB}">
      <dgm:prSet/>
      <dgm:spPr/>
      <dgm:t>
        <a:bodyPr/>
        <a:lstStyle/>
        <a:p>
          <a:endParaRPr lang="en-US" sz="2000"/>
        </a:p>
      </dgm:t>
    </dgm:pt>
    <dgm:pt modelId="{E1D82C0B-B0C8-4F70-BF51-99A50F5869B1}">
      <dgm:prSet phldrT="[Text]" custT="1"/>
      <dgm:spPr/>
      <dgm:t>
        <a:bodyPr/>
        <a:lstStyle/>
        <a:p>
          <a:r>
            <a:rPr lang="en-US" sz="2000" dirty="0" err="1" smtClean="0"/>
            <a:t>Agwedd</a:t>
          </a:r>
          <a:r>
            <a:rPr lang="en-US" sz="2000" dirty="0" smtClean="0"/>
            <a:t> </a:t>
          </a:r>
          <a:r>
            <a:rPr lang="en-US" sz="2000" dirty="0" err="1" smtClean="0"/>
            <a:t>rhieni</a:t>
          </a:r>
          <a:r>
            <a:rPr lang="en-US" sz="2000" dirty="0" smtClean="0"/>
            <a:t>/ Parental attitudes</a:t>
          </a:r>
          <a:endParaRPr lang="en-US" sz="2000" dirty="0"/>
        </a:p>
      </dgm:t>
    </dgm:pt>
    <dgm:pt modelId="{AA671B95-0116-43BF-B2B0-87AB81A25128}" type="parTrans" cxnId="{A30FDBA7-48D6-4968-A7EB-371985CBD607}">
      <dgm:prSet/>
      <dgm:spPr/>
      <dgm:t>
        <a:bodyPr/>
        <a:lstStyle/>
        <a:p>
          <a:endParaRPr lang="en-US" sz="2000"/>
        </a:p>
      </dgm:t>
    </dgm:pt>
    <dgm:pt modelId="{AA11C95A-07B5-4630-821C-C08FDC9F6868}" type="sibTrans" cxnId="{A30FDBA7-48D6-4968-A7EB-371985CBD607}">
      <dgm:prSet/>
      <dgm:spPr/>
      <dgm:t>
        <a:bodyPr/>
        <a:lstStyle/>
        <a:p>
          <a:endParaRPr lang="en-US" sz="2000"/>
        </a:p>
      </dgm:t>
    </dgm:pt>
    <dgm:pt modelId="{3EB3BA93-EEB2-4BE9-AAF4-810899AD43B1}">
      <dgm:prSet phldrT="[Text]" custT="1"/>
      <dgm:spPr/>
      <dgm:t>
        <a:bodyPr/>
        <a:lstStyle/>
        <a:p>
          <a:r>
            <a:rPr lang="en-US" sz="1600" dirty="0" err="1" smtClean="0"/>
            <a:t>Addasu</a:t>
          </a:r>
          <a:r>
            <a:rPr lang="en-US" sz="1600" dirty="0" smtClean="0"/>
            <a:t> </a:t>
          </a:r>
          <a:r>
            <a:rPr lang="en-US" sz="1600" dirty="0" err="1" smtClean="0"/>
            <a:t>i</a:t>
          </a:r>
          <a:r>
            <a:rPr lang="en-US" sz="1600" dirty="0" smtClean="0"/>
            <a:t> </a:t>
          </a:r>
          <a:r>
            <a:rPr lang="en-US" sz="1600" dirty="0" err="1" smtClean="0"/>
            <a:t>newidiadau</a:t>
          </a:r>
          <a:r>
            <a:rPr lang="en-US" sz="1600" dirty="0" smtClean="0"/>
            <a:t> </a:t>
          </a:r>
          <a:r>
            <a:rPr lang="en-US" sz="1600" dirty="0" err="1" smtClean="0"/>
            <a:t>cyflym</a:t>
          </a:r>
          <a:r>
            <a:rPr lang="en-US" sz="1600" dirty="0" smtClean="0"/>
            <a:t>/ Adapting to rapid changes</a:t>
          </a:r>
          <a:endParaRPr lang="en-US" sz="1600" dirty="0"/>
        </a:p>
      </dgm:t>
    </dgm:pt>
    <dgm:pt modelId="{833812CD-5C3F-47C1-802D-729721B776C6}" type="parTrans" cxnId="{D38FF841-6FC7-4D87-8EDD-A748729E5C0F}">
      <dgm:prSet/>
      <dgm:spPr/>
      <dgm:t>
        <a:bodyPr/>
        <a:lstStyle/>
        <a:p>
          <a:endParaRPr lang="en-US" sz="2000"/>
        </a:p>
      </dgm:t>
    </dgm:pt>
    <dgm:pt modelId="{D92E1B26-C617-4B61-B7FC-FF4896FBA26C}" type="sibTrans" cxnId="{D38FF841-6FC7-4D87-8EDD-A748729E5C0F}">
      <dgm:prSet/>
      <dgm:spPr/>
      <dgm:t>
        <a:bodyPr/>
        <a:lstStyle/>
        <a:p>
          <a:endParaRPr lang="en-US" sz="2000"/>
        </a:p>
      </dgm:t>
    </dgm:pt>
    <dgm:pt modelId="{D409498D-B0C9-4EC9-9DB0-F2E8D4CA3D6A}">
      <dgm:prSet phldrT="[Text]" custT="1"/>
      <dgm:spPr/>
      <dgm:t>
        <a:bodyPr/>
        <a:lstStyle/>
        <a:p>
          <a:r>
            <a:rPr lang="en-US" sz="2000" dirty="0" err="1" smtClean="0"/>
            <a:t>Mynediad</a:t>
          </a:r>
          <a:r>
            <a:rPr lang="en-US" sz="2000" dirty="0" smtClean="0"/>
            <a:t> </a:t>
          </a:r>
          <a:r>
            <a:rPr lang="en-US" sz="2000" dirty="0" err="1" smtClean="0"/>
            <a:t>i</a:t>
          </a:r>
          <a:r>
            <a:rPr lang="en-US" sz="2000" dirty="0" smtClean="0"/>
            <a:t> </a:t>
          </a:r>
          <a:r>
            <a:rPr lang="en-US" sz="2000" dirty="0" err="1" smtClean="0"/>
            <a:t>safleoedd</a:t>
          </a:r>
          <a:r>
            <a:rPr lang="en-US" sz="2000" dirty="0" smtClean="0"/>
            <a:t>/Access to premises</a:t>
          </a:r>
          <a:endParaRPr lang="en-US" sz="2000" dirty="0"/>
        </a:p>
      </dgm:t>
    </dgm:pt>
    <dgm:pt modelId="{E7CDD990-EB8A-4E66-B2B7-20AE8E1A5E86}" type="parTrans" cxnId="{AB540072-2819-4DD6-83E3-816B94A374EF}">
      <dgm:prSet/>
      <dgm:spPr/>
      <dgm:t>
        <a:bodyPr/>
        <a:lstStyle/>
        <a:p>
          <a:endParaRPr lang="en-US" sz="2000"/>
        </a:p>
      </dgm:t>
    </dgm:pt>
    <dgm:pt modelId="{B34D5B86-7A06-4DB2-B8B0-7703FEBA9863}" type="sibTrans" cxnId="{AB540072-2819-4DD6-83E3-816B94A374EF}">
      <dgm:prSet/>
      <dgm:spPr/>
      <dgm:t>
        <a:bodyPr/>
        <a:lstStyle/>
        <a:p>
          <a:endParaRPr lang="en-US" sz="2000"/>
        </a:p>
      </dgm:t>
    </dgm:pt>
    <dgm:pt modelId="{2507DED6-9C9F-4DDA-A6D6-DF9140E5D894}">
      <dgm:prSet phldrT="[Text]" custT="1"/>
      <dgm:spPr/>
      <dgm:t>
        <a:bodyPr/>
        <a:lstStyle/>
        <a:p>
          <a:r>
            <a:rPr lang="en-US" sz="1600" dirty="0" err="1" smtClean="0"/>
            <a:t>Materion</a:t>
          </a:r>
          <a:r>
            <a:rPr lang="en-US" sz="2000" dirty="0" smtClean="0"/>
            <a:t> </a:t>
          </a:r>
          <a:r>
            <a:rPr lang="en-US" sz="1600" dirty="0" err="1" smtClean="0"/>
            <a:t>yn</a:t>
          </a:r>
          <a:r>
            <a:rPr lang="en-US" sz="1600" dirty="0" smtClean="0"/>
            <a:t> </a:t>
          </a:r>
          <a:r>
            <a:rPr lang="en-US" sz="1600" dirty="0" err="1" smtClean="0"/>
            <a:t>ymwneud</a:t>
          </a:r>
          <a:r>
            <a:rPr lang="en-US" sz="1600" dirty="0" smtClean="0"/>
            <a:t> </a:t>
          </a:r>
          <a:r>
            <a:rPr lang="en-US" sz="1600" dirty="0" err="1" smtClean="0"/>
            <a:t>â’r</a:t>
          </a:r>
          <a:r>
            <a:rPr lang="en-US" sz="1600" dirty="0" smtClean="0"/>
            <a:t> </a:t>
          </a:r>
          <a:r>
            <a:rPr lang="en-US" sz="1600" dirty="0" err="1" smtClean="0"/>
            <a:t>gweithlu</a:t>
          </a:r>
          <a:r>
            <a:rPr lang="en-US" sz="1600" dirty="0" smtClean="0"/>
            <a:t>/ Workforce issues</a:t>
          </a:r>
          <a:endParaRPr lang="en-US" sz="1600" dirty="0"/>
        </a:p>
      </dgm:t>
    </dgm:pt>
    <dgm:pt modelId="{3B29CD61-429D-4CD9-AC8B-FE2263291470}" type="parTrans" cxnId="{6B52D866-0795-46F7-BEB9-EDD5DE01800D}">
      <dgm:prSet/>
      <dgm:spPr/>
      <dgm:t>
        <a:bodyPr/>
        <a:lstStyle/>
        <a:p>
          <a:endParaRPr lang="en-US" sz="2000"/>
        </a:p>
      </dgm:t>
    </dgm:pt>
    <dgm:pt modelId="{6C01C86E-062F-4977-B4D5-56C37EFC34C0}" type="sibTrans" cxnId="{6B52D866-0795-46F7-BEB9-EDD5DE01800D}">
      <dgm:prSet/>
      <dgm:spPr/>
      <dgm:t>
        <a:bodyPr/>
        <a:lstStyle/>
        <a:p>
          <a:endParaRPr lang="en-US" sz="2000"/>
        </a:p>
      </dgm:t>
    </dgm:pt>
    <dgm:pt modelId="{7F46CE88-8F46-429C-8904-385C5019BE80}">
      <dgm:prSet phldrT="[Text]" custT="1"/>
      <dgm:spPr/>
      <dgm:t>
        <a:bodyPr/>
        <a:lstStyle/>
        <a:p>
          <a:r>
            <a:rPr lang="en-US" sz="2000" dirty="0" err="1" smtClean="0"/>
            <a:t>Hyfywedd</a:t>
          </a:r>
          <a:r>
            <a:rPr lang="en-US" sz="2000" dirty="0" smtClean="0"/>
            <a:t> </a:t>
          </a:r>
          <a:r>
            <a:rPr lang="en-US" sz="2000" dirty="0" err="1" smtClean="0"/>
            <a:t>ariannol</a:t>
          </a:r>
          <a:r>
            <a:rPr lang="en-US" sz="2000" dirty="0" smtClean="0"/>
            <a:t>/ Financial viability</a:t>
          </a:r>
          <a:endParaRPr lang="en-US" sz="2000" dirty="0"/>
        </a:p>
      </dgm:t>
    </dgm:pt>
    <dgm:pt modelId="{0F270C30-CA1E-43ED-A301-43C7D0AF656A}" type="parTrans" cxnId="{6E1A9D9C-A850-4231-B31D-6C883FFA789E}">
      <dgm:prSet/>
      <dgm:spPr/>
      <dgm:t>
        <a:bodyPr/>
        <a:lstStyle/>
        <a:p>
          <a:endParaRPr lang="en-US" sz="2000"/>
        </a:p>
      </dgm:t>
    </dgm:pt>
    <dgm:pt modelId="{2F0162C2-6F40-46BE-82E0-BDBAD1F96397}" type="sibTrans" cxnId="{6E1A9D9C-A850-4231-B31D-6C883FFA789E}">
      <dgm:prSet/>
      <dgm:spPr/>
      <dgm:t>
        <a:bodyPr/>
        <a:lstStyle/>
        <a:p>
          <a:endParaRPr lang="en-US" sz="2000"/>
        </a:p>
      </dgm:t>
    </dgm:pt>
    <dgm:pt modelId="{5E002164-0445-4269-A483-C7EB1A643DA7}" type="pres">
      <dgm:prSet presAssocID="{FD1EE243-3D2D-42F8-AF81-E2C1A6467175}" presName="Name0" presStyleCnt="0">
        <dgm:presLayoutVars>
          <dgm:chMax val="1"/>
          <dgm:chPref val="1"/>
          <dgm:dir/>
          <dgm:animOne val="branch"/>
          <dgm:animLvl val="lvl"/>
        </dgm:presLayoutVars>
      </dgm:prSet>
      <dgm:spPr/>
      <dgm:t>
        <a:bodyPr/>
        <a:lstStyle/>
        <a:p>
          <a:endParaRPr lang="en-US"/>
        </a:p>
      </dgm:t>
    </dgm:pt>
    <dgm:pt modelId="{8764E04E-08A5-4764-9971-2C82903A397D}" type="pres">
      <dgm:prSet presAssocID="{945B937A-555A-41FD-A5E8-3564CC32D8E5}" presName="Parent" presStyleLbl="node0" presStyleIdx="0" presStyleCnt="1" custLinFactNeighborX="1355" custLinFactNeighborY="-1044">
        <dgm:presLayoutVars>
          <dgm:chMax val="6"/>
          <dgm:chPref val="6"/>
        </dgm:presLayoutVars>
      </dgm:prSet>
      <dgm:spPr/>
      <dgm:t>
        <a:bodyPr/>
        <a:lstStyle/>
        <a:p>
          <a:endParaRPr lang="en-US"/>
        </a:p>
      </dgm:t>
    </dgm:pt>
    <dgm:pt modelId="{8FAA4252-ADF0-4CAE-B19E-585C544CC574}" type="pres">
      <dgm:prSet presAssocID="{67CD18A4-3CA0-4A4F-AF5D-9DCAB598F79C}" presName="Accent1" presStyleCnt="0"/>
      <dgm:spPr/>
    </dgm:pt>
    <dgm:pt modelId="{99D9BB1C-56EA-4393-BF40-AD322F439959}" type="pres">
      <dgm:prSet presAssocID="{67CD18A4-3CA0-4A4F-AF5D-9DCAB598F79C}" presName="Accent" presStyleLbl="bgShp" presStyleIdx="0" presStyleCnt="6"/>
      <dgm:spPr/>
    </dgm:pt>
    <dgm:pt modelId="{4E1B6378-AC66-4468-893F-38F80E6897AE}" type="pres">
      <dgm:prSet presAssocID="{67CD18A4-3CA0-4A4F-AF5D-9DCAB598F79C}" presName="Child1" presStyleLbl="node1" presStyleIdx="0" presStyleCnt="6">
        <dgm:presLayoutVars>
          <dgm:chMax val="0"/>
          <dgm:chPref val="0"/>
          <dgm:bulletEnabled val="1"/>
        </dgm:presLayoutVars>
      </dgm:prSet>
      <dgm:spPr/>
      <dgm:t>
        <a:bodyPr/>
        <a:lstStyle/>
        <a:p>
          <a:endParaRPr lang="en-US"/>
        </a:p>
      </dgm:t>
    </dgm:pt>
    <dgm:pt modelId="{361C1C05-2F87-4E92-B358-E63C94DA7788}" type="pres">
      <dgm:prSet presAssocID="{E1D82C0B-B0C8-4F70-BF51-99A50F5869B1}" presName="Accent2" presStyleCnt="0"/>
      <dgm:spPr/>
    </dgm:pt>
    <dgm:pt modelId="{DFC887E3-5C6E-4E1E-94A4-07FF20DD9C4C}" type="pres">
      <dgm:prSet presAssocID="{E1D82C0B-B0C8-4F70-BF51-99A50F5869B1}" presName="Accent" presStyleLbl="bgShp" presStyleIdx="1" presStyleCnt="6"/>
      <dgm:spPr/>
    </dgm:pt>
    <dgm:pt modelId="{11BA50F3-E55D-43D0-A23E-F7D2FBB92A0C}" type="pres">
      <dgm:prSet presAssocID="{E1D82C0B-B0C8-4F70-BF51-99A50F5869B1}" presName="Child2" presStyleLbl="node1" presStyleIdx="1" presStyleCnt="6">
        <dgm:presLayoutVars>
          <dgm:chMax val="0"/>
          <dgm:chPref val="0"/>
          <dgm:bulletEnabled val="1"/>
        </dgm:presLayoutVars>
      </dgm:prSet>
      <dgm:spPr/>
      <dgm:t>
        <a:bodyPr/>
        <a:lstStyle/>
        <a:p>
          <a:endParaRPr lang="en-US"/>
        </a:p>
      </dgm:t>
    </dgm:pt>
    <dgm:pt modelId="{D9FCC7BD-F521-4F48-8A74-B13B05B60B09}" type="pres">
      <dgm:prSet presAssocID="{3EB3BA93-EEB2-4BE9-AAF4-810899AD43B1}" presName="Accent3" presStyleCnt="0"/>
      <dgm:spPr/>
    </dgm:pt>
    <dgm:pt modelId="{2C089BE3-FC99-4315-BAD7-2146E3927668}" type="pres">
      <dgm:prSet presAssocID="{3EB3BA93-EEB2-4BE9-AAF4-810899AD43B1}" presName="Accent" presStyleLbl="bgShp" presStyleIdx="2" presStyleCnt="6"/>
      <dgm:spPr/>
    </dgm:pt>
    <dgm:pt modelId="{FFBDF58B-D691-4A02-BC44-31EA9214852D}" type="pres">
      <dgm:prSet presAssocID="{3EB3BA93-EEB2-4BE9-AAF4-810899AD43B1}" presName="Child3" presStyleLbl="node1" presStyleIdx="2" presStyleCnt="6">
        <dgm:presLayoutVars>
          <dgm:chMax val="0"/>
          <dgm:chPref val="0"/>
          <dgm:bulletEnabled val="1"/>
        </dgm:presLayoutVars>
      </dgm:prSet>
      <dgm:spPr/>
      <dgm:t>
        <a:bodyPr/>
        <a:lstStyle/>
        <a:p>
          <a:endParaRPr lang="en-US"/>
        </a:p>
      </dgm:t>
    </dgm:pt>
    <dgm:pt modelId="{1C21CE91-9E34-453E-AFC5-39153917BEFD}" type="pres">
      <dgm:prSet presAssocID="{D409498D-B0C9-4EC9-9DB0-F2E8D4CA3D6A}" presName="Accent4" presStyleCnt="0"/>
      <dgm:spPr/>
    </dgm:pt>
    <dgm:pt modelId="{6CD8B746-D9C6-44E8-94D3-DBEA96E82F4E}" type="pres">
      <dgm:prSet presAssocID="{D409498D-B0C9-4EC9-9DB0-F2E8D4CA3D6A}" presName="Accent" presStyleLbl="bgShp" presStyleIdx="3" presStyleCnt="6"/>
      <dgm:spPr/>
    </dgm:pt>
    <dgm:pt modelId="{3239D17A-0955-4A1F-8F06-76D08C6BD7F1}" type="pres">
      <dgm:prSet presAssocID="{D409498D-B0C9-4EC9-9DB0-F2E8D4CA3D6A}" presName="Child4" presStyleLbl="node1" presStyleIdx="3" presStyleCnt="6" custScaleX="106238">
        <dgm:presLayoutVars>
          <dgm:chMax val="0"/>
          <dgm:chPref val="0"/>
          <dgm:bulletEnabled val="1"/>
        </dgm:presLayoutVars>
      </dgm:prSet>
      <dgm:spPr/>
      <dgm:t>
        <a:bodyPr/>
        <a:lstStyle/>
        <a:p>
          <a:endParaRPr lang="en-US"/>
        </a:p>
      </dgm:t>
    </dgm:pt>
    <dgm:pt modelId="{47FB5922-E5C4-474A-B5C7-B4F30BDE9947}" type="pres">
      <dgm:prSet presAssocID="{2507DED6-9C9F-4DDA-A6D6-DF9140E5D894}" presName="Accent5" presStyleCnt="0"/>
      <dgm:spPr/>
    </dgm:pt>
    <dgm:pt modelId="{E801240B-D811-417E-9516-CD534BCFBDF6}" type="pres">
      <dgm:prSet presAssocID="{2507DED6-9C9F-4DDA-A6D6-DF9140E5D894}" presName="Accent" presStyleLbl="bgShp" presStyleIdx="4" presStyleCnt="6"/>
      <dgm:spPr/>
    </dgm:pt>
    <dgm:pt modelId="{1178D569-5594-442E-A602-86CCB5048EDF}" type="pres">
      <dgm:prSet presAssocID="{2507DED6-9C9F-4DDA-A6D6-DF9140E5D894}" presName="Child5" presStyleLbl="node1" presStyleIdx="4" presStyleCnt="6">
        <dgm:presLayoutVars>
          <dgm:chMax val="0"/>
          <dgm:chPref val="0"/>
          <dgm:bulletEnabled val="1"/>
        </dgm:presLayoutVars>
      </dgm:prSet>
      <dgm:spPr/>
      <dgm:t>
        <a:bodyPr/>
        <a:lstStyle/>
        <a:p>
          <a:endParaRPr lang="en-US"/>
        </a:p>
      </dgm:t>
    </dgm:pt>
    <dgm:pt modelId="{4C3117BD-3C42-41AE-B911-7828B94A096D}" type="pres">
      <dgm:prSet presAssocID="{7F46CE88-8F46-429C-8904-385C5019BE80}" presName="Accent6" presStyleCnt="0"/>
      <dgm:spPr/>
    </dgm:pt>
    <dgm:pt modelId="{14C428BD-0AB4-4D12-8331-8A6CBA327F9A}" type="pres">
      <dgm:prSet presAssocID="{7F46CE88-8F46-429C-8904-385C5019BE80}" presName="Accent" presStyleLbl="bgShp" presStyleIdx="5" presStyleCnt="6"/>
      <dgm:spPr/>
    </dgm:pt>
    <dgm:pt modelId="{D706DD33-5276-4D01-812E-783471496841}" type="pres">
      <dgm:prSet presAssocID="{7F46CE88-8F46-429C-8904-385C5019BE80}" presName="Child6" presStyleLbl="node1" presStyleIdx="5" presStyleCnt="6">
        <dgm:presLayoutVars>
          <dgm:chMax val="0"/>
          <dgm:chPref val="0"/>
          <dgm:bulletEnabled val="1"/>
        </dgm:presLayoutVars>
      </dgm:prSet>
      <dgm:spPr/>
      <dgm:t>
        <a:bodyPr/>
        <a:lstStyle/>
        <a:p>
          <a:endParaRPr lang="en-US"/>
        </a:p>
      </dgm:t>
    </dgm:pt>
  </dgm:ptLst>
  <dgm:cxnLst>
    <dgm:cxn modelId="{D38FF841-6FC7-4D87-8EDD-A748729E5C0F}" srcId="{945B937A-555A-41FD-A5E8-3564CC32D8E5}" destId="{3EB3BA93-EEB2-4BE9-AAF4-810899AD43B1}" srcOrd="2" destOrd="0" parTransId="{833812CD-5C3F-47C1-802D-729721B776C6}" sibTransId="{D92E1B26-C617-4B61-B7FC-FF4896FBA26C}"/>
    <dgm:cxn modelId="{6B52D866-0795-46F7-BEB9-EDD5DE01800D}" srcId="{945B937A-555A-41FD-A5E8-3564CC32D8E5}" destId="{2507DED6-9C9F-4DDA-A6D6-DF9140E5D894}" srcOrd="4" destOrd="0" parTransId="{3B29CD61-429D-4CD9-AC8B-FE2263291470}" sibTransId="{6C01C86E-062F-4977-B4D5-56C37EFC34C0}"/>
    <dgm:cxn modelId="{BF15F482-8DAF-4626-B432-D81EBCEEC49E}" type="presOf" srcId="{3EB3BA93-EEB2-4BE9-AAF4-810899AD43B1}" destId="{FFBDF58B-D691-4A02-BC44-31EA9214852D}" srcOrd="0" destOrd="0" presId="urn:microsoft.com/office/officeart/2011/layout/HexagonRadial"/>
    <dgm:cxn modelId="{FECB79B1-D875-4271-87DD-563F790103CB}" type="presOf" srcId="{67CD18A4-3CA0-4A4F-AF5D-9DCAB598F79C}" destId="{4E1B6378-AC66-4468-893F-38F80E6897AE}" srcOrd="0" destOrd="0" presId="urn:microsoft.com/office/officeart/2011/layout/HexagonRadial"/>
    <dgm:cxn modelId="{6B8F9CDA-A95F-4E24-8E25-48B482BEA029}" type="presOf" srcId="{E1D82C0B-B0C8-4F70-BF51-99A50F5869B1}" destId="{11BA50F3-E55D-43D0-A23E-F7D2FBB92A0C}" srcOrd="0" destOrd="0" presId="urn:microsoft.com/office/officeart/2011/layout/HexagonRadial"/>
    <dgm:cxn modelId="{6E1A9D9C-A850-4231-B31D-6C883FFA789E}" srcId="{945B937A-555A-41FD-A5E8-3564CC32D8E5}" destId="{7F46CE88-8F46-429C-8904-385C5019BE80}" srcOrd="5" destOrd="0" parTransId="{0F270C30-CA1E-43ED-A301-43C7D0AF656A}" sibTransId="{2F0162C2-6F40-46BE-82E0-BDBAD1F96397}"/>
    <dgm:cxn modelId="{54C9774D-3B2C-4BCA-BD4F-F9550BCAA731}" srcId="{FD1EE243-3D2D-42F8-AF81-E2C1A6467175}" destId="{945B937A-555A-41FD-A5E8-3564CC32D8E5}" srcOrd="0" destOrd="0" parTransId="{671BBF4A-0D0B-4119-92E4-DA5B18B87C2B}" sibTransId="{2B83A0C1-6D45-441D-AFA6-EF0AC046475B}"/>
    <dgm:cxn modelId="{79DB4575-FA3C-459B-ABD5-483722B29D0E}" type="presOf" srcId="{FD1EE243-3D2D-42F8-AF81-E2C1A6467175}" destId="{5E002164-0445-4269-A483-C7EB1A643DA7}" srcOrd="0" destOrd="0" presId="urn:microsoft.com/office/officeart/2011/layout/HexagonRadial"/>
    <dgm:cxn modelId="{EE25B7F9-51C9-49C3-8C2F-45BB419DC8BB}" srcId="{945B937A-555A-41FD-A5E8-3564CC32D8E5}" destId="{67CD18A4-3CA0-4A4F-AF5D-9DCAB598F79C}" srcOrd="0" destOrd="0" parTransId="{C6E8BC1D-703B-4459-AA1B-DF9FE3055A25}" sibTransId="{9BD7A952-8571-4C67-AFD0-30FE27D70243}"/>
    <dgm:cxn modelId="{22836B99-57A6-44ED-A315-BB6160CF662A}" type="presOf" srcId="{D409498D-B0C9-4EC9-9DB0-F2E8D4CA3D6A}" destId="{3239D17A-0955-4A1F-8F06-76D08C6BD7F1}" srcOrd="0" destOrd="0" presId="urn:microsoft.com/office/officeart/2011/layout/HexagonRadial"/>
    <dgm:cxn modelId="{B4A19884-44ED-4778-8CE8-23880B556513}" type="presOf" srcId="{2507DED6-9C9F-4DDA-A6D6-DF9140E5D894}" destId="{1178D569-5594-442E-A602-86CCB5048EDF}" srcOrd="0" destOrd="0" presId="urn:microsoft.com/office/officeart/2011/layout/HexagonRadial"/>
    <dgm:cxn modelId="{FB1A95CC-408F-4EF4-8F72-13933788C7FA}" type="presOf" srcId="{945B937A-555A-41FD-A5E8-3564CC32D8E5}" destId="{8764E04E-08A5-4764-9971-2C82903A397D}" srcOrd="0" destOrd="0" presId="urn:microsoft.com/office/officeart/2011/layout/HexagonRadial"/>
    <dgm:cxn modelId="{AB540072-2819-4DD6-83E3-816B94A374EF}" srcId="{945B937A-555A-41FD-A5E8-3564CC32D8E5}" destId="{D409498D-B0C9-4EC9-9DB0-F2E8D4CA3D6A}" srcOrd="3" destOrd="0" parTransId="{E7CDD990-EB8A-4E66-B2B7-20AE8E1A5E86}" sibTransId="{B34D5B86-7A06-4DB2-B8B0-7703FEBA9863}"/>
    <dgm:cxn modelId="{A30FDBA7-48D6-4968-A7EB-371985CBD607}" srcId="{945B937A-555A-41FD-A5E8-3564CC32D8E5}" destId="{E1D82C0B-B0C8-4F70-BF51-99A50F5869B1}" srcOrd="1" destOrd="0" parTransId="{AA671B95-0116-43BF-B2B0-87AB81A25128}" sibTransId="{AA11C95A-07B5-4630-821C-C08FDC9F6868}"/>
    <dgm:cxn modelId="{DA7B791F-B235-46C2-8454-574643EDCD66}" type="presOf" srcId="{7F46CE88-8F46-429C-8904-385C5019BE80}" destId="{D706DD33-5276-4D01-812E-783471496841}" srcOrd="0" destOrd="0" presId="urn:microsoft.com/office/officeart/2011/layout/HexagonRadial"/>
    <dgm:cxn modelId="{62358920-9A30-4C5D-A422-0EA4B3DDE52B}" type="presParOf" srcId="{5E002164-0445-4269-A483-C7EB1A643DA7}" destId="{8764E04E-08A5-4764-9971-2C82903A397D}" srcOrd="0" destOrd="0" presId="urn:microsoft.com/office/officeart/2011/layout/HexagonRadial"/>
    <dgm:cxn modelId="{3FA2FC7A-6EED-48E0-80E8-E2F46A8F45EA}" type="presParOf" srcId="{5E002164-0445-4269-A483-C7EB1A643DA7}" destId="{8FAA4252-ADF0-4CAE-B19E-585C544CC574}" srcOrd="1" destOrd="0" presId="urn:microsoft.com/office/officeart/2011/layout/HexagonRadial"/>
    <dgm:cxn modelId="{254D46C7-4497-4E46-BB8B-D1BAC3D768DA}" type="presParOf" srcId="{8FAA4252-ADF0-4CAE-B19E-585C544CC574}" destId="{99D9BB1C-56EA-4393-BF40-AD322F439959}" srcOrd="0" destOrd="0" presId="urn:microsoft.com/office/officeart/2011/layout/HexagonRadial"/>
    <dgm:cxn modelId="{BE00F1AD-1781-4828-A7C0-D1CBA140DAA5}" type="presParOf" srcId="{5E002164-0445-4269-A483-C7EB1A643DA7}" destId="{4E1B6378-AC66-4468-893F-38F80E6897AE}" srcOrd="2" destOrd="0" presId="urn:microsoft.com/office/officeart/2011/layout/HexagonRadial"/>
    <dgm:cxn modelId="{01DA3AB2-BE67-4D9A-B188-8220583014CB}" type="presParOf" srcId="{5E002164-0445-4269-A483-C7EB1A643DA7}" destId="{361C1C05-2F87-4E92-B358-E63C94DA7788}" srcOrd="3" destOrd="0" presId="urn:microsoft.com/office/officeart/2011/layout/HexagonRadial"/>
    <dgm:cxn modelId="{1871657E-A47B-4F6D-BC25-E1D21250F9AD}" type="presParOf" srcId="{361C1C05-2F87-4E92-B358-E63C94DA7788}" destId="{DFC887E3-5C6E-4E1E-94A4-07FF20DD9C4C}" srcOrd="0" destOrd="0" presId="urn:microsoft.com/office/officeart/2011/layout/HexagonRadial"/>
    <dgm:cxn modelId="{5C326671-0D4F-4B6E-84FF-E087CE04686D}" type="presParOf" srcId="{5E002164-0445-4269-A483-C7EB1A643DA7}" destId="{11BA50F3-E55D-43D0-A23E-F7D2FBB92A0C}" srcOrd="4" destOrd="0" presId="urn:microsoft.com/office/officeart/2011/layout/HexagonRadial"/>
    <dgm:cxn modelId="{9B726910-EFC9-436A-8DFD-81A65DCC1E08}" type="presParOf" srcId="{5E002164-0445-4269-A483-C7EB1A643DA7}" destId="{D9FCC7BD-F521-4F48-8A74-B13B05B60B09}" srcOrd="5" destOrd="0" presId="urn:microsoft.com/office/officeart/2011/layout/HexagonRadial"/>
    <dgm:cxn modelId="{53AAE98F-B570-482A-A4FC-D32459CBAEED}" type="presParOf" srcId="{D9FCC7BD-F521-4F48-8A74-B13B05B60B09}" destId="{2C089BE3-FC99-4315-BAD7-2146E3927668}" srcOrd="0" destOrd="0" presId="urn:microsoft.com/office/officeart/2011/layout/HexagonRadial"/>
    <dgm:cxn modelId="{37A10CF4-712B-4DB1-AEF6-ED21E4E4D42F}" type="presParOf" srcId="{5E002164-0445-4269-A483-C7EB1A643DA7}" destId="{FFBDF58B-D691-4A02-BC44-31EA9214852D}" srcOrd="6" destOrd="0" presId="urn:microsoft.com/office/officeart/2011/layout/HexagonRadial"/>
    <dgm:cxn modelId="{B258A82F-8145-45F8-925E-B23CEC5354FB}" type="presParOf" srcId="{5E002164-0445-4269-A483-C7EB1A643DA7}" destId="{1C21CE91-9E34-453E-AFC5-39153917BEFD}" srcOrd="7" destOrd="0" presId="urn:microsoft.com/office/officeart/2011/layout/HexagonRadial"/>
    <dgm:cxn modelId="{AF78487B-1D7D-4474-B075-C68BCB4765D6}" type="presParOf" srcId="{1C21CE91-9E34-453E-AFC5-39153917BEFD}" destId="{6CD8B746-D9C6-44E8-94D3-DBEA96E82F4E}" srcOrd="0" destOrd="0" presId="urn:microsoft.com/office/officeart/2011/layout/HexagonRadial"/>
    <dgm:cxn modelId="{58480F48-561F-4068-846A-51413CB3F402}" type="presParOf" srcId="{5E002164-0445-4269-A483-C7EB1A643DA7}" destId="{3239D17A-0955-4A1F-8F06-76D08C6BD7F1}" srcOrd="8" destOrd="0" presId="urn:microsoft.com/office/officeart/2011/layout/HexagonRadial"/>
    <dgm:cxn modelId="{24EFB307-2FB5-47A7-8F65-677BFD4BF63C}" type="presParOf" srcId="{5E002164-0445-4269-A483-C7EB1A643DA7}" destId="{47FB5922-E5C4-474A-B5C7-B4F30BDE9947}" srcOrd="9" destOrd="0" presId="urn:microsoft.com/office/officeart/2011/layout/HexagonRadial"/>
    <dgm:cxn modelId="{DD2A9644-7F2F-471E-917E-D0435B012BB2}" type="presParOf" srcId="{47FB5922-E5C4-474A-B5C7-B4F30BDE9947}" destId="{E801240B-D811-417E-9516-CD534BCFBDF6}" srcOrd="0" destOrd="0" presId="urn:microsoft.com/office/officeart/2011/layout/HexagonRadial"/>
    <dgm:cxn modelId="{FFBFEFA2-49E1-491F-98DA-7D597096285E}" type="presParOf" srcId="{5E002164-0445-4269-A483-C7EB1A643DA7}" destId="{1178D569-5594-442E-A602-86CCB5048EDF}" srcOrd="10" destOrd="0" presId="urn:microsoft.com/office/officeart/2011/layout/HexagonRadial"/>
    <dgm:cxn modelId="{11C5C5C7-2562-403E-9098-DB18D7511B05}" type="presParOf" srcId="{5E002164-0445-4269-A483-C7EB1A643DA7}" destId="{4C3117BD-3C42-41AE-B911-7828B94A096D}" srcOrd="11" destOrd="0" presId="urn:microsoft.com/office/officeart/2011/layout/HexagonRadial"/>
    <dgm:cxn modelId="{59D92CCC-D31F-431C-8E7F-91390F561EC1}" type="presParOf" srcId="{4C3117BD-3C42-41AE-B911-7828B94A096D}" destId="{14C428BD-0AB4-4D12-8331-8A6CBA327F9A}" srcOrd="0" destOrd="0" presId="urn:microsoft.com/office/officeart/2011/layout/HexagonRadial"/>
    <dgm:cxn modelId="{A3E35716-424C-4321-97A9-E8323F4715D7}" type="presParOf" srcId="{5E002164-0445-4269-A483-C7EB1A643DA7}" destId="{D706DD33-5276-4D01-812E-783471496841}"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C08C5-9396-41C5-970F-0F21284A150D}"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D55EB46C-7D54-49EC-A800-0E48A01BBD78}">
      <dgm:prSet phldrT="[Text]" custT="1"/>
      <dgm:spPr>
        <a:gradFill flip="none" rotWithShape="0">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dgm:spPr>
      <dgm:t>
        <a:bodyPr/>
        <a:lstStyle/>
        <a:p>
          <a:r>
            <a:rPr lang="en-US" sz="2000" dirty="0" err="1" smtClean="0"/>
            <a:t>Grantiau</a:t>
          </a:r>
          <a:r>
            <a:rPr lang="en-US" sz="2000" dirty="0" smtClean="0"/>
            <a:t> a </a:t>
          </a:r>
          <a:r>
            <a:rPr lang="en-US" sz="2000" dirty="0" err="1" smtClean="0"/>
            <a:t>chyllid</a:t>
          </a:r>
          <a:r>
            <a:rPr lang="en-US" sz="2000" dirty="0" smtClean="0"/>
            <a:t>/Grants and funding </a:t>
          </a:r>
          <a:endParaRPr lang="en-US" sz="2000" dirty="0"/>
        </a:p>
      </dgm:t>
    </dgm:pt>
    <dgm:pt modelId="{14B7CBF2-911A-4BEF-B06B-A1933A5D7396}" type="parTrans" cxnId="{971944E6-DDEF-4291-8568-C55306196E6B}">
      <dgm:prSet/>
      <dgm:spPr/>
      <dgm:t>
        <a:bodyPr/>
        <a:lstStyle/>
        <a:p>
          <a:endParaRPr lang="en-US"/>
        </a:p>
      </dgm:t>
    </dgm:pt>
    <dgm:pt modelId="{743E0930-630C-4E28-A14C-D33E2EAC06D1}" type="sibTrans" cxnId="{971944E6-DDEF-4291-8568-C55306196E6B}">
      <dgm:prSet/>
      <dgm:spPr/>
      <dgm:t>
        <a:bodyPr/>
        <a:lstStyle/>
        <a:p>
          <a:endParaRPr lang="en-US"/>
        </a:p>
      </dgm:t>
    </dgm:pt>
    <dgm:pt modelId="{F80B8D79-617F-4B94-8264-CF0B968EE0C1}">
      <dgm:prSet phldrT="[Text]" custT="1"/>
      <dgm:spPr>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r>
            <a:rPr lang="en-US" sz="2000" dirty="0" err="1" smtClean="0"/>
            <a:t>Canllawiau</a:t>
          </a:r>
          <a:r>
            <a:rPr lang="en-US" sz="2000" dirty="0" smtClean="0"/>
            <a:t> a </a:t>
          </a:r>
          <a:r>
            <a:rPr lang="en-US" sz="2000" dirty="0" err="1" smtClean="0"/>
            <a:t>chwestiynau</a:t>
          </a:r>
          <a:r>
            <a:rPr lang="en-US" sz="2000" dirty="0" smtClean="0"/>
            <a:t> </a:t>
          </a:r>
          <a:r>
            <a:rPr lang="en-US" sz="2000" dirty="0" err="1" smtClean="0"/>
            <a:t>cyffredin</a:t>
          </a:r>
          <a:r>
            <a:rPr lang="en-US" sz="2000" dirty="0" smtClean="0"/>
            <a:t>/Guidance &amp; FAQs</a:t>
          </a:r>
          <a:endParaRPr lang="en-US" sz="2000" dirty="0"/>
        </a:p>
      </dgm:t>
    </dgm:pt>
    <dgm:pt modelId="{23B36E58-893A-42A1-91A4-AA731C6B078C}" type="parTrans" cxnId="{6D978714-82E6-4E5B-B459-2AD9260C4CAA}">
      <dgm:prSet/>
      <dgm:spPr/>
      <dgm:t>
        <a:bodyPr/>
        <a:lstStyle/>
        <a:p>
          <a:endParaRPr lang="en-US"/>
        </a:p>
      </dgm:t>
    </dgm:pt>
    <dgm:pt modelId="{1608F9A0-698F-46AB-8ACF-20702C989C5C}" type="sibTrans" cxnId="{6D978714-82E6-4E5B-B459-2AD9260C4CAA}">
      <dgm:prSet/>
      <dgm:spPr/>
      <dgm:t>
        <a:bodyPr/>
        <a:lstStyle/>
        <a:p>
          <a:endParaRPr lang="en-US"/>
        </a:p>
      </dgm:t>
    </dgm:pt>
    <dgm:pt modelId="{34A58FE8-6195-4C66-BA15-3468FED96348}">
      <dgm:prSet phldrT="[Text]" custT="1"/>
      <dgm:spPr>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t>
        <a:bodyPr/>
        <a:lstStyle/>
        <a:p>
          <a:r>
            <a:rPr lang="en-US" sz="2000" dirty="0" err="1" smtClean="0"/>
            <a:t>Llacio’r</a:t>
          </a:r>
          <a:r>
            <a:rPr lang="en-US" sz="2000" dirty="0" smtClean="0"/>
            <a:t> </a:t>
          </a:r>
          <a:r>
            <a:rPr lang="en-US" sz="2000" dirty="0" err="1" smtClean="0"/>
            <a:t>Safonau</a:t>
          </a:r>
          <a:r>
            <a:rPr lang="en-US" sz="2000" dirty="0" smtClean="0"/>
            <a:t> </a:t>
          </a:r>
          <a:r>
            <a:rPr lang="en-US" sz="2000" dirty="0" err="1" smtClean="0"/>
            <a:t>Gofynnol</a:t>
          </a:r>
          <a:r>
            <a:rPr lang="en-US" sz="2000" dirty="0" smtClean="0"/>
            <a:t> </a:t>
          </a:r>
          <a:r>
            <a:rPr lang="en-US" sz="2000" dirty="0" err="1" smtClean="0"/>
            <a:t>Cenedlaethol</a:t>
          </a:r>
          <a:r>
            <a:rPr lang="en-US" sz="2000" dirty="0" smtClean="0"/>
            <a:t>/</a:t>
          </a:r>
        </a:p>
        <a:p>
          <a:r>
            <a:rPr lang="en-US" sz="2000" dirty="0" smtClean="0"/>
            <a:t>Relaxing the National Minimum Standards (NMS) </a:t>
          </a:r>
          <a:endParaRPr lang="en-US" sz="2000" dirty="0"/>
        </a:p>
      </dgm:t>
    </dgm:pt>
    <dgm:pt modelId="{3D7DFB4F-9328-4BF0-975E-EF06AA57C947}" type="parTrans" cxnId="{763C611C-66E2-4DAC-8D73-F485268FEBC4}">
      <dgm:prSet/>
      <dgm:spPr/>
      <dgm:t>
        <a:bodyPr/>
        <a:lstStyle/>
        <a:p>
          <a:endParaRPr lang="en-US"/>
        </a:p>
      </dgm:t>
    </dgm:pt>
    <dgm:pt modelId="{D7A594EE-D0E7-4C0E-88EF-C46234A6117A}" type="sibTrans" cxnId="{763C611C-66E2-4DAC-8D73-F485268FEBC4}">
      <dgm:prSet/>
      <dgm:spPr/>
      <dgm:t>
        <a:bodyPr/>
        <a:lstStyle/>
        <a:p>
          <a:endParaRPr lang="en-US"/>
        </a:p>
      </dgm:t>
    </dgm:pt>
    <dgm:pt modelId="{06DD5E7F-77F2-40FB-8DAC-DC728B12AB5F}">
      <dgm:prSet custT="1"/>
      <dgm:spPr>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dgm:spPr>
      <dgm:t>
        <a:bodyPr/>
        <a:lstStyle/>
        <a:p>
          <a:r>
            <a:rPr lang="en-US" sz="2000" dirty="0" smtClean="0"/>
            <a:t>CCAS </a:t>
          </a:r>
          <a:r>
            <a:rPr lang="en-US" sz="2000" dirty="0" err="1" smtClean="0"/>
            <a:t>a’r</a:t>
          </a:r>
          <a:r>
            <a:rPr lang="en-US" sz="2000" dirty="0" smtClean="0"/>
            <a:t> </a:t>
          </a:r>
          <a:r>
            <a:rPr lang="en-US" sz="2000" dirty="0" err="1" smtClean="0"/>
            <a:t>Cynnig</a:t>
          </a:r>
          <a:r>
            <a:rPr lang="en-US" sz="2000" dirty="0" smtClean="0"/>
            <a:t> </a:t>
          </a:r>
          <a:r>
            <a:rPr lang="en-US" sz="2000" dirty="0" err="1" smtClean="0"/>
            <a:t>Gofal</a:t>
          </a:r>
          <a:r>
            <a:rPr lang="en-US" sz="2000" dirty="0" smtClean="0"/>
            <a:t> Plant/CCAS and the Childcare Offer</a:t>
          </a:r>
          <a:endParaRPr lang="en-US" sz="2000" dirty="0"/>
        </a:p>
      </dgm:t>
    </dgm:pt>
    <dgm:pt modelId="{30A5221C-59A9-4E4A-8F1D-44B796EE89D2}" type="parTrans" cxnId="{DA0806CB-9543-4528-B773-2F7DD9256E3B}">
      <dgm:prSet/>
      <dgm:spPr/>
      <dgm:t>
        <a:bodyPr/>
        <a:lstStyle/>
        <a:p>
          <a:endParaRPr lang="en-US"/>
        </a:p>
      </dgm:t>
    </dgm:pt>
    <dgm:pt modelId="{DABD0380-80C5-4C53-909E-334F7DD4E3D6}" type="sibTrans" cxnId="{DA0806CB-9543-4528-B773-2F7DD9256E3B}">
      <dgm:prSet/>
      <dgm:spPr/>
      <dgm:t>
        <a:bodyPr/>
        <a:lstStyle/>
        <a:p>
          <a:endParaRPr lang="en-US"/>
        </a:p>
      </dgm:t>
    </dgm:pt>
    <dgm:pt modelId="{295BAE24-E6A3-4EF1-B192-0EBACE3A5794}">
      <dgm:prSet custT="1"/>
      <dgm:spPr/>
      <dgm:t>
        <a:bodyPr/>
        <a:lstStyle/>
        <a:p>
          <a:r>
            <a:rPr lang="en-US" sz="2000" dirty="0" err="1" smtClean="0"/>
            <a:t>Ymgyrch</a:t>
          </a:r>
          <a:r>
            <a:rPr lang="en-US" sz="2000" dirty="0" smtClean="0"/>
            <a:t> </a:t>
          </a:r>
          <a:r>
            <a:rPr lang="en-US" sz="2000" dirty="0" err="1" smtClean="0"/>
            <a:t>i</a:t>
          </a:r>
          <a:r>
            <a:rPr lang="en-US" sz="2000" dirty="0" smtClean="0"/>
            <a:t> </a:t>
          </a:r>
          <a:r>
            <a:rPr lang="en-US" sz="2000" dirty="0" err="1" smtClean="0"/>
            <a:t>roi</a:t>
          </a:r>
          <a:r>
            <a:rPr lang="en-US" sz="2000" dirty="0" smtClean="0"/>
            <a:t> </a:t>
          </a:r>
          <a:r>
            <a:rPr lang="en-US" sz="2000" dirty="0" err="1" smtClean="0"/>
            <a:t>sicrwydd</a:t>
          </a:r>
          <a:r>
            <a:rPr lang="en-US" sz="2000" dirty="0" smtClean="0"/>
            <a:t> </a:t>
          </a:r>
          <a:r>
            <a:rPr lang="en-US" sz="2000" dirty="0" err="1" smtClean="0"/>
            <a:t>i</a:t>
          </a:r>
          <a:r>
            <a:rPr lang="en-US" sz="2000" dirty="0" smtClean="0"/>
            <a:t> </a:t>
          </a:r>
          <a:r>
            <a:rPr lang="en-US" sz="2000" dirty="0" err="1" smtClean="0"/>
            <a:t>rhieni</a:t>
          </a:r>
          <a:r>
            <a:rPr lang="en-US" sz="2000" dirty="0" smtClean="0"/>
            <a:t>/Parental reassurance campaign</a:t>
          </a:r>
          <a:endParaRPr lang="en-US" sz="2000" dirty="0"/>
        </a:p>
      </dgm:t>
    </dgm:pt>
    <dgm:pt modelId="{83F83F73-BF75-4733-A76C-9D4085C11EE6}" type="parTrans" cxnId="{FA121EF5-928B-48FB-A406-A207DEBA05E2}">
      <dgm:prSet/>
      <dgm:spPr/>
      <dgm:t>
        <a:bodyPr/>
        <a:lstStyle/>
        <a:p>
          <a:endParaRPr lang="en-US"/>
        </a:p>
      </dgm:t>
    </dgm:pt>
    <dgm:pt modelId="{9AE9BFB6-CAC7-4FC3-B770-9FAFB6C9E718}" type="sibTrans" cxnId="{FA121EF5-928B-48FB-A406-A207DEBA05E2}">
      <dgm:prSet/>
      <dgm:spPr/>
      <dgm:t>
        <a:bodyPr/>
        <a:lstStyle/>
        <a:p>
          <a:endParaRPr lang="en-US"/>
        </a:p>
      </dgm:t>
    </dgm:pt>
    <dgm:pt modelId="{BB0CC689-691A-4950-889B-40D7BD66D68D}" type="pres">
      <dgm:prSet presAssocID="{D24C08C5-9396-41C5-970F-0F21284A150D}" presName="diagram" presStyleCnt="0">
        <dgm:presLayoutVars>
          <dgm:dir/>
          <dgm:resizeHandles val="exact"/>
        </dgm:presLayoutVars>
      </dgm:prSet>
      <dgm:spPr/>
      <dgm:t>
        <a:bodyPr/>
        <a:lstStyle/>
        <a:p>
          <a:endParaRPr lang="en-US"/>
        </a:p>
      </dgm:t>
    </dgm:pt>
    <dgm:pt modelId="{008E811B-FF05-49F8-AE37-16A3F5A3954B}" type="pres">
      <dgm:prSet presAssocID="{D55EB46C-7D54-49EC-A800-0E48A01BBD78}" presName="node" presStyleLbl="node1" presStyleIdx="0" presStyleCnt="5" custScaleX="97786" custScaleY="59997" custLinFactX="2829" custLinFactNeighborX="100000" custLinFactNeighborY="7827">
        <dgm:presLayoutVars>
          <dgm:bulletEnabled val="1"/>
        </dgm:presLayoutVars>
      </dgm:prSet>
      <dgm:spPr/>
      <dgm:t>
        <a:bodyPr/>
        <a:lstStyle/>
        <a:p>
          <a:endParaRPr lang="en-US"/>
        </a:p>
      </dgm:t>
    </dgm:pt>
    <dgm:pt modelId="{C62361D6-8269-4ECD-A276-8C2FAC56BA2D}" type="pres">
      <dgm:prSet presAssocID="{743E0930-630C-4E28-A14C-D33E2EAC06D1}" presName="sibTrans" presStyleCnt="0"/>
      <dgm:spPr/>
    </dgm:pt>
    <dgm:pt modelId="{611D0071-AD5E-4DA6-A204-25A95801F652}" type="pres">
      <dgm:prSet presAssocID="{F80B8D79-617F-4B94-8264-CF0B968EE0C1}" presName="node" presStyleLbl="node1" presStyleIdx="1" presStyleCnt="5" custScaleX="89601" custScaleY="56239" custLinFactX="-9444" custLinFactNeighborX="-100000" custLinFactNeighborY="94121">
        <dgm:presLayoutVars>
          <dgm:bulletEnabled val="1"/>
        </dgm:presLayoutVars>
      </dgm:prSet>
      <dgm:spPr/>
      <dgm:t>
        <a:bodyPr/>
        <a:lstStyle/>
        <a:p>
          <a:endParaRPr lang="en-US"/>
        </a:p>
      </dgm:t>
    </dgm:pt>
    <dgm:pt modelId="{649FE37D-6BAE-4E76-B7B9-5270A496D742}" type="pres">
      <dgm:prSet presAssocID="{1608F9A0-698F-46AB-8ACF-20702C989C5C}" presName="sibTrans" presStyleCnt="0"/>
      <dgm:spPr/>
    </dgm:pt>
    <dgm:pt modelId="{5EBF781A-92B9-4580-9C10-94FAC64D5894}" type="pres">
      <dgm:prSet presAssocID="{295BAE24-E6A3-4EF1-B192-0EBACE3A5794}" presName="node" presStyleLbl="node1" presStyleIdx="2" presStyleCnt="5" custScaleX="74573" custScaleY="62634" custLinFactX="14370" custLinFactNeighborX="100000" custLinFactNeighborY="5905">
        <dgm:presLayoutVars>
          <dgm:bulletEnabled val="1"/>
        </dgm:presLayoutVars>
      </dgm:prSet>
      <dgm:spPr/>
      <dgm:t>
        <a:bodyPr/>
        <a:lstStyle/>
        <a:p>
          <a:endParaRPr lang="en-US"/>
        </a:p>
      </dgm:t>
    </dgm:pt>
    <dgm:pt modelId="{3168E83C-35DA-43E5-9311-D125AE5FF058}" type="pres">
      <dgm:prSet presAssocID="{9AE9BFB6-CAC7-4FC3-B770-9FAFB6C9E718}" presName="sibTrans" presStyleCnt="0"/>
      <dgm:spPr/>
    </dgm:pt>
    <dgm:pt modelId="{D17FF241-21D6-43C8-9647-7F4D5D01D291}" type="pres">
      <dgm:prSet presAssocID="{06DD5E7F-77F2-40FB-8DAC-DC728B12AB5F}" presName="node" presStyleLbl="node1" presStyleIdx="3" presStyleCnt="5" custScaleX="101056" custScaleY="82862" custLinFactX="-22389" custLinFactNeighborX="-100000" custLinFactNeighborY="-78605">
        <dgm:presLayoutVars>
          <dgm:bulletEnabled val="1"/>
        </dgm:presLayoutVars>
      </dgm:prSet>
      <dgm:spPr/>
      <dgm:t>
        <a:bodyPr/>
        <a:lstStyle/>
        <a:p>
          <a:endParaRPr lang="en-US"/>
        </a:p>
      </dgm:t>
    </dgm:pt>
    <dgm:pt modelId="{4B599301-05B8-4EA7-ADE7-82BCC6D3A849}" type="pres">
      <dgm:prSet presAssocID="{DABD0380-80C5-4C53-909E-334F7DD4E3D6}" presName="sibTrans" presStyleCnt="0"/>
      <dgm:spPr/>
    </dgm:pt>
    <dgm:pt modelId="{EBB2FDD0-403E-478D-B7F0-8A70E6A0D906}" type="pres">
      <dgm:prSet presAssocID="{34A58FE8-6195-4C66-BA15-3468FED96348}" presName="node" presStyleLbl="node1" presStyleIdx="4" presStyleCnt="5" custScaleX="127481" custScaleY="53935" custLinFactNeighborX="2319" custLinFactNeighborY="-4970">
        <dgm:presLayoutVars>
          <dgm:bulletEnabled val="1"/>
        </dgm:presLayoutVars>
      </dgm:prSet>
      <dgm:spPr/>
      <dgm:t>
        <a:bodyPr/>
        <a:lstStyle/>
        <a:p>
          <a:endParaRPr lang="en-US"/>
        </a:p>
      </dgm:t>
    </dgm:pt>
  </dgm:ptLst>
  <dgm:cxnLst>
    <dgm:cxn modelId="{07DED119-CBD6-4544-A193-D0A781134369}" type="presOf" srcId="{D24C08C5-9396-41C5-970F-0F21284A150D}" destId="{BB0CC689-691A-4950-889B-40D7BD66D68D}" srcOrd="0" destOrd="0" presId="urn:microsoft.com/office/officeart/2005/8/layout/default"/>
    <dgm:cxn modelId="{6E300E7A-7903-41E9-9D3D-D8E94D667B5D}" type="presOf" srcId="{34A58FE8-6195-4C66-BA15-3468FED96348}" destId="{EBB2FDD0-403E-478D-B7F0-8A70E6A0D906}" srcOrd="0" destOrd="0" presId="urn:microsoft.com/office/officeart/2005/8/layout/default"/>
    <dgm:cxn modelId="{FA121EF5-928B-48FB-A406-A207DEBA05E2}" srcId="{D24C08C5-9396-41C5-970F-0F21284A150D}" destId="{295BAE24-E6A3-4EF1-B192-0EBACE3A5794}" srcOrd="2" destOrd="0" parTransId="{83F83F73-BF75-4733-A76C-9D4085C11EE6}" sibTransId="{9AE9BFB6-CAC7-4FC3-B770-9FAFB6C9E718}"/>
    <dgm:cxn modelId="{DA0806CB-9543-4528-B773-2F7DD9256E3B}" srcId="{D24C08C5-9396-41C5-970F-0F21284A150D}" destId="{06DD5E7F-77F2-40FB-8DAC-DC728B12AB5F}" srcOrd="3" destOrd="0" parTransId="{30A5221C-59A9-4E4A-8F1D-44B796EE89D2}" sibTransId="{DABD0380-80C5-4C53-909E-334F7DD4E3D6}"/>
    <dgm:cxn modelId="{C6FF23E4-B87D-4E6C-BD6D-22962C74004B}" type="presOf" srcId="{295BAE24-E6A3-4EF1-B192-0EBACE3A5794}" destId="{5EBF781A-92B9-4580-9C10-94FAC64D5894}" srcOrd="0" destOrd="0" presId="urn:microsoft.com/office/officeart/2005/8/layout/default"/>
    <dgm:cxn modelId="{763C611C-66E2-4DAC-8D73-F485268FEBC4}" srcId="{D24C08C5-9396-41C5-970F-0F21284A150D}" destId="{34A58FE8-6195-4C66-BA15-3468FED96348}" srcOrd="4" destOrd="0" parTransId="{3D7DFB4F-9328-4BF0-975E-EF06AA57C947}" sibTransId="{D7A594EE-D0E7-4C0E-88EF-C46234A6117A}"/>
    <dgm:cxn modelId="{B7CC2A8A-F379-45CD-A2AB-D9FE768A1E50}" type="presOf" srcId="{06DD5E7F-77F2-40FB-8DAC-DC728B12AB5F}" destId="{D17FF241-21D6-43C8-9647-7F4D5D01D291}" srcOrd="0" destOrd="0" presId="urn:microsoft.com/office/officeart/2005/8/layout/default"/>
    <dgm:cxn modelId="{5083F56C-58F7-4A91-A1AC-F009FD9AF95E}" type="presOf" srcId="{F80B8D79-617F-4B94-8264-CF0B968EE0C1}" destId="{611D0071-AD5E-4DA6-A204-25A95801F652}" srcOrd="0" destOrd="0" presId="urn:microsoft.com/office/officeart/2005/8/layout/default"/>
    <dgm:cxn modelId="{715D85BF-5956-404E-9730-8A450502C90B}" type="presOf" srcId="{D55EB46C-7D54-49EC-A800-0E48A01BBD78}" destId="{008E811B-FF05-49F8-AE37-16A3F5A3954B}" srcOrd="0" destOrd="0" presId="urn:microsoft.com/office/officeart/2005/8/layout/default"/>
    <dgm:cxn modelId="{6D978714-82E6-4E5B-B459-2AD9260C4CAA}" srcId="{D24C08C5-9396-41C5-970F-0F21284A150D}" destId="{F80B8D79-617F-4B94-8264-CF0B968EE0C1}" srcOrd="1" destOrd="0" parTransId="{23B36E58-893A-42A1-91A4-AA731C6B078C}" sibTransId="{1608F9A0-698F-46AB-8ACF-20702C989C5C}"/>
    <dgm:cxn modelId="{971944E6-DDEF-4291-8568-C55306196E6B}" srcId="{D24C08C5-9396-41C5-970F-0F21284A150D}" destId="{D55EB46C-7D54-49EC-A800-0E48A01BBD78}" srcOrd="0" destOrd="0" parTransId="{14B7CBF2-911A-4BEF-B06B-A1933A5D7396}" sibTransId="{743E0930-630C-4E28-A14C-D33E2EAC06D1}"/>
    <dgm:cxn modelId="{45186C66-A163-427D-87FC-6BC9ECA826E3}" type="presParOf" srcId="{BB0CC689-691A-4950-889B-40D7BD66D68D}" destId="{008E811B-FF05-49F8-AE37-16A3F5A3954B}" srcOrd="0" destOrd="0" presId="urn:microsoft.com/office/officeart/2005/8/layout/default"/>
    <dgm:cxn modelId="{CBBDDF8E-772D-4005-84D0-9546165789B9}" type="presParOf" srcId="{BB0CC689-691A-4950-889B-40D7BD66D68D}" destId="{C62361D6-8269-4ECD-A276-8C2FAC56BA2D}" srcOrd="1" destOrd="0" presId="urn:microsoft.com/office/officeart/2005/8/layout/default"/>
    <dgm:cxn modelId="{D68BD946-AF45-49D9-88BB-697697FA4BEE}" type="presParOf" srcId="{BB0CC689-691A-4950-889B-40D7BD66D68D}" destId="{611D0071-AD5E-4DA6-A204-25A95801F652}" srcOrd="2" destOrd="0" presId="urn:microsoft.com/office/officeart/2005/8/layout/default"/>
    <dgm:cxn modelId="{0F133355-BD3D-4EBA-BBD2-4703E403F205}" type="presParOf" srcId="{BB0CC689-691A-4950-889B-40D7BD66D68D}" destId="{649FE37D-6BAE-4E76-B7B9-5270A496D742}" srcOrd="3" destOrd="0" presId="urn:microsoft.com/office/officeart/2005/8/layout/default"/>
    <dgm:cxn modelId="{EC244E21-F153-4046-878B-10FEF2A9F36B}" type="presParOf" srcId="{BB0CC689-691A-4950-889B-40D7BD66D68D}" destId="{5EBF781A-92B9-4580-9C10-94FAC64D5894}" srcOrd="4" destOrd="0" presId="urn:microsoft.com/office/officeart/2005/8/layout/default"/>
    <dgm:cxn modelId="{93365362-C93A-49B2-A1F0-619DA8539B13}" type="presParOf" srcId="{BB0CC689-691A-4950-889B-40D7BD66D68D}" destId="{3168E83C-35DA-43E5-9311-D125AE5FF058}" srcOrd="5" destOrd="0" presId="urn:microsoft.com/office/officeart/2005/8/layout/default"/>
    <dgm:cxn modelId="{E1FFD7E5-6864-40F5-A635-6DE9EBD666C2}" type="presParOf" srcId="{BB0CC689-691A-4950-889B-40D7BD66D68D}" destId="{D17FF241-21D6-43C8-9647-7F4D5D01D291}" srcOrd="6" destOrd="0" presId="urn:microsoft.com/office/officeart/2005/8/layout/default"/>
    <dgm:cxn modelId="{28AE9F9F-7C51-442F-ABD1-E8EEADBC6AAD}" type="presParOf" srcId="{BB0CC689-691A-4950-889B-40D7BD66D68D}" destId="{4B599301-05B8-4EA7-ADE7-82BCC6D3A849}" srcOrd="7" destOrd="0" presId="urn:microsoft.com/office/officeart/2005/8/layout/default"/>
    <dgm:cxn modelId="{489AC2A9-99BC-4E43-B4C6-3AE410C00A1E}" type="presParOf" srcId="{BB0CC689-691A-4950-889B-40D7BD66D68D}" destId="{EBB2FDD0-403E-478D-B7F0-8A70E6A0D90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622E0F-19FE-4E31-BAC7-C28FCDC37591}"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38D90188-4559-4CE9-841E-EA452AB9780A}">
      <dgm:prSet phldrT="[Text]" custT="1"/>
      <dgm:spPr/>
      <dgm:t>
        <a:bodyPr/>
        <a:lstStyle/>
        <a:p>
          <a:r>
            <a:rPr lang="en-US" sz="2800" dirty="0" err="1" smtClean="0">
              <a:solidFill>
                <a:schemeClr val="tx1">
                  <a:lumMod val="75000"/>
                  <a:lumOff val="25000"/>
                </a:schemeClr>
              </a:solidFill>
            </a:rPr>
            <a:t>Hyfforddiant</a:t>
          </a:r>
          <a:r>
            <a:rPr lang="en-US" sz="2800" dirty="0" smtClean="0"/>
            <a:t> / Training</a:t>
          </a:r>
          <a:endParaRPr lang="en-US" sz="2800" dirty="0"/>
        </a:p>
      </dgm:t>
    </dgm:pt>
    <dgm:pt modelId="{04169767-15D6-47E6-B1BE-B10B7C762707}" type="parTrans" cxnId="{EAAE6464-22A6-4F24-B09E-7CCDFF6EB4DD}">
      <dgm:prSet/>
      <dgm:spPr/>
      <dgm:t>
        <a:bodyPr/>
        <a:lstStyle/>
        <a:p>
          <a:endParaRPr lang="en-US"/>
        </a:p>
      </dgm:t>
    </dgm:pt>
    <dgm:pt modelId="{77035CE4-F65A-46FD-8CB0-E0AAC10FEE1F}" type="sibTrans" cxnId="{EAAE6464-22A6-4F24-B09E-7CCDFF6EB4DD}">
      <dgm:prSet/>
      <dgm:spPr/>
      <dgm:t>
        <a:bodyPr/>
        <a:lstStyle/>
        <a:p>
          <a:endParaRPr lang="en-US"/>
        </a:p>
      </dgm:t>
    </dgm:pt>
    <dgm:pt modelId="{71A1FAC1-0D69-48D3-9439-4296DEB7F201}">
      <dgm:prSet phldrT="[Text]" custT="1"/>
      <dgm:spPr/>
      <dgm:t>
        <a:bodyPr/>
        <a:lstStyle/>
        <a:p>
          <a:r>
            <a:rPr lang="en-US" sz="2800" dirty="0" err="1" smtClean="0">
              <a:solidFill>
                <a:schemeClr val="tx1">
                  <a:lumMod val="75000"/>
                  <a:lumOff val="25000"/>
                </a:schemeClr>
              </a:solidFill>
            </a:rPr>
            <a:t>Cymorth</a:t>
          </a:r>
          <a:r>
            <a:rPr lang="en-US" sz="2800" dirty="0" smtClean="0">
              <a:solidFill>
                <a:schemeClr val="tx1">
                  <a:lumMod val="75000"/>
                  <a:lumOff val="25000"/>
                </a:schemeClr>
              </a:solidFill>
            </a:rPr>
            <a:t> </a:t>
          </a:r>
          <a:r>
            <a:rPr lang="en-US" sz="2800" dirty="0" err="1" smtClean="0">
              <a:solidFill>
                <a:schemeClr val="tx1">
                  <a:lumMod val="75000"/>
                  <a:lumOff val="25000"/>
                </a:schemeClr>
              </a:solidFill>
            </a:rPr>
            <a:t>busnes</a:t>
          </a:r>
          <a:r>
            <a:rPr lang="en-US" sz="2800" dirty="0" smtClean="0"/>
            <a:t>/ Business support</a:t>
          </a:r>
          <a:endParaRPr lang="en-US" sz="2800" dirty="0"/>
        </a:p>
      </dgm:t>
    </dgm:pt>
    <dgm:pt modelId="{372A6674-14AA-4897-9229-4C04D706A275}" type="parTrans" cxnId="{1E4AC3FE-B09B-470B-98BE-4339AB4BC609}">
      <dgm:prSet/>
      <dgm:spPr/>
      <dgm:t>
        <a:bodyPr/>
        <a:lstStyle/>
        <a:p>
          <a:endParaRPr lang="en-US"/>
        </a:p>
      </dgm:t>
    </dgm:pt>
    <dgm:pt modelId="{1400F9C7-038C-4C04-A0FB-F76E98BE8EFE}" type="sibTrans" cxnId="{1E4AC3FE-B09B-470B-98BE-4339AB4BC609}">
      <dgm:prSet/>
      <dgm:spPr/>
      <dgm:t>
        <a:bodyPr/>
        <a:lstStyle/>
        <a:p>
          <a:endParaRPr lang="en-US"/>
        </a:p>
      </dgm:t>
    </dgm:pt>
    <dgm:pt modelId="{42518B93-51AA-4B43-9D49-E77442BA8000}">
      <dgm:prSet phldrT="[Text]" custT="1"/>
      <dgm:spPr/>
      <dgm:t>
        <a:bodyPr/>
        <a:lstStyle/>
        <a:p>
          <a:r>
            <a:rPr lang="en-US" sz="2800" dirty="0" err="1" smtClean="0">
              <a:solidFill>
                <a:schemeClr val="tx1">
                  <a:lumMod val="75000"/>
                  <a:lumOff val="25000"/>
                </a:schemeClr>
              </a:solidFill>
            </a:rPr>
            <a:t>Monitro</a:t>
          </a:r>
          <a:r>
            <a:rPr lang="en-US" sz="2800" dirty="0" smtClean="0">
              <a:solidFill>
                <a:schemeClr val="tx1">
                  <a:lumMod val="75000"/>
                  <a:lumOff val="25000"/>
                </a:schemeClr>
              </a:solidFill>
            </a:rPr>
            <a:t> ac </a:t>
          </a:r>
          <a:r>
            <a:rPr lang="en-US" sz="2800" dirty="0" err="1" smtClean="0">
              <a:solidFill>
                <a:schemeClr val="tx1">
                  <a:lumMod val="75000"/>
                  <a:lumOff val="25000"/>
                </a:schemeClr>
              </a:solidFill>
            </a:rPr>
            <a:t>ymchwil</a:t>
          </a:r>
          <a:r>
            <a:rPr lang="en-US" sz="2800" dirty="0" smtClean="0"/>
            <a:t>/ Monitoring &amp; research</a:t>
          </a:r>
          <a:endParaRPr lang="en-US" sz="2800" dirty="0"/>
        </a:p>
      </dgm:t>
    </dgm:pt>
    <dgm:pt modelId="{0922CF3B-4F2B-46F9-9F43-2107A37DB6AA}" type="parTrans" cxnId="{05A3CC68-B4E8-442F-BB67-6894A6AB9D66}">
      <dgm:prSet/>
      <dgm:spPr/>
      <dgm:t>
        <a:bodyPr/>
        <a:lstStyle/>
        <a:p>
          <a:endParaRPr lang="en-US"/>
        </a:p>
      </dgm:t>
    </dgm:pt>
    <dgm:pt modelId="{6F39810E-20F6-42FF-8E2E-18DD4097D46F}" type="sibTrans" cxnId="{05A3CC68-B4E8-442F-BB67-6894A6AB9D66}">
      <dgm:prSet/>
      <dgm:spPr/>
      <dgm:t>
        <a:bodyPr/>
        <a:lstStyle/>
        <a:p>
          <a:endParaRPr lang="en-US"/>
        </a:p>
      </dgm:t>
    </dgm:pt>
    <dgm:pt modelId="{A8F1BDF0-4980-4BC6-896E-2E3ECA5F4A80}">
      <dgm:prSet phldrT="[Text]" custT="1"/>
      <dgm:spPr/>
      <dgm:t>
        <a:bodyPr/>
        <a:lstStyle/>
        <a:p>
          <a:r>
            <a:rPr lang="en-US" sz="2800" dirty="0" err="1" smtClean="0">
              <a:solidFill>
                <a:schemeClr val="tx1">
                  <a:lumMod val="75000"/>
                  <a:lumOff val="25000"/>
                </a:schemeClr>
              </a:solidFill>
            </a:rPr>
            <a:t>Prosiect</a:t>
          </a:r>
          <a:r>
            <a:rPr lang="en-US" sz="2800" dirty="0" smtClean="0">
              <a:solidFill>
                <a:schemeClr val="tx1">
                  <a:lumMod val="75000"/>
                  <a:lumOff val="25000"/>
                </a:schemeClr>
              </a:solidFill>
            </a:rPr>
            <a:t> </a:t>
          </a:r>
          <a:r>
            <a:rPr lang="en-US" sz="2800" dirty="0" err="1" smtClean="0">
              <a:solidFill>
                <a:schemeClr val="tx1">
                  <a:lumMod val="75000"/>
                  <a:lumOff val="25000"/>
                </a:schemeClr>
              </a:solidFill>
            </a:rPr>
            <a:t>Digidol</a:t>
          </a:r>
          <a:r>
            <a:rPr lang="en-US" sz="2800" dirty="0" smtClean="0">
              <a:solidFill>
                <a:schemeClr val="tx1">
                  <a:lumMod val="75000"/>
                  <a:lumOff val="25000"/>
                </a:schemeClr>
              </a:solidFill>
            </a:rPr>
            <a:t> </a:t>
          </a:r>
          <a:r>
            <a:rPr lang="en-US" sz="2800" dirty="0" smtClean="0"/>
            <a:t>/ Digital Project</a:t>
          </a:r>
          <a:endParaRPr lang="en-US" sz="2800" dirty="0"/>
        </a:p>
      </dgm:t>
    </dgm:pt>
    <dgm:pt modelId="{9B5C9D4E-D05B-4803-B08E-45C28F79863A}" type="parTrans" cxnId="{A067A8FF-9AAB-48DA-89AE-CEA794C7519A}">
      <dgm:prSet/>
      <dgm:spPr/>
      <dgm:t>
        <a:bodyPr/>
        <a:lstStyle/>
        <a:p>
          <a:endParaRPr lang="en-US"/>
        </a:p>
      </dgm:t>
    </dgm:pt>
    <dgm:pt modelId="{FFBB7963-95D0-42C2-B251-9FC2F635A2BD}" type="sibTrans" cxnId="{A067A8FF-9AAB-48DA-89AE-CEA794C7519A}">
      <dgm:prSet/>
      <dgm:spPr/>
      <dgm:t>
        <a:bodyPr/>
        <a:lstStyle/>
        <a:p>
          <a:endParaRPr lang="en-US"/>
        </a:p>
      </dgm:t>
    </dgm:pt>
    <dgm:pt modelId="{936B4468-E055-4D3F-8A0B-B64D09849748}" type="pres">
      <dgm:prSet presAssocID="{0F622E0F-19FE-4E31-BAC7-C28FCDC37591}" presName="diagram" presStyleCnt="0">
        <dgm:presLayoutVars>
          <dgm:dir/>
          <dgm:resizeHandles val="exact"/>
        </dgm:presLayoutVars>
      </dgm:prSet>
      <dgm:spPr/>
      <dgm:t>
        <a:bodyPr/>
        <a:lstStyle/>
        <a:p>
          <a:endParaRPr lang="en-US"/>
        </a:p>
      </dgm:t>
    </dgm:pt>
    <dgm:pt modelId="{2CB67462-CC8E-4DFB-96B2-BE70772E1C3D}" type="pres">
      <dgm:prSet presAssocID="{38D90188-4559-4CE9-841E-EA452AB9780A}" presName="node" presStyleLbl="node1" presStyleIdx="0" presStyleCnt="4" custLinFactY="13191" custLinFactNeighborX="-26" custLinFactNeighborY="100000">
        <dgm:presLayoutVars>
          <dgm:bulletEnabled val="1"/>
        </dgm:presLayoutVars>
      </dgm:prSet>
      <dgm:spPr/>
      <dgm:t>
        <a:bodyPr/>
        <a:lstStyle/>
        <a:p>
          <a:endParaRPr lang="en-US"/>
        </a:p>
      </dgm:t>
    </dgm:pt>
    <dgm:pt modelId="{D11055A2-96C5-466B-903C-2BA9BC7BEFAA}" type="pres">
      <dgm:prSet presAssocID="{77035CE4-F65A-46FD-8CB0-E0AAC10FEE1F}" presName="sibTrans" presStyleCnt="0"/>
      <dgm:spPr/>
    </dgm:pt>
    <dgm:pt modelId="{E66E485B-66F0-4237-B469-BCDFD12F8441}" type="pres">
      <dgm:prSet presAssocID="{71A1FAC1-0D69-48D3-9439-4296DEB7F201}" presName="node" presStyleLbl="node1" presStyleIdx="1" presStyleCnt="4" custLinFactNeighborX="50026" custLinFactNeighborY="2642">
        <dgm:presLayoutVars>
          <dgm:bulletEnabled val="1"/>
        </dgm:presLayoutVars>
      </dgm:prSet>
      <dgm:spPr/>
      <dgm:t>
        <a:bodyPr/>
        <a:lstStyle/>
        <a:p>
          <a:endParaRPr lang="en-US"/>
        </a:p>
      </dgm:t>
    </dgm:pt>
    <dgm:pt modelId="{950A5943-B4CF-4623-8FC6-68FD95DCF856}" type="pres">
      <dgm:prSet presAssocID="{1400F9C7-038C-4C04-A0FB-F76E98BE8EFE}" presName="sibTrans" presStyleCnt="0"/>
      <dgm:spPr/>
    </dgm:pt>
    <dgm:pt modelId="{0F2B7061-1019-4ED3-BBDA-E7E064518EB9}" type="pres">
      <dgm:prSet presAssocID="{42518B93-51AA-4B43-9D49-E77442BA8000}" presName="node" presStyleLbl="node1" presStyleIdx="2" presStyleCnt="4" custLinFactY="-14025" custLinFactNeighborX="-50000" custLinFactNeighborY="-100000">
        <dgm:presLayoutVars>
          <dgm:bulletEnabled val="1"/>
        </dgm:presLayoutVars>
      </dgm:prSet>
      <dgm:spPr/>
      <dgm:t>
        <a:bodyPr/>
        <a:lstStyle/>
        <a:p>
          <a:endParaRPr lang="en-US"/>
        </a:p>
      </dgm:t>
    </dgm:pt>
    <dgm:pt modelId="{C3B2CA33-8AD9-41D7-9F80-A1AD4B5EDD31}" type="pres">
      <dgm:prSet presAssocID="{6F39810E-20F6-42FF-8E2E-18DD4097D46F}" presName="sibTrans" presStyleCnt="0"/>
      <dgm:spPr/>
    </dgm:pt>
    <dgm:pt modelId="{B22B4615-397D-4B1A-9CCD-E161C38A3F33}" type="pres">
      <dgm:prSet presAssocID="{A8F1BDF0-4980-4BC6-896E-2E3ECA5F4A80}" presName="node" presStyleLbl="node1" presStyleIdx="3" presStyleCnt="4" custLinFactNeighborX="26" custLinFactNeighborY="-3475">
        <dgm:presLayoutVars>
          <dgm:bulletEnabled val="1"/>
        </dgm:presLayoutVars>
      </dgm:prSet>
      <dgm:spPr/>
      <dgm:t>
        <a:bodyPr/>
        <a:lstStyle/>
        <a:p>
          <a:endParaRPr lang="en-US"/>
        </a:p>
      </dgm:t>
    </dgm:pt>
  </dgm:ptLst>
  <dgm:cxnLst>
    <dgm:cxn modelId="{507A99F9-C754-4176-AB02-156ED8270C34}" type="presOf" srcId="{0F622E0F-19FE-4E31-BAC7-C28FCDC37591}" destId="{936B4468-E055-4D3F-8A0B-B64D09849748}" srcOrd="0" destOrd="0" presId="urn:microsoft.com/office/officeart/2005/8/layout/default"/>
    <dgm:cxn modelId="{B474F4DF-D1C6-4DE2-B054-E21ACA6F25F2}" type="presOf" srcId="{A8F1BDF0-4980-4BC6-896E-2E3ECA5F4A80}" destId="{B22B4615-397D-4B1A-9CCD-E161C38A3F33}" srcOrd="0" destOrd="0" presId="urn:microsoft.com/office/officeart/2005/8/layout/default"/>
    <dgm:cxn modelId="{1E4AC3FE-B09B-470B-98BE-4339AB4BC609}" srcId="{0F622E0F-19FE-4E31-BAC7-C28FCDC37591}" destId="{71A1FAC1-0D69-48D3-9439-4296DEB7F201}" srcOrd="1" destOrd="0" parTransId="{372A6674-14AA-4897-9229-4C04D706A275}" sibTransId="{1400F9C7-038C-4C04-A0FB-F76E98BE8EFE}"/>
    <dgm:cxn modelId="{05A3CC68-B4E8-442F-BB67-6894A6AB9D66}" srcId="{0F622E0F-19FE-4E31-BAC7-C28FCDC37591}" destId="{42518B93-51AA-4B43-9D49-E77442BA8000}" srcOrd="2" destOrd="0" parTransId="{0922CF3B-4F2B-46F9-9F43-2107A37DB6AA}" sibTransId="{6F39810E-20F6-42FF-8E2E-18DD4097D46F}"/>
    <dgm:cxn modelId="{EAAE6464-22A6-4F24-B09E-7CCDFF6EB4DD}" srcId="{0F622E0F-19FE-4E31-BAC7-C28FCDC37591}" destId="{38D90188-4559-4CE9-841E-EA452AB9780A}" srcOrd="0" destOrd="0" parTransId="{04169767-15D6-47E6-B1BE-B10B7C762707}" sibTransId="{77035CE4-F65A-46FD-8CB0-E0AAC10FEE1F}"/>
    <dgm:cxn modelId="{5052F967-0299-4C4F-BE27-D2A10E2B87A7}" type="presOf" srcId="{71A1FAC1-0D69-48D3-9439-4296DEB7F201}" destId="{E66E485B-66F0-4237-B469-BCDFD12F8441}" srcOrd="0" destOrd="0" presId="urn:microsoft.com/office/officeart/2005/8/layout/default"/>
    <dgm:cxn modelId="{F9302E9A-2BE8-46C4-9538-037063CCE4D6}" type="presOf" srcId="{42518B93-51AA-4B43-9D49-E77442BA8000}" destId="{0F2B7061-1019-4ED3-BBDA-E7E064518EB9}" srcOrd="0" destOrd="0" presId="urn:microsoft.com/office/officeart/2005/8/layout/default"/>
    <dgm:cxn modelId="{8B417021-F20E-41CB-939A-7F8CCDB8AF7F}" type="presOf" srcId="{38D90188-4559-4CE9-841E-EA452AB9780A}" destId="{2CB67462-CC8E-4DFB-96B2-BE70772E1C3D}" srcOrd="0" destOrd="0" presId="urn:microsoft.com/office/officeart/2005/8/layout/default"/>
    <dgm:cxn modelId="{A067A8FF-9AAB-48DA-89AE-CEA794C7519A}" srcId="{0F622E0F-19FE-4E31-BAC7-C28FCDC37591}" destId="{A8F1BDF0-4980-4BC6-896E-2E3ECA5F4A80}" srcOrd="3" destOrd="0" parTransId="{9B5C9D4E-D05B-4803-B08E-45C28F79863A}" sibTransId="{FFBB7963-95D0-42C2-B251-9FC2F635A2BD}"/>
    <dgm:cxn modelId="{BFC559FF-0DB6-4BA8-A39A-ECE696B4BB95}" type="presParOf" srcId="{936B4468-E055-4D3F-8A0B-B64D09849748}" destId="{2CB67462-CC8E-4DFB-96B2-BE70772E1C3D}" srcOrd="0" destOrd="0" presId="urn:microsoft.com/office/officeart/2005/8/layout/default"/>
    <dgm:cxn modelId="{EAB3BB80-BAB7-4641-B60B-809009CCF6EB}" type="presParOf" srcId="{936B4468-E055-4D3F-8A0B-B64D09849748}" destId="{D11055A2-96C5-466B-903C-2BA9BC7BEFAA}" srcOrd="1" destOrd="0" presId="urn:microsoft.com/office/officeart/2005/8/layout/default"/>
    <dgm:cxn modelId="{8C2F9B34-EF53-4D69-8B6B-F14B4FBFBCDB}" type="presParOf" srcId="{936B4468-E055-4D3F-8A0B-B64D09849748}" destId="{E66E485B-66F0-4237-B469-BCDFD12F8441}" srcOrd="2" destOrd="0" presId="urn:microsoft.com/office/officeart/2005/8/layout/default"/>
    <dgm:cxn modelId="{300FBA4B-5C96-4B22-ABAB-F2DF89B75F27}" type="presParOf" srcId="{936B4468-E055-4D3F-8A0B-B64D09849748}" destId="{950A5943-B4CF-4623-8FC6-68FD95DCF856}" srcOrd="3" destOrd="0" presId="urn:microsoft.com/office/officeart/2005/8/layout/default"/>
    <dgm:cxn modelId="{F66FF5BC-5391-4FFB-B0A1-6E18CB32AC1A}" type="presParOf" srcId="{936B4468-E055-4D3F-8A0B-B64D09849748}" destId="{0F2B7061-1019-4ED3-BBDA-E7E064518EB9}" srcOrd="4" destOrd="0" presId="urn:microsoft.com/office/officeart/2005/8/layout/default"/>
    <dgm:cxn modelId="{2CAAFD4B-2B2A-4F47-9876-277BF3D2E4A2}" type="presParOf" srcId="{936B4468-E055-4D3F-8A0B-B64D09849748}" destId="{C3B2CA33-8AD9-41D7-9F80-A1AD4B5EDD31}" srcOrd="5" destOrd="0" presId="urn:microsoft.com/office/officeart/2005/8/layout/default"/>
    <dgm:cxn modelId="{F353DCC6-08FA-4B48-AB83-A4CA5C41D764}" type="presParOf" srcId="{936B4468-E055-4D3F-8A0B-B64D09849748}" destId="{B22B4615-397D-4B1A-9CCD-E161C38A3F3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4E04E-08A5-4764-9971-2C82903A397D}">
      <dsp:nvSpPr>
        <dsp:cNvPr id="0" name=""/>
        <dsp:cNvSpPr/>
      </dsp:nvSpPr>
      <dsp:spPr>
        <a:xfrm>
          <a:off x="3102215" y="1693157"/>
          <a:ext cx="2177066" cy="1883250"/>
        </a:xfrm>
        <a:prstGeom prst="hexagon">
          <a:avLst>
            <a:gd name="adj" fmla="val 28570"/>
            <a:gd name="vf" fmla="val 11547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Covid-19</a:t>
          </a:r>
          <a:endParaRPr lang="en-US" sz="2000" kern="1200" dirty="0"/>
        </a:p>
      </dsp:txBody>
      <dsp:txXfrm>
        <a:off x="3462985" y="2005238"/>
        <a:ext cx="1455526" cy="1259088"/>
      </dsp:txXfrm>
    </dsp:sp>
    <dsp:sp modelId="{DFC887E3-5C6E-4E1E-94A4-07FF20DD9C4C}">
      <dsp:nvSpPr>
        <dsp:cNvPr id="0" name=""/>
        <dsp:cNvSpPr/>
      </dsp:nvSpPr>
      <dsp:spPr>
        <a:xfrm>
          <a:off x="4435978" y="811810"/>
          <a:ext cx="821400" cy="70774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1B6378-AC66-4468-893F-38F80E6897AE}">
      <dsp:nvSpPr>
        <dsp:cNvPr id="0" name=""/>
        <dsp:cNvSpPr/>
      </dsp:nvSpPr>
      <dsp:spPr>
        <a:xfrm>
          <a:off x="3273255" y="0"/>
          <a:ext cx="1784090" cy="154344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Galw</a:t>
          </a:r>
          <a:r>
            <a:rPr lang="en-US" sz="2000" kern="1200" dirty="0" smtClean="0"/>
            <a:t>/ Demand </a:t>
          </a:r>
          <a:endParaRPr lang="en-US" sz="2000" kern="1200" dirty="0"/>
        </a:p>
      </dsp:txBody>
      <dsp:txXfrm>
        <a:off x="3568917" y="255782"/>
        <a:ext cx="1192766" cy="1031884"/>
      </dsp:txXfrm>
    </dsp:sp>
    <dsp:sp modelId="{2C089BE3-FC99-4315-BAD7-2146E3927668}">
      <dsp:nvSpPr>
        <dsp:cNvPr id="0" name=""/>
        <dsp:cNvSpPr/>
      </dsp:nvSpPr>
      <dsp:spPr>
        <a:xfrm>
          <a:off x="5394617" y="2134917"/>
          <a:ext cx="821400" cy="70774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BA50F3-E55D-43D0-A23E-F7D2FBB92A0C}">
      <dsp:nvSpPr>
        <dsp:cNvPr id="0" name=""/>
        <dsp:cNvSpPr/>
      </dsp:nvSpPr>
      <dsp:spPr>
        <a:xfrm>
          <a:off x="4909474" y="949324"/>
          <a:ext cx="1784090" cy="154344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Agwedd</a:t>
          </a:r>
          <a:r>
            <a:rPr lang="en-US" sz="2000" kern="1200" dirty="0" smtClean="0"/>
            <a:t> </a:t>
          </a:r>
          <a:r>
            <a:rPr lang="en-US" sz="2000" kern="1200" dirty="0" err="1" smtClean="0"/>
            <a:t>rhieni</a:t>
          </a:r>
          <a:r>
            <a:rPr lang="en-US" sz="2000" kern="1200" dirty="0" smtClean="0"/>
            <a:t>/ Parental attitudes</a:t>
          </a:r>
          <a:endParaRPr lang="en-US" sz="2000" kern="1200" dirty="0"/>
        </a:p>
      </dsp:txBody>
      <dsp:txXfrm>
        <a:off x="5205136" y="1205106"/>
        <a:ext cx="1192766" cy="1031884"/>
      </dsp:txXfrm>
    </dsp:sp>
    <dsp:sp modelId="{6CD8B746-D9C6-44E8-94D3-DBEA96E82F4E}">
      <dsp:nvSpPr>
        <dsp:cNvPr id="0" name=""/>
        <dsp:cNvSpPr/>
      </dsp:nvSpPr>
      <dsp:spPr>
        <a:xfrm>
          <a:off x="4728684" y="3628456"/>
          <a:ext cx="821400" cy="70774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BDF58B-D691-4A02-BC44-31EA9214852D}">
      <dsp:nvSpPr>
        <dsp:cNvPr id="0" name=""/>
        <dsp:cNvSpPr/>
      </dsp:nvSpPr>
      <dsp:spPr>
        <a:xfrm>
          <a:off x="4909474" y="2815584"/>
          <a:ext cx="1784090" cy="154344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Addasu</a:t>
          </a:r>
          <a:r>
            <a:rPr lang="en-US" sz="1600" kern="1200" dirty="0" smtClean="0"/>
            <a:t> </a:t>
          </a:r>
          <a:r>
            <a:rPr lang="en-US" sz="1600" kern="1200" dirty="0" err="1" smtClean="0"/>
            <a:t>i</a:t>
          </a:r>
          <a:r>
            <a:rPr lang="en-US" sz="1600" kern="1200" dirty="0" smtClean="0"/>
            <a:t> </a:t>
          </a:r>
          <a:r>
            <a:rPr lang="en-US" sz="1600" kern="1200" dirty="0" err="1" smtClean="0"/>
            <a:t>newidiadau</a:t>
          </a:r>
          <a:r>
            <a:rPr lang="en-US" sz="1600" kern="1200" dirty="0" smtClean="0"/>
            <a:t> </a:t>
          </a:r>
          <a:r>
            <a:rPr lang="en-US" sz="1600" kern="1200" dirty="0" err="1" smtClean="0"/>
            <a:t>cyflym</a:t>
          </a:r>
          <a:r>
            <a:rPr lang="en-US" sz="1600" kern="1200" dirty="0" smtClean="0"/>
            <a:t>/ Adapting to rapid changes</a:t>
          </a:r>
          <a:endParaRPr lang="en-US" sz="1600" kern="1200" dirty="0"/>
        </a:p>
      </dsp:txBody>
      <dsp:txXfrm>
        <a:off x="5205136" y="3071366"/>
        <a:ext cx="1192766" cy="1031884"/>
      </dsp:txXfrm>
    </dsp:sp>
    <dsp:sp modelId="{E801240B-D811-417E-9516-CD534BCFBDF6}">
      <dsp:nvSpPr>
        <dsp:cNvPr id="0" name=""/>
        <dsp:cNvSpPr/>
      </dsp:nvSpPr>
      <dsp:spPr>
        <a:xfrm>
          <a:off x="3076767" y="3783491"/>
          <a:ext cx="821400" cy="70774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9D17A-0955-4A1F-8F06-76D08C6BD7F1}">
      <dsp:nvSpPr>
        <dsp:cNvPr id="0" name=""/>
        <dsp:cNvSpPr/>
      </dsp:nvSpPr>
      <dsp:spPr>
        <a:xfrm>
          <a:off x="3217609" y="3765970"/>
          <a:ext cx="1895382" cy="154344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Mynediad</a:t>
          </a:r>
          <a:r>
            <a:rPr lang="en-US" sz="2000" kern="1200" dirty="0" smtClean="0"/>
            <a:t> </a:t>
          </a:r>
          <a:r>
            <a:rPr lang="en-US" sz="2000" kern="1200" dirty="0" err="1" smtClean="0"/>
            <a:t>i</a:t>
          </a:r>
          <a:r>
            <a:rPr lang="en-US" sz="2000" kern="1200" dirty="0" smtClean="0"/>
            <a:t> </a:t>
          </a:r>
          <a:r>
            <a:rPr lang="en-US" sz="2000" kern="1200" dirty="0" err="1" smtClean="0"/>
            <a:t>safleoedd</a:t>
          </a:r>
          <a:r>
            <a:rPr lang="en-US" sz="2000" kern="1200" dirty="0" smtClean="0"/>
            <a:t>/Access to premises</a:t>
          </a:r>
          <a:endParaRPr lang="en-US" sz="2000" kern="1200" dirty="0"/>
        </a:p>
      </dsp:txBody>
      <dsp:txXfrm>
        <a:off x="3522545" y="4014286"/>
        <a:ext cx="1285510" cy="1046816"/>
      </dsp:txXfrm>
    </dsp:sp>
    <dsp:sp modelId="{14C428BD-0AB4-4D12-8331-8A6CBA327F9A}">
      <dsp:nvSpPr>
        <dsp:cNvPr id="0" name=""/>
        <dsp:cNvSpPr/>
      </dsp:nvSpPr>
      <dsp:spPr>
        <a:xfrm>
          <a:off x="2102430" y="2460915"/>
          <a:ext cx="821400" cy="70774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78D569-5594-442E-A602-86CCB5048EDF}">
      <dsp:nvSpPr>
        <dsp:cNvPr id="0" name=""/>
        <dsp:cNvSpPr/>
      </dsp:nvSpPr>
      <dsp:spPr>
        <a:xfrm>
          <a:off x="1629441" y="2816646"/>
          <a:ext cx="1784090" cy="154344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Materion</a:t>
          </a:r>
          <a:r>
            <a:rPr lang="en-US" sz="2000" kern="1200" dirty="0" smtClean="0"/>
            <a:t> </a:t>
          </a:r>
          <a:r>
            <a:rPr lang="en-US" sz="1600" kern="1200" dirty="0" err="1" smtClean="0"/>
            <a:t>yn</a:t>
          </a:r>
          <a:r>
            <a:rPr lang="en-US" sz="1600" kern="1200" dirty="0" smtClean="0"/>
            <a:t> </a:t>
          </a:r>
          <a:r>
            <a:rPr lang="en-US" sz="1600" kern="1200" dirty="0" err="1" smtClean="0"/>
            <a:t>ymwneud</a:t>
          </a:r>
          <a:r>
            <a:rPr lang="en-US" sz="1600" kern="1200" dirty="0" smtClean="0"/>
            <a:t> </a:t>
          </a:r>
          <a:r>
            <a:rPr lang="en-US" sz="1600" kern="1200" dirty="0" err="1" smtClean="0"/>
            <a:t>â’r</a:t>
          </a:r>
          <a:r>
            <a:rPr lang="en-US" sz="1600" kern="1200" dirty="0" smtClean="0"/>
            <a:t> </a:t>
          </a:r>
          <a:r>
            <a:rPr lang="en-US" sz="1600" kern="1200" dirty="0" err="1" smtClean="0"/>
            <a:t>gweithlu</a:t>
          </a:r>
          <a:r>
            <a:rPr lang="en-US" sz="1600" kern="1200" dirty="0" smtClean="0"/>
            <a:t>/ Workforce issues</a:t>
          </a:r>
          <a:endParaRPr lang="en-US" sz="1600" kern="1200" dirty="0"/>
        </a:p>
      </dsp:txBody>
      <dsp:txXfrm>
        <a:off x="1925103" y="3072428"/>
        <a:ext cx="1192766" cy="1031884"/>
      </dsp:txXfrm>
    </dsp:sp>
    <dsp:sp modelId="{D706DD33-5276-4D01-812E-783471496841}">
      <dsp:nvSpPr>
        <dsp:cNvPr id="0" name=""/>
        <dsp:cNvSpPr/>
      </dsp:nvSpPr>
      <dsp:spPr>
        <a:xfrm>
          <a:off x="1629441" y="947200"/>
          <a:ext cx="1784090" cy="154344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Hyfywedd</a:t>
          </a:r>
          <a:r>
            <a:rPr lang="en-US" sz="2000" kern="1200" dirty="0" smtClean="0"/>
            <a:t> </a:t>
          </a:r>
          <a:r>
            <a:rPr lang="en-US" sz="2000" kern="1200" dirty="0" err="1" smtClean="0"/>
            <a:t>ariannol</a:t>
          </a:r>
          <a:r>
            <a:rPr lang="en-US" sz="2000" kern="1200" dirty="0" smtClean="0"/>
            <a:t>/ Financial viability</a:t>
          </a:r>
          <a:endParaRPr lang="en-US" sz="2000" kern="1200" dirty="0"/>
        </a:p>
      </dsp:txBody>
      <dsp:txXfrm>
        <a:off x="1925103" y="1202982"/>
        <a:ext cx="1192766" cy="1031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E811B-FF05-49F8-AE37-16A3F5A3954B}">
      <dsp:nvSpPr>
        <dsp:cNvPr id="0" name=""/>
        <dsp:cNvSpPr/>
      </dsp:nvSpPr>
      <dsp:spPr>
        <a:xfrm>
          <a:off x="4200937" y="179663"/>
          <a:ext cx="3722313" cy="1370304"/>
        </a:xfrm>
        <a:prstGeom prst="rect">
          <a:avLst/>
        </a:prstGeom>
        <a:gradFill flip="none" rotWithShape="0">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Grantiau</a:t>
          </a:r>
          <a:r>
            <a:rPr lang="en-US" sz="2000" kern="1200" dirty="0" smtClean="0"/>
            <a:t> a </a:t>
          </a:r>
          <a:r>
            <a:rPr lang="en-US" sz="2000" kern="1200" dirty="0" err="1" smtClean="0"/>
            <a:t>chyllid</a:t>
          </a:r>
          <a:r>
            <a:rPr lang="en-US" sz="2000" kern="1200" dirty="0" smtClean="0"/>
            <a:t>/Grants and funding </a:t>
          </a:r>
          <a:endParaRPr lang="en-US" sz="2000" kern="1200" dirty="0"/>
        </a:p>
      </dsp:txBody>
      <dsp:txXfrm>
        <a:off x="4200937" y="179663"/>
        <a:ext cx="3722313" cy="1370304"/>
      </dsp:txXfrm>
    </dsp:sp>
    <dsp:sp modelId="{611D0071-AD5E-4DA6-A204-25A95801F652}">
      <dsp:nvSpPr>
        <dsp:cNvPr id="0" name=""/>
        <dsp:cNvSpPr/>
      </dsp:nvSpPr>
      <dsp:spPr>
        <a:xfrm>
          <a:off x="223544" y="2193494"/>
          <a:ext cx="3410743" cy="1284473"/>
        </a:xfrm>
        <a:prstGeom prst="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Canllawiau</a:t>
          </a:r>
          <a:r>
            <a:rPr lang="en-US" sz="2000" kern="1200" dirty="0" smtClean="0"/>
            <a:t> a </a:t>
          </a:r>
          <a:r>
            <a:rPr lang="en-US" sz="2000" kern="1200" dirty="0" err="1" smtClean="0"/>
            <a:t>chwestiynau</a:t>
          </a:r>
          <a:r>
            <a:rPr lang="en-US" sz="2000" kern="1200" dirty="0" smtClean="0"/>
            <a:t> </a:t>
          </a:r>
          <a:r>
            <a:rPr lang="en-US" sz="2000" kern="1200" dirty="0" err="1" smtClean="0"/>
            <a:t>cyffredin</a:t>
          </a:r>
          <a:r>
            <a:rPr lang="en-US" sz="2000" kern="1200" dirty="0" smtClean="0"/>
            <a:t>/Guidance &amp; FAQs</a:t>
          </a:r>
          <a:endParaRPr lang="en-US" sz="2000" kern="1200" dirty="0"/>
        </a:p>
      </dsp:txBody>
      <dsp:txXfrm>
        <a:off x="223544" y="2193494"/>
        <a:ext cx="3410743" cy="1284473"/>
      </dsp:txXfrm>
    </dsp:sp>
    <dsp:sp modelId="{5EBF781A-92B9-4580-9C10-94FAC64D5894}">
      <dsp:nvSpPr>
        <dsp:cNvPr id="0" name=""/>
        <dsp:cNvSpPr/>
      </dsp:nvSpPr>
      <dsp:spPr>
        <a:xfrm>
          <a:off x="4864045" y="2117728"/>
          <a:ext cx="2838689" cy="143053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Ymgyrch</a:t>
          </a:r>
          <a:r>
            <a:rPr lang="en-US" sz="2000" kern="1200" dirty="0" smtClean="0"/>
            <a:t> </a:t>
          </a:r>
          <a:r>
            <a:rPr lang="en-US" sz="2000" kern="1200" dirty="0" err="1" smtClean="0"/>
            <a:t>i</a:t>
          </a:r>
          <a:r>
            <a:rPr lang="en-US" sz="2000" kern="1200" dirty="0" smtClean="0"/>
            <a:t> </a:t>
          </a:r>
          <a:r>
            <a:rPr lang="en-US" sz="2000" kern="1200" dirty="0" err="1" smtClean="0"/>
            <a:t>roi</a:t>
          </a:r>
          <a:r>
            <a:rPr lang="en-US" sz="2000" kern="1200" dirty="0" smtClean="0"/>
            <a:t> </a:t>
          </a:r>
          <a:r>
            <a:rPr lang="en-US" sz="2000" kern="1200" dirty="0" err="1" smtClean="0"/>
            <a:t>sicrwydd</a:t>
          </a:r>
          <a:r>
            <a:rPr lang="en-US" sz="2000" kern="1200" dirty="0" smtClean="0"/>
            <a:t> </a:t>
          </a:r>
          <a:r>
            <a:rPr lang="en-US" sz="2000" kern="1200" dirty="0" err="1" smtClean="0"/>
            <a:t>i</a:t>
          </a:r>
          <a:r>
            <a:rPr lang="en-US" sz="2000" kern="1200" dirty="0" smtClean="0"/>
            <a:t> </a:t>
          </a:r>
          <a:r>
            <a:rPr lang="en-US" sz="2000" kern="1200" dirty="0" err="1" smtClean="0"/>
            <a:t>rhieni</a:t>
          </a:r>
          <a:r>
            <a:rPr lang="en-US" sz="2000" kern="1200" dirty="0" smtClean="0"/>
            <a:t>/Parental reassurance campaign</a:t>
          </a:r>
          <a:endParaRPr lang="en-US" sz="2000" kern="1200" dirty="0"/>
        </a:p>
      </dsp:txBody>
      <dsp:txXfrm>
        <a:off x="4864045" y="2117728"/>
        <a:ext cx="2838689" cy="1430532"/>
      </dsp:txXfrm>
    </dsp:sp>
    <dsp:sp modelId="{D17FF241-21D6-43C8-9647-7F4D5D01D291}">
      <dsp:nvSpPr>
        <dsp:cNvPr id="0" name=""/>
        <dsp:cNvSpPr/>
      </dsp:nvSpPr>
      <dsp:spPr>
        <a:xfrm>
          <a:off x="0" y="0"/>
          <a:ext cx="3846788" cy="1892530"/>
        </a:xfrm>
        <a:prstGeom prst="rect">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CCAS </a:t>
          </a:r>
          <a:r>
            <a:rPr lang="en-US" sz="2000" kern="1200" dirty="0" err="1" smtClean="0"/>
            <a:t>a’r</a:t>
          </a:r>
          <a:r>
            <a:rPr lang="en-US" sz="2000" kern="1200" dirty="0" smtClean="0"/>
            <a:t> </a:t>
          </a:r>
          <a:r>
            <a:rPr lang="en-US" sz="2000" kern="1200" dirty="0" err="1" smtClean="0"/>
            <a:t>Cynnig</a:t>
          </a:r>
          <a:r>
            <a:rPr lang="en-US" sz="2000" kern="1200" dirty="0" smtClean="0"/>
            <a:t> </a:t>
          </a:r>
          <a:r>
            <a:rPr lang="en-US" sz="2000" kern="1200" dirty="0" err="1" smtClean="0"/>
            <a:t>Gofal</a:t>
          </a:r>
          <a:r>
            <a:rPr lang="en-US" sz="2000" kern="1200" dirty="0" smtClean="0"/>
            <a:t> Plant/CCAS and the Childcare Offer</a:t>
          </a:r>
          <a:endParaRPr lang="en-US" sz="2000" kern="1200" dirty="0"/>
        </a:p>
      </dsp:txBody>
      <dsp:txXfrm>
        <a:off x="0" y="0"/>
        <a:ext cx="3846788" cy="1892530"/>
      </dsp:txXfrm>
    </dsp:sp>
    <dsp:sp modelId="{EBB2FDD0-403E-478D-B7F0-8A70E6A0D906}">
      <dsp:nvSpPr>
        <dsp:cNvPr id="0" name=""/>
        <dsp:cNvSpPr/>
      </dsp:nvSpPr>
      <dsp:spPr>
        <a:xfrm>
          <a:off x="1705450" y="3911538"/>
          <a:ext cx="4852680" cy="1231850"/>
        </a:xfrm>
        <a:prstGeom prst="rect">
          <a:avLst/>
        </a:prstGeom>
        <a:gradFill flip="none" rotWithShape="0">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Llacio’r</a:t>
          </a:r>
          <a:r>
            <a:rPr lang="en-US" sz="2000" kern="1200" dirty="0" smtClean="0"/>
            <a:t> </a:t>
          </a:r>
          <a:r>
            <a:rPr lang="en-US" sz="2000" kern="1200" dirty="0" err="1" smtClean="0"/>
            <a:t>Safonau</a:t>
          </a:r>
          <a:r>
            <a:rPr lang="en-US" sz="2000" kern="1200" dirty="0" smtClean="0"/>
            <a:t> </a:t>
          </a:r>
          <a:r>
            <a:rPr lang="en-US" sz="2000" kern="1200" dirty="0" err="1" smtClean="0"/>
            <a:t>Gofynnol</a:t>
          </a:r>
          <a:r>
            <a:rPr lang="en-US" sz="2000" kern="1200" dirty="0" smtClean="0"/>
            <a:t> </a:t>
          </a:r>
          <a:r>
            <a:rPr lang="en-US" sz="2000" kern="1200" dirty="0" err="1" smtClean="0"/>
            <a:t>Cenedlaethol</a:t>
          </a:r>
          <a:r>
            <a:rPr lang="en-US" sz="2000" kern="1200" dirty="0" smtClean="0"/>
            <a:t>/</a:t>
          </a:r>
        </a:p>
        <a:p>
          <a:pPr lvl="0" algn="ctr" defTabSz="889000">
            <a:lnSpc>
              <a:spcPct val="90000"/>
            </a:lnSpc>
            <a:spcBef>
              <a:spcPct val="0"/>
            </a:spcBef>
            <a:spcAft>
              <a:spcPct val="35000"/>
            </a:spcAft>
          </a:pPr>
          <a:r>
            <a:rPr lang="en-US" sz="2000" kern="1200" dirty="0" smtClean="0"/>
            <a:t>Relaxing the National Minimum Standards (NMS) </a:t>
          </a:r>
          <a:endParaRPr lang="en-US" sz="2000" kern="1200" dirty="0"/>
        </a:p>
      </dsp:txBody>
      <dsp:txXfrm>
        <a:off x="1705450" y="3911538"/>
        <a:ext cx="4852680" cy="1231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67462-CC8E-4DFB-96B2-BE70772E1C3D}">
      <dsp:nvSpPr>
        <dsp:cNvPr id="0" name=""/>
        <dsp:cNvSpPr/>
      </dsp:nvSpPr>
      <dsp:spPr>
        <a:xfrm>
          <a:off x="0" y="2722409"/>
          <a:ext cx="3998091" cy="23988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lumMod val="75000"/>
                  <a:lumOff val="25000"/>
                </a:schemeClr>
              </a:solidFill>
            </a:rPr>
            <a:t>Hyfforddiant</a:t>
          </a:r>
          <a:r>
            <a:rPr lang="en-US" sz="2800" kern="1200" dirty="0" smtClean="0"/>
            <a:t> / Training</a:t>
          </a:r>
          <a:endParaRPr lang="en-US" sz="2800" kern="1200" dirty="0"/>
        </a:p>
      </dsp:txBody>
      <dsp:txXfrm>
        <a:off x="0" y="2722409"/>
        <a:ext cx="3998091" cy="2398854"/>
      </dsp:txXfrm>
    </dsp:sp>
    <dsp:sp modelId="{E66E485B-66F0-4237-B469-BCDFD12F8441}">
      <dsp:nvSpPr>
        <dsp:cNvPr id="0" name=""/>
        <dsp:cNvSpPr/>
      </dsp:nvSpPr>
      <dsp:spPr>
        <a:xfrm>
          <a:off x="4399950" y="70499"/>
          <a:ext cx="3998091" cy="23988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lumMod val="75000"/>
                  <a:lumOff val="25000"/>
                </a:schemeClr>
              </a:solidFill>
            </a:rPr>
            <a:t>Cymorth</a:t>
          </a:r>
          <a:r>
            <a:rPr lang="en-US" sz="2800" kern="1200" dirty="0" smtClean="0">
              <a:solidFill>
                <a:schemeClr val="tx1">
                  <a:lumMod val="75000"/>
                  <a:lumOff val="25000"/>
                </a:schemeClr>
              </a:solidFill>
            </a:rPr>
            <a:t> </a:t>
          </a:r>
          <a:r>
            <a:rPr lang="en-US" sz="2800" kern="1200" dirty="0" err="1" smtClean="0">
              <a:solidFill>
                <a:schemeClr val="tx1">
                  <a:lumMod val="75000"/>
                  <a:lumOff val="25000"/>
                </a:schemeClr>
              </a:solidFill>
            </a:rPr>
            <a:t>busnes</a:t>
          </a:r>
          <a:r>
            <a:rPr lang="en-US" sz="2800" kern="1200" dirty="0" smtClean="0"/>
            <a:t>/ Business support</a:t>
          </a:r>
          <a:endParaRPr lang="en-US" sz="2800" kern="1200" dirty="0"/>
        </a:p>
      </dsp:txBody>
      <dsp:txXfrm>
        <a:off x="4399950" y="70499"/>
        <a:ext cx="3998091" cy="2398854"/>
      </dsp:txXfrm>
    </dsp:sp>
    <dsp:sp modelId="{0F2B7061-1019-4ED3-BBDA-E7E064518EB9}">
      <dsp:nvSpPr>
        <dsp:cNvPr id="0" name=""/>
        <dsp:cNvSpPr/>
      </dsp:nvSpPr>
      <dsp:spPr>
        <a:xfrm>
          <a:off x="0" y="70491"/>
          <a:ext cx="3998091" cy="23988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lumMod val="75000"/>
                  <a:lumOff val="25000"/>
                </a:schemeClr>
              </a:solidFill>
            </a:rPr>
            <a:t>Monitro</a:t>
          </a:r>
          <a:r>
            <a:rPr lang="en-US" sz="2800" kern="1200" dirty="0" smtClean="0">
              <a:solidFill>
                <a:schemeClr val="tx1">
                  <a:lumMod val="75000"/>
                  <a:lumOff val="25000"/>
                </a:schemeClr>
              </a:solidFill>
            </a:rPr>
            <a:t> ac </a:t>
          </a:r>
          <a:r>
            <a:rPr lang="en-US" sz="2800" kern="1200" dirty="0" err="1" smtClean="0">
              <a:solidFill>
                <a:schemeClr val="tx1">
                  <a:lumMod val="75000"/>
                  <a:lumOff val="25000"/>
                </a:schemeClr>
              </a:solidFill>
            </a:rPr>
            <a:t>ymchwil</a:t>
          </a:r>
          <a:r>
            <a:rPr lang="en-US" sz="2800" kern="1200" dirty="0" smtClean="0"/>
            <a:t>/ Monitoring &amp; research</a:t>
          </a:r>
          <a:endParaRPr lang="en-US" sz="2800" kern="1200" dirty="0"/>
        </a:p>
      </dsp:txBody>
      <dsp:txXfrm>
        <a:off x="0" y="70491"/>
        <a:ext cx="3998091" cy="2398854"/>
      </dsp:txXfrm>
    </dsp:sp>
    <dsp:sp modelId="{B22B4615-397D-4B1A-9CCD-E161C38A3F33}">
      <dsp:nvSpPr>
        <dsp:cNvPr id="0" name=""/>
        <dsp:cNvSpPr/>
      </dsp:nvSpPr>
      <dsp:spPr>
        <a:xfrm>
          <a:off x="4399950" y="2722425"/>
          <a:ext cx="3998091" cy="239885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lumMod val="75000"/>
                  <a:lumOff val="25000"/>
                </a:schemeClr>
              </a:solidFill>
            </a:rPr>
            <a:t>Prosiect</a:t>
          </a:r>
          <a:r>
            <a:rPr lang="en-US" sz="2800" kern="1200" dirty="0" smtClean="0">
              <a:solidFill>
                <a:schemeClr val="tx1">
                  <a:lumMod val="75000"/>
                  <a:lumOff val="25000"/>
                </a:schemeClr>
              </a:solidFill>
            </a:rPr>
            <a:t> </a:t>
          </a:r>
          <a:r>
            <a:rPr lang="en-US" sz="2800" kern="1200" dirty="0" err="1" smtClean="0">
              <a:solidFill>
                <a:schemeClr val="tx1">
                  <a:lumMod val="75000"/>
                  <a:lumOff val="25000"/>
                </a:schemeClr>
              </a:solidFill>
            </a:rPr>
            <a:t>Digidol</a:t>
          </a:r>
          <a:r>
            <a:rPr lang="en-US" sz="2800" kern="1200" dirty="0" smtClean="0">
              <a:solidFill>
                <a:schemeClr val="tx1">
                  <a:lumMod val="75000"/>
                  <a:lumOff val="25000"/>
                </a:schemeClr>
              </a:solidFill>
            </a:rPr>
            <a:t> </a:t>
          </a:r>
          <a:r>
            <a:rPr lang="en-US" sz="2800" kern="1200" dirty="0" smtClean="0"/>
            <a:t>/ Digital Project</a:t>
          </a:r>
          <a:endParaRPr lang="en-US" sz="2800" kern="1200" dirty="0"/>
        </a:p>
      </dsp:txBody>
      <dsp:txXfrm>
        <a:off x="4399950" y="2722425"/>
        <a:ext cx="3998091" cy="239885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113"/>
          </a:xfrm>
          <a:prstGeom prst="rect">
            <a:avLst/>
          </a:prstGeom>
        </p:spPr>
        <p:txBody>
          <a:bodyPr vert="horz" lIns="92546" tIns="46273" rIns="92546" bIns="46273" rtlCol="0"/>
          <a:lstStyle>
            <a:lvl1pPr algn="l">
              <a:defRPr sz="1200"/>
            </a:lvl1pPr>
          </a:lstStyle>
          <a:p>
            <a:endParaRPr lang="en-GB"/>
          </a:p>
        </p:txBody>
      </p:sp>
      <p:sp>
        <p:nvSpPr>
          <p:cNvPr id="3" name="Date Placeholder 2"/>
          <p:cNvSpPr>
            <a:spLocks noGrp="1"/>
          </p:cNvSpPr>
          <p:nvPr>
            <p:ph type="dt" idx="1"/>
          </p:nvPr>
        </p:nvSpPr>
        <p:spPr>
          <a:xfrm>
            <a:off x="3851098" y="0"/>
            <a:ext cx="2944958" cy="494113"/>
          </a:xfrm>
          <a:prstGeom prst="rect">
            <a:avLst/>
          </a:prstGeom>
        </p:spPr>
        <p:txBody>
          <a:bodyPr vert="horz" lIns="92546" tIns="46273" rIns="92546" bIns="46273" rtlCol="0"/>
          <a:lstStyle>
            <a:lvl1pPr algn="r">
              <a:defRPr sz="1200"/>
            </a:lvl1pPr>
          </a:lstStyle>
          <a:p>
            <a:fld id="{9D491A80-7913-41D6-8342-C494DB8106A6}" type="datetimeFigureOut">
              <a:rPr lang="en-GB" smtClean="0"/>
              <a:t>11/01/2021</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2546" tIns="46273" rIns="92546" bIns="46273" rtlCol="0" anchor="ctr"/>
          <a:lstStyle/>
          <a:p>
            <a:endParaRPr lang="en-GB"/>
          </a:p>
        </p:txBody>
      </p:sp>
      <p:sp>
        <p:nvSpPr>
          <p:cNvPr id="5" name="Notes Placeholder 4"/>
          <p:cNvSpPr>
            <a:spLocks noGrp="1"/>
          </p:cNvSpPr>
          <p:nvPr>
            <p:ph type="body" sz="quarter" idx="3"/>
          </p:nvPr>
        </p:nvSpPr>
        <p:spPr>
          <a:xfrm>
            <a:off x="679606" y="4690069"/>
            <a:ext cx="5438464" cy="4443812"/>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539"/>
            <a:ext cx="2944958" cy="494112"/>
          </a:xfrm>
          <a:prstGeom prst="rect">
            <a:avLst/>
          </a:prstGeom>
        </p:spPr>
        <p:txBody>
          <a:bodyPr vert="horz" lIns="92546" tIns="46273" rIns="92546" bIns="46273" rtlCol="0" anchor="b"/>
          <a:lstStyle>
            <a:lvl1pPr algn="l">
              <a:defRPr sz="1200"/>
            </a:lvl1pPr>
          </a:lstStyle>
          <a:p>
            <a:endParaRPr lang="en-GB"/>
          </a:p>
        </p:txBody>
      </p:sp>
      <p:sp>
        <p:nvSpPr>
          <p:cNvPr id="7" name="Slide Number Placeholder 6"/>
          <p:cNvSpPr>
            <a:spLocks noGrp="1"/>
          </p:cNvSpPr>
          <p:nvPr>
            <p:ph type="sldNum" sz="quarter" idx="5"/>
          </p:nvPr>
        </p:nvSpPr>
        <p:spPr>
          <a:xfrm>
            <a:off x="3851098" y="9378539"/>
            <a:ext cx="2944958" cy="494112"/>
          </a:xfrm>
          <a:prstGeom prst="rect">
            <a:avLst/>
          </a:prstGeom>
        </p:spPr>
        <p:txBody>
          <a:bodyPr vert="horz" lIns="92546" tIns="46273" rIns="92546" bIns="46273" rtlCol="0" anchor="b"/>
          <a:lstStyle>
            <a:lvl1pPr algn="r">
              <a:defRPr sz="1200"/>
            </a:lvl1pPr>
          </a:lstStyle>
          <a:p>
            <a:fld id="{360BE8E9-650A-4BB3-8EE0-CFA4AB7C8152}" type="slidenum">
              <a:rPr lang="en-GB" smtClean="0"/>
              <a:t>‹#›</a:t>
            </a:fld>
            <a:endParaRPr lang="en-GB"/>
          </a:p>
        </p:txBody>
      </p:sp>
    </p:spTree>
    <p:extLst>
      <p:ext uri="{BB962C8B-B14F-4D97-AF65-F5344CB8AC3E}">
        <p14:creationId xmlns:p14="http://schemas.microsoft.com/office/powerpoint/2010/main" val="384674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2EBB48-B68E-465C-BDB1-5592DBE7E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519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2EBB48-B68E-465C-BDB1-5592DBE7E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43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2EBB48-B68E-465C-BDB1-5592DBE7E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77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Monitoring &amp; research – </a:t>
            </a:r>
          </a:p>
          <a:p>
            <a:r>
              <a:rPr lang="en-GB" dirty="0" smtClean="0"/>
              <a:t>We are incredibly grateful</a:t>
            </a:r>
            <a:r>
              <a:rPr lang="en-GB" baseline="0" dirty="0" smtClean="0"/>
              <a:t> to you [providers] and to CIW for the information you provide which help us to understand changes in the sector. We routinely analyse registration data and notifications, and often link this to the detailed information you provided us in your SASS. This has provided evidence to inform policy, delivery and legislative decisions. For example, seeing the high number of temporary notifications due to </a:t>
            </a:r>
            <a:r>
              <a:rPr lang="en-GB" baseline="0" dirty="0" err="1" smtClean="0"/>
              <a:t>Covid</a:t>
            </a:r>
            <a:r>
              <a:rPr lang="en-GB" baseline="0" dirty="0" smtClean="0"/>
              <a:t> at the start of the outbreak supported the case for C-CAS and the provider grant. Another example is the responses from 749 settings to our survey in May which informed standards and guidance on Coronavirus protective measures. So thank you for the support you give us by telling us about your setting and views. </a:t>
            </a:r>
          </a:p>
          <a:p>
            <a:r>
              <a:rPr lang="en-GB" dirty="0" smtClean="0"/>
              <a:t>Ongoing support – </a:t>
            </a:r>
          </a:p>
          <a:p>
            <a:r>
              <a:rPr lang="en-GB" dirty="0" smtClean="0"/>
              <a:t>2. Business</a:t>
            </a:r>
            <a:r>
              <a:rPr lang="en-GB" baseline="0" dirty="0" smtClean="0"/>
              <a:t> Support:  The deadlines for our Business Wales Grants for childminder start ups and wage subsidy (new entrants) have been extended and so those that have already applied have longer to draw down the funding.  We have developed a business support resource to sign post sources of a variety of advice relating to the running of a setting, we are hoping to make this available in early 2021. </a:t>
            </a:r>
          </a:p>
          <a:p>
            <a:r>
              <a:rPr lang="en-GB" baseline="0" dirty="0" smtClean="0">
                <a:solidFill>
                  <a:srgbClr val="FF0000"/>
                </a:solidFill>
              </a:rPr>
              <a:t>3. Training </a:t>
            </a:r>
            <a:r>
              <a:rPr lang="en-GB" baseline="0" dirty="0" smtClean="0"/>
              <a:t>– Qualification and apprenticeships continue to be provided with adaptations being made to the delivery of learning and support for participants. Progress for Success funding is available to those seeking to access Level 3 qualifications.  We are currently procuring learning providers to deliver for the Level 3 Transition to Play Award which will be available in 2021. </a:t>
            </a:r>
          </a:p>
          <a:p>
            <a:r>
              <a:rPr lang="en-GB" baseline="0" dirty="0" smtClean="0"/>
              <a:t>4. Digital Project - WG are working with contractor </a:t>
            </a:r>
            <a:r>
              <a:rPr lang="en-GB" baseline="0" dirty="0" err="1" smtClean="0"/>
              <a:t>Kainos</a:t>
            </a:r>
            <a:r>
              <a:rPr lang="en-GB" baseline="0" dirty="0" smtClean="0"/>
              <a:t> to develop a new, national digital service to deliver the Childcare Offer across Wales</a:t>
            </a:r>
          </a:p>
          <a:p>
            <a:pPr marL="171450" indent="-171450">
              <a:buFont typeface="Arial" panose="020B0604020202020204" pitchFamily="34" charset="0"/>
              <a:buChar char="•"/>
            </a:pPr>
            <a:r>
              <a:rPr lang="en-GB" baseline="0" dirty="0" smtClean="0"/>
              <a:t>We want to engage with as many providers as possible in developing the service</a:t>
            </a:r>
          </a:p>
          <a:p>
            <a:pPr marL="171450" indent="-171450">
              <a:buFont typeface="Arial" panose="020B0604020202020204" pitchFamily="34" charset="0"/>
              <a:buChar char="•"/>
            </a:pPr>
            <a:r>
              <a:rPr lang="en-GB" baseline="0" dirty="0" smtClean="0"/>
              <a:t>We’ll be holding workshops on transition issues and user labs to test the prototypes to ensure the resulting service meets needs and expectations</a:t>
            </a:r>
          </a:p>
          <a:p>
            <a:pPr marL="171450" indent="-171450">
              <a:buFont typeface="Arial" panose="020B0604020202020204" pitchFamily="34" charset="0"/>
              <a:buChar char="•"/>
            </a:pPr>
            <a:r>
              <a:rPr lang="en-GB" baseline="0" dirty="0" smtClean="0"/>
              <a:t>To get involved (and to get a sneak preview of how the service will work), contact: </a:t>
            </a:r>
            <a:r>
              <a:rPr lang="en-GB" baseline="0" dirty="0" err="1" smtClean="0"/>
              <a:t>Digital.Childcare@gov.wales</a:t>
            </a:r>
            <a:endParaRPr lang="en-GB" baseline="0" dirty="0" smtClean="0"/>
          </a:p>
          <a:p>
            <a:pPr marL="171450" indent="-171450">
              <a:buFont typeface="Arial" panose="020B0604020202020204" pitchFamily="34" charset="0"/>
              <a:buChar char="•"/>
            </a:pPr>
            <a:r>
              <a:rPr lang="en-GB" baseline="0" dirty="0" smtClean="0"/>
              <a:t>A Get Prepared </a:t>
            </a:r>
            <a:r>
              <a:rPr lang="en-GB" baseline="0" dirty="0" err="1" smtClean="0"/>
              <a:t>comms</a:t>
            </a:r>
            <a:r>
              <a:rPr lang="en-GB" baseline="0" dirty="0" smtClean="0"/>
              <a:t> campaign will kick off in the coming months to ensure all stakeholders know what they need to do and when in order to use the service</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2EBB48-B68E-465C-BDB1-5592DBE7E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860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2EBB48-B68E-465C-BDB1-5592DBE7E4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62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0C01BFD-7EC4-A440-B95C-E052DDA0A91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64948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0C01BFD-7EC4-A440-B95C-E052DDA0A91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3194181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C01BFD-7EC4-A440-B95C-E052DDA0A91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48161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C01BFD-7EC4-A440-B95C-E052DDA0A91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346551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B47CA55-4209-EE4A-B47E-81EF8BABC66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2920606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B47CA55-4209-EE4A-B47E-81EF8BABC66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94805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B47CA55-4209-EE4A-B47E-81EF8BABC66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1474355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B47CA55-4209-EE4A-B47E-81EF8BABC666}"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3249774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B47CA55-4209-EE4A-B47E-81EF8BABC666}"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490706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B47CA55-4209-EE4A-B47E-81EF8BABC666}"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1095351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7CA55-4209-EE4A-B47E-81EF8BABC666}"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19836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0C01BFD-7EC4-A440-B95C-E052DDA0A912}"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3453077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B47CA55-4209-EE4A-B47E-81EF8BABC666}"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3853702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B47CA55-4209-EE4A-B47E-81EF8BABC666}"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1434217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B47CA55-4209-EE4A-B47E-81EF8BABC66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172579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B47CA55-4209-EE4A-B47E-81EF8BABC666}"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EFB4-7E02-3B41-B45A-EFD9EF7B2C5D}" type="slidenum">
              <a:rPr lang="en-US" smtClean="0"/>
              <a:t>‹#›</a:t>
            </a:fld>
            <a:endParaRPr lang="en-US"/>
          </a:p>
        </p:txBody>
      </p:sp>
    </p:spTree>
    <p:extLst>
      <p:ext uri="{BB962C8B-B14F-4D97-AF65-F5344CB8AC3E}">
        <p14:creationId xmlns:p14="http://schemas.microsoft.com/office/powerpoint/2010/main" val="2383116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B47CA55-4209-EE4A-B47E-81EF8BABC666}"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D6EFB4-7E02-3B41-B45A-EFD9EF7B2C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938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B47CA55-4209-EE4A-B47E-81EF8BABC666}"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D6EFB4-7E02-3B41-B45A-EFD9EF7B2C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589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B47CA55-4209-EE4A-B47E-81EF8BABC666}"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D6EFB4-7E02-3B41-B45A-EFD9EF7B2C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807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B47CA55-4209-EE4A-B47E-81EF8BABC666}" type="datetimeFigureOut">
              <a:rPr lang="en-US" smtClean="0">
                <a:solidFill>
                  <a:prstClr val="black">
                    <a:tint val="75000"/>
                  </a:prstClr>
                </a:solidFill>
              </a:rPr>
              <a:pPr/>
              <a:t>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D6EFB4-7E02-3B41-B45A-EFD9EF7B2C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243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B47CA55-4209-EE4A-B47E-81EF8BABC666}" type="datetimeFigureOut">
              <a:rPr lang="en-US" smtClean="0">
                <a:solidFill>
                  <a:prstClr val="black">
                    <a:tint val="75000"/>
                  </a:prstClr>
                </a:solidFill>
              </a:rPr>
              <a:pPr/>
              <a:t>1/11/2021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D6EFB4-7E02-3B41-B45A-EFD9EF7B2C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816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B47CA55-4209-EE4A-B47E-81EF8BABC666}" type="datetimeFigureOut">
              <a:rPr lang="en-US" smtClean="0">
                <a:solidFill>
                  <a:prstClr val="black">
                    <a:tint val="75000"/>
                  </a:prstClr>
                </a:solidFill>
              </a:rPr>
              <a:pPr/>
              <a:t>1/11/2021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D6EFB4-7E02-3B41-B45A-EFD9EF7B2C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4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0C01BFD-7EC4-A440-B95C-E052DDA0A91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3979930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7CA55-4209-EE4A-B47E-81EF8BABC666}" type="datetimeFigureOut">
              <a:rPr lang="en-US" smtClean="0">
                <a:solidFill>
                  <a:prstClr val="black">
                    <a:tint val="75000"/>
                  </a:prstClr>
                </a:solidFill>
              </a:rPr>
              <a:pPr/>
              <a:t>1/11/2021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D6EFB4-7E02-3B41-B45A-EFD9EF7B2C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848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B47CA55-4209-EE4A-B47E-81EF8BABC666}" type="datetimeFigureOut">
              <a:rPr lang="en-US" smtClean="0">
                <a:solidFill>
                  <a:prstClr val="black">
                    <a:tint val="75000"/>
                  </a:prstClr>
                </a:solidFill>
              </a:rPr>
              <a:pPr/>
              <a:t>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D6EFB4-7E02-3B41-B45A-EFD9EF7B2C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203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B47CA55-4209-EE4A-B47E-81EF8BABC666}" type="datetimeFigureOut">
              <a:rPr lang="en-US" smtClean="0">
                <a:solidFill>
                  <a:prstClr val="black">
                    <a:tint val="75000"/>
                  </a:prstClr>
                </a:solidFill>
              </a:rPr>
              <a:pPr/>
              <a:t>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D6EFB4-7E02-3B41-B45A-EFD9EF7B2C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137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B47CA55-4209-EE4A-B47E-81EF8BABC666}"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D6EFB4-7E02-3B41-B45A-EFD9EF7B2C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90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B47CA55-4209-EE4A-B47E-81EF8BABC666}"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D6EFB4-7E02-3B41-B45A-EFD9EF7B2C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307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4F2EFD-A27F-46DA-8159-2CB915CB1197}"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DA0E97-66D6-4168-890F-0984CB35500A}" type="slidenum">
              <a:rPr lang="en-GB" smtClean="0"/>
              <a:t>‹#›</a:t>
            </a:fld>
            <a:endParaRPr lang="en-GB"/>
          </a:p>
        </p:txBody>
      </p:sp>
    </p:spTree>
    <p:extLst>
      <p:ext uri="{BB962C8B-B14F-4D97-AF65-F5344CB8AC3E}">
        <p14:creationId xmlns:p14="http://schemas.microsoft.com/office/powerpoint/2010/main" val="1906866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4F2EFD-A27F-46DA-8159-2CB915CB1197}"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DA0E97-66D6-4168-890F-0984CB35500A}" type="slidenum">
              <a:rPr lang="en-GB" smtClean="0"/>
              <a:t>‹#›</a:t>
            </a:fld>
            <a:endParaRPr lang="en-GB"/>
          </a:p>
        </p:txBody>
      </p:sp>
    </p:spTree>
    <p:extLst>
      <p:ext uri="{BB962C8B-B14F-4D97-AF65-F5344CB8AC3E}">
        <p14:creationId xmlns:p14="http://schemas.microsoft.com/office/powerpoint/2010/main" val="1619814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4F2EFD-A27F-46DA-8159-2CB915CB1197}"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DA0E97-66D6-4168-890F-0984CB35500A}" type="slidenum">
              <a:rPr lang="en-GB" smtClean="0"/>
              <a:t>‹#›</a:t>
            </a:fld>
            <a:endParaRPr lang="en-GB"/>
          </a:p>
        </p:txBody>
      </p:sp>
    </p:spTree>
    <p:extLst>
      <p:ext uri="{BB962C8B-B14F-4D97-AF65-F5344CB8AC3E}">
        <p14:creationId xmlns:p14="http://schemas.microsoft.com/office/powerpoint/2010/main" val="1552749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4F2EFD-A27F-46DA-8159-2CB915CB1197}"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DA0E97-66D6-4168-890F-0984CB35500A}" type="slidenum">
              <a:rPr lang="en-GB" smtClean="0"/>
              <a:t>‹#›</a:t>
            </a:fld>
            <a:endParaRPr lang="en-GB"/>
          </a:p>
        </p:txBody>
      </p:sp>
    </p:spTree>
    <p:extLst>
      <p:ext uri="{BB962C8B-B14F-4D97-AF65-F5344CB8AC3E}">
        <p14:creationId xmlns:p14="http://schemas.microsoft.com/office/powerpoint/2010/main" val="4275068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4F2EFD-A27F-46DA-8159-2CB915CB1197}" type="datetimeFigureOut">
              <a:rPr lang="en-GB" smtClean="0"/>
              <a:t>11/01/2021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DA0E97-66D6-4168-890F-0984CB35500A}" type="slidenum">
              <a:rPr lang="en-GB" smtClean="0"/>
              <a:t>‹#›</a:t>
            </a:fld>
            <a:endParaRPr lang="en-GB"/>
          </a:p>
        </p:txBody>
      </p:sp>
    </p:spTree>
    <p:extLst>
      <p:ext uri="{BB962C8B-B14F-4D97-AF65-F5344CB8AC3E}">
        <p14:creationId xmlns:p14="http://schemas.microsoft.com/office/powerpoint/2010/main" val="133809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0C01BFD-7EC4-A440-B95C-E052DDA0A91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2674145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4F2EFD-A27F-46DA-8159-2CB915CB1197}" type="datetimeFigureOut">
              <a:rPr lang="en-GB" smtClean="0"/>
              <a:t>11/01/2021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DA0E97-66D6-4168-890F-0984CB35500A}" type="slidenum">
              <a:rPr lang="en-GB" smtClean="0"/>
              <a:t>‹#›</a:t>
            </a:fld>
            <a:endParaRPr lang="en-GB"/>
          </a:p>
        </p:txBody>
      </p:sp>
    </p:spTree>
    <p:extLst>
      <p:ext uri="{BB962C8B-B14F-4D97-AF65-F5344CB8AC3E}">
        <p14:creationId xmlns:p14="http://schemas.microsoft.com/office/powerpoint/2010/main" val="2529471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F2EFD-A27F-46DA-8159-2CB915CB1197}" type="datetimeFigureOut">
              <a:rPr lang="en-GB" smtClean="0"/>
              <a:t>11/01/2021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DA0E97-66D6-4168-890F-0984CB35500A}" type="slidenum">
              <a:rPr lang="en-GB" smtClean="0"/>
              <a:t>‹#›</a:t>
            </a:fld>
            <a:endParaRPr lang="en-GB"/>
          </a:p>
        </p:txBody>
      </p:sp>
    </p:spTree>
    <p:extLst>
      <p:ext uri="{BB962C8B-B14F-4D97-AF65-F5344CB8AC3E}">
        <p14:creationId xmlns:p14="http://schemas.microsoft.com/office/powerpoint/2010/main" val="998531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74F2EFD-A27F-46DA-8159-2CB915CB1197}"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DA0E97-66D6-4168-890F-0984CB35500A}" type="slidenum">
              <a:rPr lang="en-GB" smtClean="0"/>
              <a:t>‹#›</a:t>
            </a:fld>
            <a:endParaRPr lang="en-GB"/>
          </a:p>
        </p:txBody>
      </p:sp>
    </p:spTree>
    <p:extLst>
      <p:ext uri="{BB962C8B-B14F-4D97-AF65-F5344CB8AC3E}">
        <p14:creationId xmlns:p14="http://schemas.microsoft.com/office/powerpoint/2010/main" val="1889462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74F2EFD-A27F-46DA-8159-2CB915CB1197}"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DA0E97-66D6-4168-890F-0984CB35500A}" type="slidenum">
              <a:rPr lang="en-GB" smtClean="0"/>
              <a:t>‹#›</a:t>
            </a:fld>
            <a:endParaRPr lang="en-GB"/>
          </a:p>
        </p:txBody>
      </p:sp>
    </p:spTree>
    <p:extLst>
      <p:ext uri="{BB962C8B-B14F-4D97-AF65-F5344CB8AC3E}">
        <p14:creationId xmlns:p14="http://schemas.microsoft.com/office/powerpoint/2010/main" val="2862192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4F2EFD-A27F-46DA-8159-2CB915CB1197}"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DA0E97-66D6-4168-890F-0984CB35500A}" type="slidenum">
              <a:rPr lang="en-GB" smtClean="0"/>
              <a:t>‹#›</a:t>
            </a:fld>
            <a:endParaRPr lang="en-GB"/>
          </a:p>
        </p:txBody>
      </p:sp>
    </p:spTree>
    <p:extLst>
      <p:ext uri="{BB962C8B-B14F-4D97-AF65-F5344CB8AC3E}">
        <p14:creationId xmlns:p14="http://schemas.microsoft.com/office/powerpoint/2010/main" val="3349483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4F2EFD-A27F-46DA-8159-2CB915CB1197}"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DA0E97-66D6-4168-890F-0984CB35500A}" type="slidenum">
              <a:rPr lang="en-GB" smtClean="0"/>
              <a:t>‹#›</a:t>
            </a:fld>
            <a:endParaRPr lang="en-GB"/>
          </a:p>
        </p:txBody>
      </p:sp>
    </p:spTree>
    <p:extLst>
      <p:ext uri="{BB962C8B-B14F-4D97-AF65-F5344CB8AC3E}">
        <p14:creationId xmlns:p14="http://schemas.microsoft.com/office/powerpoint/2010/main" val="1345868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E9AED5C-1742-4435-A764-54FAD7C29C1C}"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74968074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BE5BEF5-5F2E-47CF-8E40-0B736AC6AC12}"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1304986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132F5F6-8AA2-4376-ADF8-E0D4FC86BDBB}"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1460955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8A5C75A-8AF6-42F7-8943-C4055B5B4880}" type="datetime1">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3630305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0C01BFD-7EC4-A440-B95C-E052DDA0A91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120784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5E6A8B3-2E19-4702-A72A-BED3B9755901}" type="datetime1">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2971971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AA8097B-9E2B-44BD-A449-D127C20093F7}" type="datetime1">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3156326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83ACD-6007-48CD-852A-49422FD5940B}" type="datetime1">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3377674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9822A5C-965D-4899-B10C-8EE0EDA9F8C8}" type="datetime1">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2848626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2A8CE6B-D843-498E-A519-90C97F23E609}" type="datetime1">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2123902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480EFCB-5F05-4989-A259-CBE9D42DA5F3}"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14021433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E89AEB-144B-480A-9303-9B2E5AD2F8A6}" type="datetime1">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400085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0C01BFD-7EC4-A440-B95C-E052DDA0A912}"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236822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0C01BFD-7EC4-A440-B95C-E052DDA0A912}"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290862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01BFD-7EC4-A440-B95C-E052DDA0A912}"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49374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0C01BFD-7EC4-A440-B95C-E052DDA0A91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36FED-9C3F-4043-B856-73C7A2244F83}" type="slidenum">
              <a:rPr lang="en-US" smtClean="0"/>
              <a:t>‹#›</a:t>
            </a:fld>
            <a:endParaRPr lang="en-US"/>
          </a:p>
        </p:txBody>
      </p:sp>
    </p:spTree>
    <p:extLst>
      <p:ext uri="{BB962C8B-B14F-4D97-AF65-F5344CB8AC3E}">
        <p14:creationId xmlns:p14="http://schemas.microsoft.com/office/powerpoint/2010/main" val="232145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CIW half circle 2.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3596640" cy="6858000"/>
          </a:xfrm>
          <a:prstGeom prst="rect">
            <a:avLst/>
          </a:prstGeom>
        </p:spPr>
      </p:pic>
      <p:sp>
        <p:nvSpPr>
          <p:cNvPr id="2" name="Title Placeholder 1"/>
          <p:cNvSpPr>
            <a:spLocks noGrp="1"/>
          </p:cNvSpPr>
          <p:nvPr>
            <p:ph type="title"/>
          </p:nvPr>
        </p:nvSpPr>
        <p:spPr>
          <a:xfrm>
            <a:off x="457200" y="1672166"/>
            <a:ext cx="8229600" cy="899051"/>
          </a:xfrm>
          <a:prstGeom prst="rect">
            <a:avLst/>
          </a:prstGeom>
        </p:spPr>
        <p:txBody>
          <a:bodyPr vert="horz" lIns="91440" tIns="45720" rIns="91440" bIns="45720" rtlCol="0" anchor="ctr">
            <a:normAutofit/>
          </a:bodyPr>
          <a:lstStyle/>
          <a:p>
            <a:r>
              <a:rPr lang="en-GB" dirty="0" smtClean="0"/>
              <a:t>Heading</a:t>
            </a:r>
            <a:endParaRPr lang="en-US" dirty="0"/>
          </a:p>
        </p:txBody>
      </p:sp>
      <p:sp>
        <p:nvSpPr>
          <p:cNvPr id="3" name="Text Placeholder 2"/>
          <p:cNvSpPr>
            <a:spLocks noGrp="1"/>
          </p:cNvSpPr>
          <p:nvPr>
            <p:ph type="body" idx="1"/>
          </p:nvPr>
        </p:nvSpPr>
        <p:spPr>
          <a:xfrm>
            <a:off x="457200" y="2931583"/>
            <a:ext cx="8229600" cy="3194579"/>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01BFD-7EC4-A440-B95C-E052DDA0A912}" type="datetimeFigureOut">
              <a:rPr lang="en-US" smtClean="0"/>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36FED-9C3F-4043-B856-73C7A2244F83}" type="slidenum">
              <a:rPr lang="en-US" smtClean="0"/>
              <a:t>‹#›</a:t>
            </a:fld>
            <a:endParaRPr lang="en-US"/>
          </a:p>
        </p:txBody>
      </p:sp>
      <p:pic>
        <p:nvPicPr>
          <p:cNvPr id="8" name="Picture 7" descr="CIW logo_4c_400x165px.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165850" y="418568"/>
            <a:ext cx="2520950" cy="1009650"/>
          </a:xfrm>
          <a:prstGeom prst="rect">
            <a:avLst/>
          </a:prstGeom>
        </p:spPr>
      </p:pic>
    </p:spTree>
    <p:extLst>
      <p:ext uri="{BB962C8B-B14F-4D97-AF65-F5344CB8AC3E}">
        <p14:creationId xmlns:p14="http://schemas.microsoft.com/office/powerpoint/2010/main" val="23945779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7CA55-4209-EE4A-B47E-81EF8BABC666}" type="datetimeFigureOut">
              <a:rPr lang="en-US" smtClean="0"/>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6EFB4-7E02-3B41-B45A-EFD9EF7B2C5D}" type="slidenum">
              <a:rPr lang="en-US" smtClean="0"/>
              <a:t>‹#›</a:t>
            </a:fld>
            <a:endParaRPr lang="en-US"/>
          </a:p>
        </p:txBody>
      </p:sp>
    </p:spTree>
    <p:extLst>
      <p:ext uri="{BB962C8B-B14F-4D97-AF65-F5344CB8AC3E}">
        <p14:creationId xmlns:p14="http://schemas.microsoft.com/office/powerpoint/2010/main" val="10273780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7CA55-4209-EE4A-B47E-81EF8BABC666}"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6EFB4-7E02-3B41-B45A-EFD9EF7B2C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2589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4F2EFD-A27F-46DA-8159-2CB915CB1197}" type="datetimeFigureOut">
              <a:rPr lang="en-GB" smtClean="0"/>
              <a:t>11/01/2021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DA0E97-66D6-4168-890F-0984CB35500A}" type="slidenum">
              <a:rPr lang="en-GB" smtClean="0"/>
              <a:t>‹#›</a:t>
            </a:fld>
            <a:endParaRPr lang="en-GB"/>
          </a:p>
        </p:txBody>
      </p:sp>
    </p:spTree>
    <p:extLst>
      <p:ext uri="{BB962C8B-B14F-4D97-AF65-F5344CB8AC3E}">
        <p14:creationId xmlns:p14="http://schemas.microsoft.com/office/powerpoint/2010/main" val="275577570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86356-2A8F-4A15-8C28-796D1DF5F8C4}" type="datetime1">
              <a:rPr lang="en-US" smtClean="0"/>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689CA-9909-284B-B2CC-404496F9F74A}" type="slidenum">
              <a:rPr lang="en-US" smtClean="0"/>
              <a:t>‹#›</a:t>
            </a:fld>
            <a:endParaRPr lang="en-US"/>
          </a:p>
        </p:txBody>
      </p:sp>
    </p:spTree>
    <p:extLst>
      <p:ext uri="{BB962C8B-B14F-4D97-AF65-F5344CB8AC3E}">
        <p14:creationId xmlns:p14="http://schemas.microsoft.com/office/powerpoint/2010/main" val="33497288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trafodgofalplant@llyw.cymru" TargetMode="External"/><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image" Target="../media/image6.png"/><Relationship Id="rId5" Type="http://schemas.openxmlformats.org/officeDocument/2006/relationships/hyperlink" Target="mailto:digital.childcare@gov.wales" TargetMode="External"/><Relationship Id="rId4" Type="http://schemas.openxmlformats.org/officeDocument/2006/relationships/hyperlink" Target="mailto:talkchildcare@gov.wal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939" y="-863612"/>
            <a:ext cx="8229600" cy="4156140"/>
          </a:xfrm>
        </p:spPr>
        <p:txBody>
          <a:bodyPr>
            <a:noAutofit/>
          </a:bodyPr>
          <a:lstStyle/>
          <a:p>
            <a:pPr algn="r"/>
            <a:r>
              <a:rPr lang="en-GB" sz="2400" b="1" dirty="0" smtClean="0">
                <a:cs typeface="Arial" panose="020B0604020202020204" pitchFamily="34" charset="0"/>
              </a:rPr>
              <a:t/>
            </a:r>
            <a:br>
              <a:rPr lang="en-GB" sz="2400" b="1" dirty="0" smtClean="0">
                <a:cs typeface="Arial" panose="020B0604020202020204" pitchFamily="34" charset="0"/>
              </a:rPr>
            </a:br>
            <a:r>
              <a:rPr lang="en-GB" sz="2400" b="1" dirty="0" smtClean="0">
                <a:cs typeface="Arial" panose="020B0604020202020204" pitchFamily="34" charset="0"/>
              </a:rPr>
              <a:t/>
            </a:r>
            <a:br>
              <a:rPr lang="en-GB" sz="2400" b="1" dirty="0" smtClean="0">
                <a:cs typeface="Arial" panose="020B0604020202020204" pitchFamily="34" charset="0"/>
              </a:rPr>
            </a:br>
            <a:r>
              <a:rPr lang="en-GB" sz="2400" b="1" dirty="0">
                <a:cs typeface="Arial" panose="020B0604020202020204" pitchFamily="34" charset="0"/>
              </a:rPr>
              <a:t/>
            </a:r>
            <a:br>
              <a:rPr lang="en-GB" sz="2400" b="1" dirty="0">
                <a:cs typeface="Arial" panose="020B0604020202020204" pitchFamily="34" charset="0"/>
              </a:rPr>
            </a:br>
            <a:r>
              <a:rPr lang="en-GB" sz="2400" b="1" dirty="0" smtClean="0">
                <a:cs typeface="Arial" panose="020B0604020202020204" pitchFamily="34" charset="0"/>
              </a:rPr>
              <a:t/>
            </a:r>
            <a:br>
              <a:rPr lang="en-GB" sz="2400" b="1" dirty="0" smtClean="0">
                <a:cs typeface="Arial" panose="020B0604020202020204" pitchFamily="34" charset="0"/>
              </a:rPr>
            </a:br>
            <a:r>
              <a:rPr lang="en-GB" sz="2400" b="1" dirty="0">
                <a:cs typeface="Arial" panose="020B0604020202020204" pitchFamily="34" charset="0"/>
              </a:rPr>
              <a:t/>
            </a:r>
            <a:br>
              <a:rPr lang="en-GB" sz="2400" b="1" dirty="0">
                <a:cs typeface="Arial" panose="020B0604020202020204" pitchFamily="34" charset="0"/>
              </a:rPr>
            </a:br>
            <a:r>
              <a:rPr lang="en-GB" sz="2400" b="1" dirty="0" smtClean="0">
                <a:cs typeface="Arial" panose="020B0604020202020204" pitchFamily="34" charset="0"/>
              </a:rPr>
              <a:t/>
            </a:r>
            <a:br>
              <a:rPr lang="en-GB" sz="2400" b="1" dirty="0" smtClean="0">
                <a:cs typeface="Arial" panose="020B0604020202020204" pitchFamily="34" charset="0"/>
              </a:rPr>
            </a:br>
            <a:r>
              <a:rPr lang="en-GB" sz="2400" b="1" dirty="0">
                <a:cs typeface="Arial" panose="020B0604020202020204" pitchFamily="34" charset="0"/>
              </a:rPr>
              <a:t/>
            </a:r>
            <a:br>
              <a:rPr lang="en-GB" sz="2400" b="1" dirty="0">
                <a:cs typeface="Arial" panose="020B0604020202020204" pitchFamily="34" charset="0"/>
              </a:rPr>
            </a:br>
            <a:r>
              <a:rPr lang="en-GB" sz="2400" b="1" dirty="0" smtClean="0">
                <a:cs typeface="Arial" panose="020B0604020202020204" pitchFamily="34" charset="0"/>
              </a:rPr>
              <a:t/>
            </a:r>
            <a:br>
              <a:rPr lang="en-GB" sz="2400" b="1" dirty="0" smtClean="0">
                <a:cs typeface="Arial" panose="020B0604020202020204" pitchFamily="34" charset="0"/>
              </a:rPr>
            </a:br>
            <a:r>
              <a:rPr lang="en-GB" sz="2400" b="1" dirty="0">
                <a:cs typeface="Arial" panose="020B0604020202020204" pitchFamily="34" charset="0"/>
              </a:rPr>
              <a:t/>
            </a:r>
            <a:br>
              <a:rPr lang="en-GB" sz="2400" b="1" dirty="0">
                <a:cs typeface="Arial" panose="020B0604020202020204" pitchFamily="34" charset="0"/>
              </a:rPr>
            </a:br>
            <a:r>
              <a:rPr lang="en-GB" sz="2400" b="1" dirty="0" smtClean="0">
                <a:cs typeface="Arial" panose="020B0604020202020204" pitchFamily="34" charset="0"/>
              </a:rPr>
              <a:t/>
            </a:r>
            <a:br>
              <a:rPr lang="en-GB" sz="2400" b="1" dirty="0" smtClean="0">
                <a:cs typeface="Arial" panose="020B0604020202020204" pitchFamily="34" charset="0"/>
              </a:rPr>
            </a:br>
            <a:r>
              <a:rPr lang="en-GB" sz="2400" b="1" dirty="0">
                <a:cs typeface="Arial" panose="020B0604020202020204" pitchFamily="34" charset="0"/>
              </a:rPr>
              <a:t/>
            </a:r>
            <a:br>
              <a:rPr lang="en-GB" sz="2400" b="1" dirty="0">
                <a:cs typeface="Arial" panose="020B0604020202020204" pitchFamily="34" charset="0"/>
              </a:rPr>
            </a:br>
            <a:r>
              <a:rPr lang="en-GB" sz="2400" b="1" dirty="0" smtClean="0">
                <a:cs typeface="Arial" panose="020B0604020202020204" pitchFamily="34" charset="0"/>
              </a:rPr>
              <a:t/>
            </a:r>
            <a:br>
              <a:rPr lang="en-GB" sz="2400" b="1" dirty="0" smtClean="0">
                <a:cs typeface="Arial" panose="020B0604020202020204" pitchFamily="34" charset="0"/>
              </a:rPr>
            </a:br>
            <a:r>
              <a:rPr lang="en-GB" sz="2400" b="1" dirty="0">
                <a:cs typeface="Arial" panose="020B0604020202020204" pitchFamily="34" charset="0"/>
              </a:rPr>
              <a:t/>
            </a:r>
            <a:br>
              <a:rPr lang="en-GB" sz="2400" b="1" dirty="0">
                <a:cs typeface="Arial" panose="020B0604020202020204" pitchFamily="34" charset="0"/>
              </a:rPr>
            </a:br>
            <a:r>
              <a:rPr lang="en-GB" sz="2400" b="1" dirty="0" smtClean="0">
                <a:cs typeface="Arial" panose="020B0604020202020204" pitchFamily="34" charset="0"/>
              </a:rPr>
              <a:t/>
            </a:r>
            <a:br>
              <a:rPr lang="en-GB" sz="2400" b="1" dirty="0" smtClean="0">
                <a:cs typeface="Arial" panose="020B0604020202020204" pitchFamily="34" charset="0"/>
              </a:rPr>
            </a:br>
            <a:r>
              <a:rPr lang="en-GB" sz="2400" b="1" dirty="0" smtClean="0">
                <a:cs typeface="Arial" panose="020B0604020202020204" pitchFamily="34" charset="0"/>
              </a:rPr>
              <a:t/>
            </a:r>
            <a:br>
              <a:rPr lang="en-GB" sz="2400" b="1" dirty="0" smtClean="0">
                <a:cs typeface="Arial" panose="020B0604020202020204" pitchFamily="34" charset="0"/>
              </a:rPr>
            </a:br>
            <a:r>
              <a:rPr lang="en-GB" sz="2400" b="1" dirty="0">
                <a:cs typeface="Arial" panose="020B0604020202020204" pitchFamily="34" charset="0"/>
              </a:rPr>
              <a:t/>
            </a:r>
            <a:br>
              <a:rPr lang="en-GB" sz="2400" b="1" dirty="0">
                <a:cs typeface="Arial" panose="020B0604020202020204" pitchFamily="34" charset="0"/>
              </a:rPr>
            </a:br>
            <a:r>
              <a:rPr lang="en-GB" sz="2400" b="1" dirty="0" smtClean="0">
                <a:cs typeface="Arial" panose="020B0604020202020204" pitchFamily="34" charset="0"/>
              </a:rPr>
              <a:t/>
            </a:r>
            <a:br>
              <a:rPr lang="en-GB" sz="2400" b="1" dirty="0" smtClean="0">
                <a:cs typeface="Arial" panose="020B0604020202020204" pitchFamily="34" charset="0"/>
              </a:rPr>
            </a:br>
            <a:r>
              <a:rPr lang="en-GB" sz="3600" b="1" dirty="0" smtClean="0">
                <a:solidFill>
                  <a:schemeClr val="tx1">
                    <a:lumMod val="75000"/>
                    <a:lumOff val="25000"/>
                  </a:schemeClr>
                </a:solidFill>
                <a:latin typeface="Arial" panose="020B0604020202020204" pitchFamily="34" charset="0"/>
                <a:cs typeface="Arial" panose="020B0604020202020204" pitchFamily="34" charset="0"/>
              </a:rPr>
              <a:t>DIWEDDARIAD</a:t>
            </a:r>
            <a:r>
              <a:rPr lang="en-GB" sz="3600" b="1" dirty="0" smtClean="0">
                <a:latin typeface="Arial" panose="020B0604020202020204" pitchFamily="34" charset="0"/>
                <a:cs typeface="Arial" panose="020B0604020202020204" pitchFamily="34" charset="0"/>
              </a:rPr>
              <a:t> / UPDATE</a:t>
            </a:r>
            <a:r>
              <a:rPr lang="en-GB" sz="3600" b="1" dirty="0">
                <a:latin typeface="Arial" panose="020B0604020202020204" pitchFamily="34" charset="0"/>
                <a:cs typeface="Arial" panose="020B0604020202020204" pitchFamily="34" charset="0"/>
              </a:rPr>
              <a:t/>
            </a:r>
            <a:br>
              <a:rPr lang="en-GB" sz="3600" b="1" dirty="0">
                <a:latin typeface="Arial" panose="020B0604020202020204" pitchFamily="34" charset="0"/>
                <a:cs typeface="Arial" panose="020B0604020202020204" pitchFamily="34" charset="0"/>
              </a:rPr>
            </a:br>
            <a:r>
              <a:rPr lang="en-GB" sz="3600" b="1" dirty="0" smtClean="0">
                <a:latin typeface="Arial" panose="020B0604020202020204" pitchFamily="34" charset="0"/>
                <a:cs typeface="Arial" panose="020B0604020202020204" pitchFamily="34" charset="0"/>
              </a:rPr>
              <a:t/>
            </a:r>
            <a:br>
              <a:rPr lang="en-GB" sz="3600" b="1" dirty="0" smtClean="0">
                <a:latin typeface="Arial" panose="020B0604020202020204" pitchFamily="34" charset="0"/>
                <a:cs typeface="Arial" panose="020B0604020202020204" pitchFamily="34" charset="0"/>
              </a:rPr>
            </a:br>
            <a:r>
              <a:rPr lang="en-GB" sz="3600" b="1" dirty="0" smtClean="0">
                <a:solidFill>
                  <a:schemeClr val="tx1">
                    <a:lumMod val="75000"/>
                    <a:lumOff val="25000"/>
                  </a:schemeClr>
                </a:solidFill>
                <a:latin typeface="Arial" panose="020B0604020202020204" pitchFamily="34" charset="0"/>
                <a:cs typeface="Arial" panose="020B0604020202020204" pitchFamily="34" charset="0"/>
              </a:rPr>
              <a:t>Cofrestru ac </a:t>
            </a:r>
            <a:r>
              <a:rPr lang="en-GB" sz="3600" b="1" dirty="0" err="1" smtClean="0">
                <a:solidFill>
                  <a:schemeClr val="tx1">
                    <a:lumMod val="75000"/>
                    <a:lumOff val="25000"/>
                  </a:schemeClr>
                </a:solidFill>
                <a:latin typeface="Arial" panose="020B0604020202020204" pitchFamily="34" charset="0"/>
                <a:cs typeface="Arial" panose="020B0604020202020204" pitchFamily="34" charset="0"/>
              </a:rPr>
              <a:t>Arolygu</a:t>
            </a:r>
            <a:r>
              <a:rPr lang="en-GB" sz="3600" b="1" dirty="0" smtClean="0">
                <a:solidFill>
                  <a:schemeClr val="tx1">
                    <a:lumMod val="75000"/>
                    <a:lumOff val="25000"/>
                  </a:schemeClr>
                </a:solidFill>
                <a:latin typeface="Arial" panose="020B0604020202020204" pitchFamily="34" charset="0"/>
                <a:cs typeface="Arial" panose="020B0604020202020204" pitchFamily="34" charset="0"/>
              </a:rPr>
              <a:t> Gofal Plant a </a:t>
            </a:r>
            <a:r>
              <a:rPr lang="en-GB" sz="3600" b="1" dirty="0" err="1" smtClean="0">
                <a:solidFill>
                  <a:schemeClr val="tx1">
                    <a:lumMod val="75000"/>
                    <a:lumOff val="25000"/>
                  </a:schemeClr>
                </a:solidFill>
                <a:latin typeface="Arial" panose="020B0604020202020204" pitchFamily="34" charset="0"/>
                <a:cs typeface="Arial" panose="020B0604020202020204" pitchFamily="34" charset="0"/>
              </a:rPr>
              <a:t>Chwarae</a:t>
            </a:r>
            <a:r>
              <a:rPr lang="en-GB" sz="3600" b="1" dirty="0">
                <a:latin typeface="Arial" panose="020B0604020202020204" pitchFamily="34" charset="0"/>
                <a:cs typeface="Arial" panose="020B0604020202020204" pitchFamily="34" charset="0"/>
              </a:rPr>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Childcare and Play Inspection and Registration </a:t>
            </a:r>
            <a:r>
              <a:rPr lang="en-GB" sz="5400" b="1" dirty="0">
                <a:cs typeface="Arial" panose="020B0604020202020204" pitchFamily="34" charset="0"/>
              </a:rPr>
              <a:t/>
            </a:r>
            <a:br>
              <a:rPr lang="en-GB" sz="5400" b="1" dirty="0">
                <a:cs typeface="Arial" panose="020B0604020202020204" pitchFamily="34" charset="0"/>
              </a:rPr>
            </a:br>
            <a:endParaRPr lang="en-GB" sz="5400" b="1" dirty="0"/>
          </a:p>
        </p:txBody>
      </p:sp>
    </p:spTree>
    <p:extLst>
      <p:ext uri="{BB962C8B-B14F-4D97-AF65-F5344CB8AC3E}">
        <p14:creationId xmlns:p14="http://schemas.microsoft.com/office/powerpoint/2010/main" val="162310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Effect>
                      <a14:saturation sat="114000"/>
                    </a14:imgEffect>
                  </a14:imgLayer>
                </a14:imgProps>
              </a:ext>
              <a:ext uri="{28A0092B-C50C-407E-A947-70E740481C1C}">
                <a14:useLocalDpi xmlns:a14="http://schemas.microsoft.com/office/drawing/2010/main" val="0"/>
              </a:ext>
            </a:extLst>
          </a:blip>
          <a:srcRect l="12466" t="15237" r="10210"/>
          <a:stretch>
            <a:fillRect/>
          </a:stretch>
        </p:blipFill>
        <p:spPr bwMode="auto">
          <a:xfrm>
            <a:off x="0" y="1779639"/>
            <a:ext cx="9144000" cy="5078361"/>
          </a:xfrm>
          <a:prstGeom prst="rect">
            <a:avLst/>
          </a:prstGeom>
          <a:noFill/>
          <a:ln>
            <a:noFill/>
          </a:ln>
          <a:effectLst>
            <a:innerShdw blurRad="63500" dist="50800" dir="13500000">
              <a:prstClr val="black">
                <a:alpha val="82000"/>
              </a:prstClr>
            </a:innerShdw>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241738"/>
            <a:ext cx="704987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Diweddariad</a:t>
            </a:r>
            <a:r>
              <a:rPr kumimoji="0" lang="en-GB" sz="2400" b="0"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ar</a:t>
            </a:r>
            <a:r>
              <a:rPr kumimoji="0" lang="en-GB" sz="2400" b="0"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O</a:t>
            </a:r>
            <a:r>
              <a:rPr kumimoji="0" lang="en-GB" sz="2400" b="0" i="0" u="none"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fal</a:t>
            </a:r>
            <a:r>
              <a:rPr kumimoji="0" lang="en-GB" sz="2400" b="0"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 Plant, </a:t>
            </a:r>
            <a:r>
              <a:rPr kumimoji="0" lang="en-GB" sz="2400" b="0" i="0" u="none"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Chwarae</a:t>
            </a:r>
            <a:r>
              <a:rPr kumimoji="0" lang="en-GB" sz="2400" b="0"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a’r</a:t>
            </a:r>
            <a:r>
              <a:rPr kumimoji="0" lang="en-GB" sz="2400" b="0"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Blynyddoedd</a:t>
            </a:r>
            <a:r>
              <a:rPr kumimoji="0" lang="en-GB" sz="2400" b="0"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Cynnar</a:t>
            </a:r>
            <a:endParaRPr kumimoji="0" lang="en-GB" sz="2400" b="0"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Childcare</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Play and Early </a:t>
            </a: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Years Update</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1689CA-9909-284B-B2CC-404496F9F74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9152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tx1">
                    <a:lumMod val="75000"/>
                    <a:lumOff val="25000"/>
                  </a:schemeClr>
                </a:solidFill>
                <a:latin typeface="Arial" panose="020B0604020202020204" pitchFamily="34" charset="0"/>
                <a:cs typeface="Arial" panose="020B0604020202020204" pitchFamily="34" charset="0"/>
              </a:rPr>
              <a:t>Heriau</a:t>
            </a:r>
            <a:r>
              <a:rPr lang="en-GB" dirty="0" smtClean="0">
                <a:latin typeface="Arial" panose="020B0604020202020204" pitchFamily="34" charset="0"/>
                <a:cs typeface="Arial" panose="020B0604020202020204" pitchFamily="34" charset="0"/>
              </a:rPr>
              <a:t>/Challenges </a:t>
            </a:r>
            <a:endParaRPr lang="en-GB" dirty="0">
              <a:latin typeface="Arial" panose="020B0604020202020204" pitchFamily="34" charset="0"/>
              <a:cs typeface="Arial" panose="020B0604020202020204" pitchFamily="34" charset="0"/>
            </a:endParaRPr>
          </a:p>
        </p:txBody>
      </p:sp>
      <p:graphicFrame>
        <p:nvGraphicFramePr>
          <p:cNvPr id="13" name="Content Placeholder 12"/>
          <p:cNvGraphicFramePr>
            <a:graphicFrameLocks noGrp="1"/>
          </p:cNvGraphicFramePr>
          <p:nvPr>
            <p:ph sz="half" idx="2"/>
            <p:extLst/>
          </p:nvPr>
        </p:nvGraphicFramePr>
        <p:xfrm>
          <a:off x="363794" y="1307690"/>
          <a:ext cx="8323006" cy="530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7098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194" y="144308"/>
            <a:ext cx="6806380" cy="1470025"/>
          </a:xfrm>
        </p:spPr>
        <p:txBody>
          <a:bodyPr>
            <a:normAutofit/>
          </a:bodyPr>
          <a:lstStyle/>
          <a:p>
            <a:r>
              <a:rPr lang="en-GB" sz="3400" dirty="0" smtClean="0">
                <a:solidFill>
                  <a:schemeClr val="tx1">
                    <a:lumMod val="75000"/>
                    <a:lumOff val="25000"/>
                  </a:schemeClr>
                </a:solidFill>
                <a:latin typeface="Arial" panose="020B0604020202020204" pitchFamily="34" charset="0"/>
                <a:cs typeface="Arial" panose="020B0604020202020204" pitchFamily="34" charset="0"/>
              </a:rPr>
              <a:t>Y </a:t>
            </a:r>
            <a:r>
              <a:rPr lang="en-GB" sz="3400" dirty="0" err="1" smtClean="0">
                <a:solidFill>
                  <a:schemeClr val="tx1">
                    <a:lumMod val="75000"/>
                    <a:lumOff val="25000"/>
                  </a:schemeClr>
                </a:solidFill>
                <a:latin typeface="Arial" panose="020B0604020202020204" pitchFamily="34" charset="0"/>
                <a:cs typeface="Arial" panose="020B0604020202020204" pitchFamily="34" charset="0"/>
              </a:rPr>
              <a:t>cymorth</a:t>
            </a:r>
            <a:r>
              <a:rPr lang="en-GB" sz="3400" dirty="0" smtClean="0">
                <a:solidFill>
                  <a:schemeClr val="tx1">
                    <a:lumMod val="75000"/>
                    <a:lumOff val="25000"/>
                  </a:schemeClr>
                </a:solidFill>
                <a:latin typeface="Arial" panose="020B0604020202020204" pitchFamily="34" charset="0"/>
                <a:cs typeface="Arial" panose="020B0604020202020204" pitchFamily="34" charset="0"/>
              </a:rPr>
              <a:t> a </a:t>
            </a:r>
            <a:r>
              <a:rPr lang="en-GB" sz="3400" dirty="0" err="1" smtClean="0">
                <a:solidFill>
                  <a:schemeClr val="tx1">
                    <a:lumMod val="75000"/>
                    <a:lumOff val="25000"/>
                  </a:schemeClr>
                </a:solidFill>
                <a:latin typeface="Arial" panose="020B0604020202020204" pitchFamily="34" charset="0"/>
                <a:cs typeface="Arial" panose="020B0604020202020204" pitchFamily="34" charset="0"/>
              </a:rPr>
              <a:t>ddarparwyd</a:t>
            </a:r>
            <a:r>
              <a:rPr lang="en-GB" sz="3400" dirty="0" smtClean="0">
                <a:latin typeface="Arial" panose="020B0604020202020204" pitchFamily="34" charset="0"/>
                <a:cs typeface="Arial" panose="020B0604020202020204" pitchFamily="34" charset="0"/>
              </a:rPr>
              <a:t>/Support provided</a:t>
            </a:r>
            <a:endParaRPr lang="en-GB" sz="3400" dirty="0">
              <a:latin typeface="Arial" panose="020B0604020202020204" pitchFamily="34" charset="0"/>
              <a:cs typeface="Arial" panose="020B0604020202020204" pitchFamily="34" charset="0"/>
            </a:endParaRPr>
          </a:p>
        </p:txBody>
      </p:sp>
      <p:graphicFrame>
        <p:nvGraphicFramePr>
          <p:cNvPr id="5" name="Content Placeholder 6"/>
          <p:cNvGraphicFramePr>
            <a:graphicFrameLocks/>
          </p:cNvGraphicFramePr>
          <p:nvPr>
            <p:extLst/>
          </p:nvPr>
        </p:nvGraphicFramePr>
        <p:xfrm>
          <a:off x="383459" y="1578077"/>
          <a:ext cx="8087032"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5382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err="1" smtClean="0">
                <a:solidFill>
                  <a:schemeClr val="tx1">
                    <a:lumMod val="75000"/>
                    <a:lumOff val="25000"/>
                  </a:schemeClr>
                </a:solidFill>
                <a:latin typeface="Arial" panose="020B0604020202020204" pitchFamily="34" charset="0"/>
                <a:cs typeface="Arial" panose="020B0604020202020204" pitchFamily="34" charset="0"/>
              </a:rPr>
              <a:t>Monitro</a:t>
            </a:r>
            <a:r>
              <a:rPr lang="en-GB" sz="3200" dirty="0" smtClean="0">
                <a:solidFill>
                  <a:schemeClr val="tx1">
                    <a:lumMod val="75000"/>
                    <a:lumOff val="25000"/>
                  </a:schemeClr>
                </a:solidFill>
                <a:latin typeface="Arial" panose="020B0604020202020204" pitchFamily="34" charset="0"/>
                <a:cs typeface="Arial" panose="020B0604020202020204" pitchFamily="34" charset="0"/>
              </a:rPr>
              <a:t> </a:t>
            </a:r>
            <a:r>
              <a:rPr lang="en-GB" sz="3200" dirty="0" err="1" smtClean="0">
                <a:solidFill>
                  <a:schemeClr val="tx1">
                    <a:lumMod val="75000"/>
                    <a:lumOff val="25000"/>
                  </a:schemeClr>
                </a:solidFill>
                <a:latin typeface="Arial" panose="020B0604020202020204" pitchFamily="34" charset="0"/>
                <a:cs typeface="Arial" panose="020B0604020202020204" pitchFamily="34" charset="0"/>
              </a:rPr>
              <a:t>a’n</a:t>
            </a:r>
            <a:r>
              <a:rPr lang="en-GB" sz="3200" dirty="0" smtClean="0">
                <a:solidFill>
                  <a:schemeClr val="tx1">
                    <a:lumMod val="75000"/>
                    <a:lumOff val="25000"/>
                  </a:schemeClr>
                </a:solidFill>
                <a:latin typeface="Arial" panose="020B0604020202020204" pitchFamily="34" charset="0"/>
                <a:cs typeface="Arial" panose="020B0604020202020204" pitchFamily="34" charset="0"/>
              </a:rPr>
              <a:t> </a:t>
            </a:r>
            <a:r>
              <a:rPr lang="en-GB" sz="3200" dirty="0" err="1" smtClean="0">
                <a:solidFill>
                  <a:schemeClr val="tx1">
                    <a:lumMod val="75000"/>
                    <a:lumOff val="25000"/>
                  </a:schemeClr>
                </a:solidFill>
                <a:latin typeface="Arial" panose="020B0604020202020204" pitchFamily="34" charset="0"/>
                <a:cs typeface="Arial" panose="020B0604020202020204" pitchFamily="34" charset="0"/>
              </a:rPr>
              <a:t>cynigion</a:t>
            </a:r>
            <a:r>
              <a:rPr lang="en-GB" sz="3200" dirty="0" smtClean="0">
                <a:solidFill>
                  <a:schemeClr val="tx1">
                    <a:lumMod val="75000"/>
                    <a:lumOff val="25000"/>
                  </a:schemeClr>
                </a:solidFill>
                <a:latin typeface="Arial" panose="020B0604020202020204" pitchFamily="34" charset="0"/>
                <a:cs typeface="Arial" panose="020B0604020202020204" pitchFamily="34" charset="0"/>
              </a:rPr>
              <a:t> </a:t>
            </a:r>
            <a:r>
              <a:rPr lang="en-GB" sz="3200" dirty="0" err="1" smtClean="0">
                <a:solidFill>
                  <a:schemeClr val="tx1">
                    <a:lumMod val="75000"/>
                    <a:lumOff val="25000"/>
                  </a:schemeClr>
                </a:solidFill>
                <a:latin typeface="Arial" panose="020B0604020202020204" pitchFamily="34" charset="0"/>
                <a:cs typeface="Arial" panose="020B0604020202020204" pitchFamily="34" charset="0"/>
              </a:rPr>
              <a:t>ar</a:t>
            </a:r>
            <a:r>
              <a:rPr lang="en-GB" sz="3200" dirty="0" smtClean="0">
                <a:solidFill>
                  <a:schemeClr val="tx1">
                    <a:lumMod val="75000"/>
                    <a:lumOff val="25000"/>
                  </a:schemeClr>
                </a:solidFill>
                <a:latin typeface="Arial" panose="020B0604020202020204" pitchFamily="34" charset="0"/>
                <a:cs typeface="Arial" panose="020B0604020202020204" pitchFamily="34" charset="0"/>
              </a:rPr>
              <a:t> </a:t>
            </a:r>
            <a:r>
              <a:rPr lang="en-GB" sz="3200" dirty="0" err="1" smtClean="0">
                <a:solidFill>
                  <a:schemeClr val="tx1">
                    <a:lumMod val="75000"/>
                    <a:lumOff val="25000"/>
                  </a:schemeClr>
                </a:solidFill>
                <a:latin typeface="Arial" panose="020B0604020202020204" pitchFamily="34" charset="0"/>
                <a:cs typeface="Arial" panose="020B0604020202020204" pitchFamily="34" charset="0"/>
              </a:rPr>
              <a:t>gyfer</a:t>
            </a:r>
            <a:r>
              <a:rPr lang="en-GB" sz="3200" dirty="0" smtClean="0">
                <a:solidFill>
                  <a:schemeClr val="tx1">
                    <a:lumMod val="75000"/>
                    <a:lumOff val="25000"/>
                  </a:schemeClr>
                </a:solidFill>
                <a:latin typeface="Arial" panose="020B0604020202020204" pitchFamily="34" charset="0"/>
                <a:cs typeface="Arial" panose="020B0604020202020204" pitchFamily="34" charset="0"/>
              </a:rPr>
              <a:t> </a:t>
            </a:r>
            <a:r>
              <a:rPr lang="en-GB" sz="3200" dirty="0" err="1" smtClean="0">
                <a:solidFill>
                  <a:schemeClr val="tx1">
                    <a:lumMod val="75000"/>
                    <a:lumOff val="25000"/>
                  </a:schemeClr>
                </a:solidFill>
                <a:latin typeface="Arial" panose="020B0604020202020204" pitchFamily="34" charset="0"/>
                <a:cs typeface="Arial" panose="020B0604020202020204" pitchFamily="34" charset="0"/>
              </a:rPr>
              <a:t>cymorth</a:t>
            </a:r>
            <a:r>
              <a:rPr lang="en-GB" sz="3200" dirty="0" smtClean="0">
                <a:solidFill>
                  <a:schemeClr val="tx1">
                    <a:lumMod val="75000"/>
                    <a:lumOff val="25000"/>
                  </a:schemeClr>
                </a:solidFill>
                <a:latin typeface="Arial" panose="020B0604020202020204" pitchFamily="34" charset="0"/>
                <a:cs typeface="Arial" panose="020B0604020202020204" pitchFamily="34" charset="0"/>
              </a:rPr>
              <a:t> </a:t>
            </a:r>
            <a:r>
              <a:rPr lang="en-GB" sz="3200" dirty="0" err="1" smtClean="0">
                <a:solidFill>
                  <a:schemeClr val="tx1">
                    <a:lumMod val="75000"/>
                    <a:lumOff val="25000"/>
                  </a:schemeClr>
                </a:solidFill>
                <a:latin typeface="Arial" panose="020B0604020202020204" pitchFamily="34" charset="0"/>
                <a:cs typeface="Arial" panose="020B0604020202020204" pitchFamily="34" charset="0"/>
              </a:rPr>
              <a:t>parhaus</a:t>
            </a:r>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Monitoring and our proposals for ongoing support</a:t>
            </a:r>
            <a:endParaRPr lang="en-GB" sz="3200" dirty="0">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498363082"/>
              </p:ext>
            </p:extLst>
          </p:nvPr>
        </p:nvGraphicFramePr>
        <p:xfrm>
          <a:off x="372979" y="1417638"/>
          <a:ext cx="8398042" cy="521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8808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Rectangle 4"/>
          <p:cNvSpPr/>
          <p:nvPr/>
        </p:nvSpPr>
        <p:spPr>
          <a:xfrm>
            <a:off x="1288026" y="2623755"/>
            <a:ext cx="5594555" cy="453970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Clywed</a:t>
            </a:r>
            <a:r>
              <a:rPr kumimoji="0" lang="en-GB" sz="40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 </a:t>
            </a:r>
            <a:r>
              <a:rPr kumimoji="0" lang="en-GB" sz="40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gennych</a:t>
            </a:r>
            <a:r>
              <a:rPr kumimoji="0" lang="en-GB" sz="40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Hearing </a:t>
            </a:r>
            <a:r>
              <a:rPr kumimoji="0" lang="en-GB"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from you</a:t>
            </a:r>
            <a:r>
              <a:rPr kumimoji="0" lang="en-GB"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Cysylltwch</a:t>
            </a:r>
            <a:r>
              <a:rPr kumimoji="0" lang="en-GB" sz="23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cs typeface="Arial" panose="020B0604020202020204" pitchFamily="34" charset="0"/>
              </a:rPr>
              <a:t> / Get in touch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hlinkClick r:id="rId3"/>
              </a:rPr>
              <a:t>trafodgofalplant@llyw.cymru</a:t>
            </a:r>
            <a:endParaRPr kumimoji="0" lang="en-GB" sz="2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hlinkClick r:id="rId4"/>
              </a:rPr>
              <a:t>talkchildcare@gov.wales</a:t>
            </a:r>
            <a:endParaRPr kumimoji="0" lang="en-GB" sz="23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Prosiect</a:t>
            </a:r>
            <a:r>
              <a:rPr kumimoji="0" lang="en-GB" sz="23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GB" sz="23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a:t>
            </a:r>
            <a:r>
              <a:rPr kumimoji="0" lang="en-GB" sz="23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igidol</a:t>
            </a:r>
            <a:r>
              <a:rPr kumimoji="0" lang="en-GB" sz="23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/Digital Project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hlinkClick r:id="rId5"/>
              </a:rPr>
              <a:t>gofalplant.digidol@llyw.cymru</a:t>
            </a:r>
            <a:endParaRPr kumimoji="0" lang="en-GB" sz="23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hlinkClick r:id="rId5"/>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hlinkClick r:id="rId5"/>
              </a:rPr>
              <a:t>digital.childcare@gov.wales</a:t>
            </a:r>
            <a:r>
              <a:rPr kumimoji="0" lang="en-GB" sz="23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l="13258" t="22440" r="8545" b="26941"/>
          <a:stretch>
            <a:fillRect/>
          </a:stretch>
        </p:blipFill>
        <p:spPr bwMode="auto">
          <a:xfrm>
            <a:off x="14288" y="42710"/>
            <a:ext cx="91440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647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7025"/>
            <a:ext cx="8497455" cy="782515"/>
          </a:xfrm>
        </p:spPr>
        <p:txBody>
          <a:bodyPr>
            <a:normAutofit/>
          </a:bodyPr>
          <a:lstStyle/>
          <a:p>
            <a:r>
              <a:rPr lang="en-GB" sz="1800" b="1" dirty="0" err="1" smtClean="0">
                <a:solidFill>
                  <a:schemeClr val="tx1">
                    <a:lumMod val="75000"/>
                    <a:lumOff val="25000"/>
                  </a:schemeClr>
                </a:solidFill>
                <a:latin typeface="Arial" panose="020B0604020202020204" pitchFamily="34" charset="0"/>
                <a:cs typeface="Arial" panose="020B0604020202020204" pitchFamily="34" charset="0"/>
              </a:rPr>
              <a:t>Gwasanaethau</a:t>
            </a:r>
            <a:r>
              <a:rPr lang="en-GB" sz="1800" b="1" dirty="0" smtClean="0">
                <a:solidFill>
                  <a:schemeClr val="tx1">
                    <a:lumMod val="75000"/>
                    <a:lumOff val="25000"/>
                  </a:schemeClr>
                </a:solidFill>
                <a:latin typeface="Arial" panose="020B0604020202020204" pitchFamily="34" charset="0"/>
                <a:cs typeface="Arial" panose="020B0604020202020204" pitchFamily="34" charset="0"/>
              </a:rPr>
              <a:t> </a:t>
            </a:r>
            <a:r>
              <a:rPr lang="en-GB" sz="1800" b="1" dirty="0" err="1" smtClean="0">
                <a:solidFill>
                  <a:schemeClr val="tx1">
                    <a:lumMod val="75000"/>
                    <a:lumOff val="25000"/>
                  </a:schemeClr>
                </a:solidFill>
                <a:latin typeface="Arial" panose="020B0604020202020204" pitchFamily="34" charset="0"/>
                <a:cs typeface="Arial" panose="020B0604020202020204" pitchFamily="34" charset="0"/>
              </a:rPr>
              <a:t>gofal</a:t>
            </a:r>
            <a:r>
              <a:rPr lang="en-GB" sz="1800" b="1" dirty="0" smtClean="0">
                <a:solidFill>
                  <a:schemeClr val="tx1">
                    <a:lumMod val="75000"/>
                    <a:lumOff val="25000"/>
                  </a:schemeClr>
                </a:solidFill>
                <a:latin typeface="Arial" panose="020B0604020202020204" pitchFamily="34" charset="0"/>
                <a:cs typeface="Arial" panose="020B0604020202020204" pitchFamily="34" charset="0"/>
              </a:rPr>
              <a:t> plant a </a:t>
            </a:r>
            <a:r>
              <a:rPr lang="en-GB" sz="1800" b="1" dirty="0" err="1" smtClean="0">
                <a:solidFill>
                  <a:schemeClr val="tx1">
                    <a:lumMod val="75000"/>
                    <a:lumOff val="25000"/>
                  </a:schemeClr>
                </a:solidFill>
                <a:latin typeface="Arial" panose="020B0604020202020204" pitchFamily="34" charset="0"/>
                <a:cs typeface="Arial" panose="020B0604020202020204" pitchFamily="34" charset="0"/>
              </a:rPr>
              <a:t>chwarae</a:t>
            </a:r>
            <a:r>
              <a:rPr lang="en-GB" sz="1800" b="1" dirty="0" smtClean="0">
                <a:solidFill>
                  <a:schemeClr val="tx1">
                    <a:lumMod val="75000"/>
                    <a:lumOff val="25000"/>
                  </a:schemeClr>
                </a:solidFill>
                <a:latin typeface="Arial" panose="020B0604020202020204" pitchFamily="34" charset="0"/>
                <a:cs typeface="Arial" panose="020B0604020202020204" pitchFamily="34" charset="0"/>
              </a:rPr>
              <a:t> – </a:t>
            </a:r>
            <a:r>
              <a:rPr lang="en-GB" sz="1800" b="1" dirty="0" err="1" smtClean="0">
                <a:solidFill>
                  <a:schemeClr val="tx1">
                    <a:lumMod val="75000"/>
                    <a:lumOff val="25000"/>
                  </a:schemeClr>
                </a:solidFill>
                <a:latin typeface="Arial" panose="020B0604020202020204" pitchFamily="34" charset="0"/>
                <a:cs typeface="Arial" panose="020B0604020202020204" pitchFamily="34" charset="0"/>
              </a:rPr>
              <a:t>Achosion</a:t>
            </a:r>
            <a:r>
              <a:rPr lang="en-GB" sz="1800" b="1" dirty="0" smtClean="0">
                <a:solidFill>
                  <a:schemeClr val="tx1">
                    <a:lumMod val="75000"/>
                    <a:lumOff val="25000"/>
                  </a:schemeClr>
                </a:solidFill>
                <a:latin typeface="Arial" panose="020B0604020202020204" pitchFamily="34" charset="0"/>
                <a:cs typeface="Arial" panose="020B0604020202020204" pitchFamily="34" charset="0"/>
              </a:rPr>
              <a:t> o </a:t>
            </a:r>
            <a:r>
              <a:rPr lang="en-GB" sz="1800" b="1" dirty="0" err="1">
                <a:solidFill>
                  <a:schemeClr val="tx1">
                    <a:lumMod val="75000"/>
                    <a:lumOff val="25000"/>
                  </a:schemeClr>
                </a:solidFill>
                <a:latin typeface="Arial" panose="020B0604020202020204" pitchFamily="34" charset="0"/>
                <a:cs typeface="Arial" panose="020B0604020202020204" pitchFamily="34" charset="0"/>
              </a:rPr>
              <a:t>g</a:t>
            </a:r>
            <a:r>
              <a:rPr lang="en-GB" sz="1800" b="1" dirty="0" err="1" smtClean="0">
                <a:solidFill>
                  <a:schemeClr val="tx1">
                    <a:lumMod val="75000"/>
                    <a:lumOff val="25000"/>
                  </a:schemeClr>
                </a:solidFill>
                <a:latin typeface="Arial" panose="020B0604020202020204" pitchFamily="34" charset="0"/>
                <a:cs typeface="Arial" panose="020B0604020202020204" pitchFamily="34" charset="0"/>
              </a:rPr>
              <a:t>au</a:t>
            </a:r>
            <a:r>
              <a:rPr lang="en-GB" sz="1800" b="1" dirty="0" smtClean="0">
                <a:solidFill>
                  <a:schemeClr val="tx1">
                    <a:lumMod val="75000"/>
                    <a:lumOff val="25000"/>
                  </a:schemeClr>
                </a:solidFill>
                <a:latin typeface="Arial" panose="020B0604020202020204" pitchFamily="34" charset="0"/>
                <a:cs typeface="Arial" panose="020B0604020202020204" pitchFamily="34" charset="0"/>
              </a:rPr>
              <a:t> </a:t>
            </a:r>
            <a:r>
              <a:rPr lang="en-GB" sz="1800" b="1" dirty="0" err="1" smtClean="0">
                <a:solidFill>
                  <a:schemeClr val="tx1">
                    <a:lumMod val="75000"/>
                    <a:lumOff val="25000"/>
                  </a:schemeClr>
                </a:solidFill>
                <a:latin typeface="Arial" panose="020B0604020202020204" pitchFamily="34" charset="0"/>
                <a:cs typeface="Arial" panose="020B0604020202020204" pitchFamily="34" charset="0"/>
              </a:rPr>
              <a:t>gwasanaethau</a:t>
            </a:r>
            <a:r>
              <a:rPr lang="en-GB" sz="1800" b="1" dirty="0" smtClean="0">
                <a:solidFill>
                  <a:schemeClr val="tx1">
                    <a:lumMod val="75000"/>
                    <a:lumOff val="25000"/>
                  </a:schemeClr>
                </a:solidFill>
                <a:latin typeface="Arial" panose="020B0604020202020204" pitchFamily="34" charset="0"/>
                <a:cs typeface="Arial" panose="020B0604020202020204" pitchFamily="34" charset="0"/>
              </a:rPr>
              <a:t> </a:t>
            </a:r>
            <a:r>
              <a:rPr lang="en-GB" sz="1800" b="1" dirty="0" err="1" smtClean="0">
                <a:solidFill>
                  <a:schemeClr val="tx1">
                    <a:lumMod val="75000"/>
                    <a:lumOff val="25000"/>
                  </a:schemeClr>
                </a:solidFill>
                <a:latin typeface="Arial" panose="020B0604020202020204" pitchFamily="34" charset="0"/>
                <a:cs typeface="Arial" panose="020B0604020202020204" pitchFamily="34" charset="0"/>
              </a:rPr>
              <a:t>dros</a:t>
            </a:r>
            <a:r>
              <a:rPr lang="en-GB" sz="1800" b="1" dirty="0" smtClean="0">
                <a:solidFill>
                  <a:schemeClr val="tx1">
                    <a:lumMod val="75000"/>
                    <a:lumOff val="25000"/>
                  </a:schemeClr>
                </a:solidFill>
                <a:latin typeface="Arial" panose="020B0604020202020204" pitchFamily="34" charset="0"/>
                <a:cs typeface="Arial" panose="020B0604020202020204" pitchFamily="34" charset="0"/>
              </a:rPr>
              <a:t> </a:t>
            </a:r>
            <a:r>
              <a:rPr lang="en-GB" sz="1800" b="1" dirty="0" err="1" smtClean="0">
                <a:solidFill>
                  <a:schemeClr val="tx1">
                    <a:lumMod val="75000"/>
                    <a:lumOff val="25000"/>
                  </a:schemeClr>
                </a:solidFill>
                <a:latin typeface="Arial" panose="020B0604020202020204" pitchFamily="34" charset="0"/>
                <a:cs typeface="Arial" panose="020B0604020202020204" pitchFamily="34" charset="0"/>
              </a:rPr>
              <a:t>dro</a:t>
            </a:r>
            <a:r>
              <a:rPr lang="en-GB" sz="1800" b="1" dirty="0" smtClean="0">
                <a:solidFill>
                  <a:schemeClr val="tx1">
                    <a:lumMod val="75000"/>
                    <a:lumOff val="25000"/>
                  </a:schemeClr>
                </a:solidFill>
                <a:latin typeface="Arial" panose="020B0604020202020204" pitchFamily="34" charset="0"/>
                <a:cs typeface="Arial" panose="020B0604020202020204" pitchFamily="34" charset="0"/>
              </a:rPr>
              <a:t> o </a:t>
            </a:r>
            <a:r>
              <a:rPr lang="en-GB" sz="1800" b="1" dirty="0" err="1" smtClean="0">
                <a:solidFill>
                  <a:schemeClr val="tx1">
                    <a:lumMod val="75000"/>
                    <a:lumOff val="25000"/>
                  </a:schemeClr>
                </a:solidFill>
                <a:latin typeface="Arial" panose="020B0604020202020204" pitchFamily="34" charset="0"/>
                <a:cs typeface="Arial" panose="020B0604020202020204" pitchFamily="34" charset="0"/>
              </a:rPr>
              <a:t>ganlyniad</a:t>
            </a:r>
            <a:r>
              <a:rPr lang="en-GB" sz="1800" b="1" dirty="0" smtClean="0">
                <a:solidFill>
                  <a:schemeClr val="tx1">
                    <a:lumMod val="75000"/>
                    <a:lumOff val="25000"/>
                  </a:schemeClr>
                </a:solidFill>
                <a:latin typeface="Arial" panose="020B0604020202020204" pitchFamily="34" charset="0"/>
                <a:cs typeface="Arial" panose="020B0604020202020204" pitchFamily="34" charset="0"/>
              </a:rPr>
              <a:t> </a:t>
            </a:r>
            <a:r>
              <a:rPr lang="en-GB" sz="1800" b="1" dirty="0" err="1" smtClean="0">
                <a:solidFill>
                  <a:schemeClr val="tx1">
                    <a:lumMod val="75000"/>
                    <a:lumOff val="25000"/>
                  </a:schemeClr>
                </a:solidFill>
                <a:latin typeface="Arial" panose="020B0604020202020204" pitchFamily="34" charset="0"/>
                <a:cs typeface="Arial" panose="020B0604020202020204" pitchFamily="34" charset="0"/>
              </a:rPr>
              <a:t>i</a:t>
            </a:r>
            <a:r>
              <a:rPr lang="en-GB" sz="1800" b="1" dirty="0" smtClean="0">
                <a:solidFill>
                  <a:schemeClr val="tx1">
                    <a:lumMod val="75000"/>
                    <a:lumOff val="25000"/>
                  </a:schemeClr>
                </a:solidFill>
                <a:latin typeface="Arial" panose="020B0604020202020204" pitchFamily="34" charset="0"/>
                <a:cs typeface="Arial" panose="020B0604020202020204" pitchFamily="34" charset="0"/>
              </a:rPr>
              <a:t> COVID-19 </a:t>
            </a:r>
            <a:r>
              <a:rPr lang="en-GB" sz="1800" b="1" dirty="0" err="1" smtClean="0">
                <a:solidFill>
                  <a:schemeClr val="tx1">
                    <a:lumMod val="75000"/>
                    <a:lumOff val="25000"/>
                  </a:schemeClr>
                </a:solidFill>
                <a:latin typeface="Arial" panose="020B0604020202020204" pitchFamily="34" charset="0"/>
                <a:cs typeface="Arial" panose="020B0604020202020204" pitchFamily="34" charset="0"/>
              </a:rPr>
              <a:t>a’u</a:t>
            </a:r>
            <a:r>
              <a:rPr lang="en-GB" sz="1800" b="1" dirty="0" smtClean="0">
                <a:solidFill>
                  <a:schemeClr val="tx1">
                    <a:lumMod val="75000"/>
                    <a:lumOff val="25000"/>
                  </a:schemeClr>
                </a:solidFill>
                <a:latin typeface="Arial" panose="020B0604020202020204" pitchFamily="34" charset="0"/>
                <a:cs typeface="Arial" panose="020B0604020202020204" pitchFamily="34" charset="0"/>
              </a:rPr>
              <a:t> </a:t>
            </a:r>
            <a:r>
              <a:rPr lang="en-GB" sz="1800" b="1" dirty="0" err="1" smtClean="0">
                <a:solidFill>
                  <a:schemeClr val="tx1">
                    <a:lumMod val="75000"/>
                    <a:lumOff val="25000"/>
                  </a:schemeClr>
                </a:solidFill>
                <a:latin typeface="Arial" panose="020B0604020202020204" pitchFamily="34" charset="0"/>
                <a:cs typeface="Arial" panose="020B0604020202020204" pitchFamily="34" charset="0"/>
              </a:rPr>
              <a:t>hailagor</a:t>
            </a:r>
            <a:r>
              <a:rPr lang="en-GB" sz="1800" b="1" dirty="0" smtClean="0">
                <a:solidFill>
                  <a:schemeClr val="tx1">
                    <a:lumMod val="75000"/>
                    <a:lumOff val="25000"/>
                  </a:schemeClr>
                </a:solidFill>
                <a:latin typeface="Arial" panose="020B0604020202020204" pitchFamily="34" charset="0"/>
                <a:cs typeface="Arial" panose="020B0604020202020204" pitchFamily="34" charset="0"/>
              </a:rPr>
              <a:t>, </a:t>
            </a:r>
            <a:r>
              <a:rPr lang="en-GB" sz="1800" b="1" dirty="0" err="1" smtClean="0">
                <a:solidFill>
                  <a:schemeClr val="tx1">
                    <a:lumMod val="75000"/>
                    <a:lumOff val="25000"/>
                  </a:schemeClr>
                </a:solidFill>
                <a:latin typeface="Arial" panose="020B0604020202020204" pitchFamily="34" charset="0"/>
                <a:cs typeface="Arial" panose="020B0604020202020204" pitchFamily="34" charset="0"/>
              </a:rPr>
              <a:t>yn</a:t>
            </a:r>
            <a:r>
              <a:rPr lang="en-GB" sz="1800" b="1" dirty="0" smtClean="0">
                <a:solidFill>
                  <a:schemeClr val="tx1">
                    <a:lumMod val="75000"/>
                    <a:lumOff val="25000"/>
                  </a:schemeClr>
                </a:solidFill>
                <a:latin typeface="Arial" panose="020B0604020202020204" pitchFamily="34" charset="0"/>
                <a:cs typeface="Arial" panose="020B0604020202020204" pitchFamily="34" charset="0"/>
              </a:rPr>
              <a:t> </a:t>
            </a:r>
            <a:r>
              <a:rPr lang="en-GB" sz="1800" b="1" dirty="0" err="1" smtClean="0">
                <a:solidFill>
                  <a:schemeClr val="tx1">
                    <a:lumMod val="75000"/>
                    <a:lumOff val="25000"/>
                  </a:schemeClr>
                </a:solidFill>
                <a:latin typeface="Arial" panose="020B0604020202020204" pitchFamily="34" charset="0"/>
                <a:cs typeface="Arial" panose="020B0604020202020204" pitchFamily="34" charset="0"/>
              </a:rPr>
              <a:t>gywir</a:t>
            </a:r>
            <a:r>
              <a:rPr lang="en-GB" sz="1800" b="1" dirty="0" smtClean="0">
                <a:solidFill>
                  <a:schemeClr val="tx1">
                    <a:lumMod val="75000"/>
                    <a:lumOff val="25000"/>
                  </a:schemeClr>
                </a:solidFill>
                <a:latin typeface="Arial" panose="020B0604020202020204" pitchFamily="34" charset="0"/>
                <a:cs typeface="Arial" panose="020B0604020202020204" pitchFamily="34" charset="0"/>
              </a:rPr>
              <a:t> </a:t>
            </a:r>
            <a:r>
              <a:rPr lang="en-GB" sz="1800" b="1" dirty="0" err="1" smtClean="0">
                <a:solidFill>
                  <a:schemeClr val="tx1">
                    <a:lumMod val="75000"/>
                    <a:lumOff val="25000"/>
                  </a:schemeClr>
                </a:solidFill>
                <a:latin typeface="Arial" panose="020B0604020202020204" pitchFamily="34" charset="0"/>
                <a:cs typeface="Arial" panose="020B0604020202020204" pitchFamily="34" charset="0"/>
              </a:rPr>
              <a:t>ar</a:t>
            </a:r>
            <a:r>
              <a:rPr lang="en-GB" sz="1800" b="1" dirty="0" smtClean="0">
                <a:solidFill>
                  <a:schemeClr val="tx1">
                    <a:lumMod val="75000"/>
                    <a:lumOff val="25000"/>
                  </a:schemeClr>
                </a:solidFill>
                <a:latin typeface="Arial" panose="020B0604020202020204" pitchFamily="34" charset="0"/>
                <a:cs typeface="Arial" panose="020B0604020202020204" pitchFamily="34" charset="0"/>
              </a:rPr>
              <a:t> 13/11/2020</a:t>
            </a:r>
            <a:endParaRPr lang="en-GB" sz="1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TextBox 7"/>
          <p:cNvSpPr txBox="1"/>
          <p:nvPr/>
        </p:nvSpPr>
        <p:spPr>
          <a:xfrm>
            <a:off x="6964715" y="3907364"/>
            <a:ext cx="2013759" cy="2916183"/>
          </a:xfrm>
          <a:prstGeom prst="rect">
            <a:avLst/>
          </a:prstGeom>
          <a:solidFill>
            <a:schemeClr val="accent1">
              <a:lumMod val="40000"/>
              <a:lumOff val="60000"/>
            </a:scheme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Check-in/monitoring calls</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COVID-19 childcare </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en-GB"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play </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check-in calls total is 2,840 calls (survey closed on </a:t>
            </a:r>
            <a:r>
              <a:rPr kumimoji="0" lang="en-GB"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08/10/2020</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at 12/11/2020 the total number of monitoring calls currently stands at 537.</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5" name="Picture 4"/>
          <p:cNvPicPr>
            <a:picLocks noChangeAspect="1"/>
          </p:cNvPicPr>
          <p:nvPr/>
        </p:nvPicPr>
        <p:blipFill>
          <a:blip r:embed="rId2"/>
          <a:stretch>
            <a:fillRect/>
          </a:stretch>
        </p:blipFill>
        <p:spPr>
          <a:xfrm>
            <a:off x="628650" y="1669023"/>
            <a:ext cx="6234605" cy="4923692"/>
          </a:xfrm>
          <a:prstGeom prst="rect">
            <a:avLst/>
          </a:prstGeom>
        </p:spPr>
      </p:pic>
      <p:sp>
        <p:nvSpPr>
          <p:cNvPr id="6" name="TextBox 5"/>
          <p:cNvSpPr txBox="1"/>
          <p:nvPr/>
        </p:nvSpPr>
        <p:spPr>
          <a:xfrm>
            <a:off x="6964716" y="532889"/>
            <a:ext cx="2013759" cy="3539430"/>
          </a:xfrm>
          <a:prstGeom prst="rect">
            <a:avLst/>
          </a:prstGeom>
          <a:solidFill>
            <a:schemeClr val="accent1">
              <a:lumMod val="40000"/>
              <a:lumOff val="60000"/>
            </a:schemeClr>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Galwadau</a:t>
            </a:r>
            <a:r>
              <a:rPr kumimoji="0" lang="en-GB" sz="1400" b="1"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dal </a:t>
            </a:r>
            <a:r>
              <a:rPr kumimoji="0" lang="en-GB" sz="1400" b="1"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i</a:t>
            </a:r>
            <a:r>
              <a:rPr kumimoji="0" lang="en-GB" sz="1400" b="1"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fyny</a:t>
            </a:r>
            <a:r>
              <a:rPr kumimoji="0" lang="en-GB" sz="1400" b="1"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a:t>
            </a:r>
            <a:r>
              <a:rPr kumimoji="0" lang="en-GB" sz="1400" b="1"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monitro</a:t>
            </a:r>
            <a:endParaRPr kumimoji="0" lang="en-GB" sz="1400" b="1"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Cyfanswm</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y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galwadau</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dal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i</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fyny</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â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gwasanaethau</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gofal</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plant a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chwarae</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yn</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ystod</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COVID-19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yw</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2,840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caeodd</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yr</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arolwg</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ar</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08/10/20).</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Ar</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12/11/20,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cyfanswm</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cyfredol</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y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galwadau</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monitro</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err="1"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yw</a:t>
            </a:r>
            <a:r>
              <a:rPr kumimoji="0" lang="en-GB" sz="1400" b="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 537.</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9" name="Title 1"/>
          <p:cNvSpPr txBox="1">
            <a:spLocks/>
          </p:cNvSpPr>
          <p:nvPr/>
        </p:nvSpPr>
        <p:spPr>
          <a:xfrm>
            <a:off x="-1" y="703174"/>
            <a:ext cx="6653047" cy="78251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Childcare and play services – Temporary closures due to COVID-19 and re-openings as at 13/11/2020 </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61601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972" y="3028001"/>
            <a:ext cx="6637283" cy="899051"/>
          </a:xfrm>
        </p:spPr>
        <p:txBody>
          <a:bodyPr>
            <a:normAutofit fontScale="90000"/>
          </a:bodyPr>
          <a:lstStyle/>
          <a:p>
            <a:r>
              <a:rPr lang="en-GB" dirty="0" err="1">
                <a:solidFill>
                  <a:schemeClr val="tx1">
                    <a:lumMod val="75000"/>
                    <a:lumOff val="25000"/>
                  </a:schemeClr>
                </a:solidFill>
                <a:latin typeface="Arial" panose="020B0604020202020204" pitchFamily="34" charset="0"/>
                <a:cs typeface="Arial" panose="020B0604020202020204" pitchFamily="34" charset="0"/>
              </a:rPr>
              <a:t>Diweddariad</a:t>
            </a:r>
            <a:r>
              <a:rPr lang="en-GB" dirty="0">
                <a:solidFill>
                  <a:schemeClr val="tx1">
                    <a:lumMod val="75000"/>
                    <a:lumOff val="25000"/>
                  </a:schemeClr>
                </a:solidFill>
                <a:latin typeface="Arial" panose="020B0604020202020204" pitchFamily="34" charset="0"/>
                <a:cs typeface="Arial" panose="020B0604020202020204" pitchFamily="34" charset="0"/>
              </a:rPr>
              <a:t> </a:t>
            </a:r>
            <a:r>
              <a:rPr lang="en-GB" dirty="0" err="1">
                <a:solidFill>
                  <a:schemeClr val="tx1">
                    <a:lumMod val="75000"/>
                    <a:lumOff val="25000"/>
                  </a:schemeClr>
                </a:solidFill>
                <a:latin typeface="Arial" panose="020B0604020202020204" pitchFamily="34" charset="0"/>
                <a:cs typeface="Arial" panose="020B0604020202020204" pitchFamily="34" charset="0"/>
              </a:rPr>
              <a:t>ar</a:t>
            </a:r>
            <a:r>
              <a:rPr lang="en-GB" dirty="0">
                <a:solidFill>
                  <a:schemeClr val="tx1">
                    <a:lumMod val="75000"/>
                    <a:lumOff val="25000"/>
                  </a:schemeClr>
                </a:solidFill>
                <a:latin typeface="Arial" panose="020B0604020202020204" pitchFamily="34" charset="0"/>
                <a:cs typeface="Arial" panose="020B0604020202020204" pitchFamily="34" charset="0"/>
              </a:rPr>
              <a:t> y broses </a:t>
            </a:r>
            <a:r>
              <a:rPr lang="en-GB" dirty="0" err="1" smtClean="0">
                <a:solidFill>
                  <a:schemeClr val="tx1">
                    <a:lumMod val="75000"/>
                    <a:lumOff val="25000"/>
                  </a:schemeClr>
                </a:solidFill>
                <a:latin typeface="Arial" panose="020B0604020202020204" pitchFamily="34" charset="0"/>
                <a:cs typeface="Arial" panose="020B0604020202020204" pitchFamily="34" charset="0"/>
              </a:rPr>
              <a:t>gofrestru</a:t>
            </a:r>
            <a:r>
              <a:rPr lang="en-GB" dirty="0" smtClean="0">
                <a:solidFill>
                  <a:schemeClr val="tx1">
                    <a:lumMod val="75000"/>
                    <a:lumOff val="25000"/>
                  </a:schemeClr>
                </a:solidFill>
                <a:latin typeface="Arial" panose="020B0604020202020204" pitchFamily="34" charset="0"/>
                <a:cs typeface="Arial" panose="020B0604020202020204" pitchFamily="34" charset="0"/>
              </a:rPr>
              <a:t> AGC </a:t>
            </a:r>
            <a:r>
              <a:rPr lang="en-GB" dirty="0" smtClean="0">
                <a:latin typeface="Arial" panose="020B0604020202020204" pitchFamily="34" charset="0"/>
                <a:cs typeface="Arial" panose="020B0604020202020204" pitchFamily="34" charset="0"/>
              </a:rPr>
              <a:t>/ CIW Registration update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0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2966"/>
            <a:ext cx="5575738" cy="899051"/>
          </a:xfrm>
        </p:spPr>
        <p:txBody>
          <a:bodyPr>
            <a:normAutofit/>
          </a:bodyPr>
          <a:lstStyle/>
          <a:p>
            <a:r>
              <a:rPr lang="en-GB" sz="3600" dirty="0" smtClean="0">
                <a:solidFill>
                  <a:schemeClr val="tx1">
                    <a:lumMod val="75000"/>
                    <a:lumOff val="25000"/>
                  </a:schemeClr>
                </a:solidFill>
                <a:latin typeface="Arial" panose="020B0604020202020204" pitchFamily="34" charset="0"/>
                <a:cs typeface="Arial" panose="020B0604020202020204" pitchFamily="34" charset="0"/>
              </a:rPr>
              <a:t>AGC </a:t>
            </a:r>
            <a:r>
              <a:rPr lang="en-GB" sz="3600" dirty="0" err="1" smtClean="0">
                <a:solidFill>
                  <a:schemeClr val="tx1">
                    <a:lumMod val="75000"/>
                    <a:lumOff val="25000"/>
                  </a:schemeClr>
                </a:solidFill>
                <a:latin typeface="Arial" panose="020B0604020202020204" pitchFamily="34" charset="0"/>
                <a:cs typeface="Arial" panose="020B0604020202020204" pitchFamily="34" charset="0"/>
              </a:rPr>
              <a:t>Ar-lein</a:t>
            </a:r>
            <a:r>
              <a:rPr lang="en-GB" sz="3600" dirty="0" smtClean="0">
                <a:solidFill>
                  <a:schemeClr val="tx1">
                    <a:lumMod val="75000"/>
                    <a:lumOff val="25000"/>
                  </a:schemeClr>
                </a:solidFill>
                <a:latin typeface="Arial" panose="020B0604020202020204" pitchFamily="34" charset="0"/>
                <a:cs typeface="Arial" panose="020B0604020202020204" pitchFamily="34" charset="0"/>
              </a:rPr>
              <a:t> </a:t>
            </a:r>
            <a:r>
              <a:rPr lang="en-GB" sz="3600" dirty="0" smtClean="0">
                <a:latin typeface="Arial" panose="020B0604020202020204" pitchFamily="34" charset="0"/>
                <a:cs typeface="Arial" panose="020B0604020202020204" pitchFamily="34" charset="0"/>
              </a:rPr>
              <a:t>/ CIW Online</a:t>
            </a:r>
            <a:endParaRPr lang="en-GB" sz="3600" dirty="0"/>
          </a:p>
        </p:txBody>
      </p:sp>
      <p:sp>
        <p:nvSpPr>
          <p:cNvPr id="8" name="Content Placeholder 7"/>
          <p:cNvSpPr>
            <a:spLocks noGrp="1"/>
          </p:cNvSpPr>
          <p:nvPr>
            <p:ph sz="half" idx="1"/>
          </p:nvPr>
        </p:nvSpPr>
        <p:spPr>
          <a:xfrm>
            <a:off x="457200" y="1857653"/>
            <a:ext cx="4038600" cy="4525963"/>
          </a:xfrm>
        </p:spPr>
        <p:txBody>
          <a:bodyPr>
            <a:normAutofit/>
          </a:bodyPr>
          <a:lstStyle/>
          <a:p>
            <a:r>
              <a:rPr lang="en-GB" dirty="0" err="1" smtClean="0">
                <a:solidFill>
                  <a:schemeClr val="tx1">
                    <a:lumMod val="75000"/>
                    <a:lumOff val="25000"/>
                  </a:schemeClr>
                </a:solidFill>
                <a:latin typeface="Arial" panose="020B0604020202020204" pitchFamily="34" charset="0"/>
                <a:cs typeface="Arial" panose="020B0604020202020204" pitchFamily="34" charset="0"/>
              </a:rPr>
              <a:t>Yn</a:t>
            </a:r>
            <a:r>
              <a:rPr lang="en-GB" dirty="0" smtClean="0">
                <a:solidFill>
                  <a:schemeClr val="tx1">
                    <a:lumMod val="75000"/>
                    <a:lumOff val="25000"/>
                  </a:schemeClr>
                </a:solidFill>
                <a:latin typeface="Arial" panose="020B0604020202020204" pitchFamily="34" charset="0"/>
                <a:cs typeface="Arial" panose="020B0604020202020204" pitchFamily="34" charset="0"/>
              </a:rPr>
              <a:t> </a:t>
            </a:r>
            <a:r>
              <a:rPr lang="en-GB" dirty="0" err="1" smtClean="0">
                <a:solidFill>
                  <a:schemeClr val="tx1">
                    <a:lumMod val="75000"/>
                    <a:lumOff val="25000"/>
                  </a:schemeClr>
                </a:solidFill>
                <a:latin typeface="Arial" panose="020B0604020202020204" pitchFamily="34" charset="0"/>
                <a:cs typeface="Arial" panose="020B0604020202020204" pitchFamily="34" charset="0"/>
              </a:rPr>
              <a:t>fyw</a:t>
            </a:r>
            <a:r>
              <a:rPr lang="en-GB" dirty="0" smtClean="0">
                <a:solidFill>
                  <a:schemeClr val="tx1">
                    <a:lumMod val="75000"/>
                    <a:lumOff val="25000"/>
                  </a:schemeClr>
                </a:solidFill>
                <a:latin typeface="Arial" panose="020B0604020202020204" pitchFamily="34" charset="0"/>
                <a:cs typeface="Arial" panose="020B0604020202020204" pitchFamily="34" charset="0"/>
              </a:rPr>
              <a:t> </a:t>
            </a:r>
            <a:r>
              <a:rPr lang="en-GB" dirty="0" err="1" smtClean="0">
                <a:solidFill>
                  <a:schemeClr val="tx1">
                    <a:lumMod val="75000"/>
                    <a:lumOff val="25000"/>
                  </a:schemeClr>
                </a:solidFill>
                <a:latin typeface="Arial" panose="020B0604020202020204" pitchFamily="34" charset="0"/>
                <a:cs typeface="Arial" panose="020B0604020202020204" pitchFamily="34" charset="0"/>
              </a:rPr>
              <a:t>ym</a:t>
            </a:r>
            <a:r>
              <a:rPr lang="en-GB" dirty="0" smtClean="0">
                <a:solidFill>
                  <a:schemeClr val="tx1">
                    <a:lumMod val="75000"/>
                    <a:lumOff val="25000"/>
                  </a:schemeClr>
                </a:solidFill>
                <a:latin typeface="Arial" panose="020B0604020202020204" pitchFamily="34" charset="0"/>
                <a:cs typeface="Arial" panose="020B0604020202020204" pitchFamily="34" charset="0"/>
              </a:rPr>
              <a:t> </a:t>
            </a:r>
            <a:r>
              <a:rPr lang="en-GB" dirty="0" err="1" smtClean="0">
                <a:solidFill>
                  <a:schemeClr val="tx1">
                    <a:lumMod val="75000"/>
                    <a:lumOff val="25000"/>
                  </a:schemeClr>
                </a:solidFill>
                <a:latin typeface="Arial" panose="020B0604020202020204" pitchFamily="34" charset="0"/>
                <a:cs typeface="Arial" panose="020B0604020202020204" pitchFamily="34" charset="0"/>
              </a:rPr>
              <a:t>mis</a:t>
            </a:r>
            <a:r>
              <a:rPr lang="en-GB" dirty="0" smtClean="0">
                <a:solidFill>
                  <a:schemeClr val="tx1">
                    <a:lumMod val="75000"/>
                    <a:lumOff val="25000"/>
                  </a:schemeClr>
                </a:solidFill>
                <a:latin typeface="Arial" panose="020B0604020202020204" pitchFamily="34" charset="0"/>
                <a:cs typeface="Arial" panose="020B0604020202020204" pitchFamily="34" charset="0"/>
              </a:rPr>
              <a:t> </a:t>
            </a:r>
            <a:r>
              <a:rPr lang="en-GB" dirty="0" err="1" smtClean="0">
                <a:solidFill>
                  <a:schemeClr val="tx1">
                    <a:lumMod val="75000"/>
                    <a:lumOff val="25000"/>
                  </a:schemeClr>
                </a:solidFill>
                <a:latin typeface="Arial" panose="020B0604020202020204" pitchFamily="34" charset="0"/>
                <a:cs typeface="Arial" panose="020B0604020202020204" pitchFamily="34" charset="0"/>
              </a:rPr>
              <a:t>Chwefror</a:t>
            </a:r>
            <a:r>
              <a:rPr lang="en-GB" dirty="0" smtClean="0">
                <a:solidFill>
                  <a:schemeClr val="tx1">
                    <a:lumMod val="75000"/>
                    <a:lumOff val="25000"/>
                  </a:schemeClr>
                </a:solidFill>
                <a:latin typeface="Arial" panose="020B0604020202020204" pitchFamily="34" charset="0"/>
                <a:cs typeface="Arial" panose="020B0604020202020204" pitchFamily="34" charset="0"/>
              </a:rPr>
              <a:t> 2020</a:t>
            </a:r>
          </a:p>
          <a:p>
            <a:r>
              <a:rPr lang="en-GB" dirty="0" smtClean="0">
                <a:solidFill>
                  <a:schemeClr val="tx1">
                    <a:lumMod val="75000"/>
                    <a:lumOff val="25000"/>
                  </a:schemeClr>
                </a:solidFill>
                <a:latin typeface="Arial" panose="020B0604020202020204" pitchFamily="34" charset="0"/>
                <a:cs typeface="Arial" panose="020B0604020202020204" pitchFamily="34" charset="0"/>
              </a:rPr>
              <a:t>Dull </a:t>
            </a:r>
            <a:r>
              <a:rPr lang="en-GB" dirty="0" err="1" smtClean="0">
                <a:solidFill>
                  <a:schemeClr val="tx1">
                    <a:lumMod val="75000"/>
                    <a:lumOff val="25000"/>
                  </a:schemeClr>
                </a:solidFill>
                <a:latin typeface="Arial" panose="020B0604020202020204" pitchFamily="34" charset="0"/>
                <a:cs typeface="Arial" panose="020B0604020202020204" pitchFamily="34" charset="0"/>
              </a:rPr>
              <a:t>syml</a:t>
            </a:r>
            <a:r>
              <a:rPr lang="en-GB" dirty="0" smtClean="0">
                <a:solidFill>
                  <a:schemeClr val="tx1">
                    <a:lumMod val="75000"/>
                    <a:lumOff val="25000"/>
                  </a:schemeClr>
                </a:solidFill>
                <a:latin typeface="Arial" panose="020B0604020202020204" pitchFamily="34" charset="0"/>
                <a:cs typeface="Arial" panose="020B0604020202020204" pitchFamily="34" charset="0"/>
              </a:rPr>
              <a:t> o </a:t>
            </a:r>
            <a:r>
              <a:rPr lang="en-GB" dirty="0" err="1" smtClean="0">
                <a:solidFill>
                  <a:schemeClr val="tx1">
                    <a:lumMod val="75000"/>
                    <a:lumOff val="25000"/>
                  </a:schemeClr>
                </a:solidFill>
                <a:latin typeface="Arial" panose="020B0604020202020204" pitchFamily="34" charset="0"/>
                <a:cs typeface="Arial" panose="020B0604020202020204" pitchFamily="34" charset="0"/>
              </a:rPr>
              <a:t>fynd</a:t>
            </a:r>
            <a:r>
              <a:rPr lang="en-GB" dirty="0" smtClean="0">
                <a:solidFill>
                  <a:schemeClr val="tx1">
                    <a:lumMod val="75000"/>
                    <a:lumOff val="25000"/>
                  </a:schemeClr>
                </a:solidFill>
                <a:latin typeface="Arial" panose="020B0604020202020204" pitchFamily="34" charset="0"/>
                <a:cs typeface="Arial" panose="020B0604020202020204" pitchFamily="34" charset="0"/>
              </a:rPr>
              <a:t> </a:t>
            </a:r>
            <a:r>
              <a:rPr lang="en-GB" dirty="0" err="1">
                <a:solidFill>
                  <a:schemeClr val="tx1">
                    <a:lumMod val="75000"/>
                    <a:lumOff val="25000"/>
                  </a:schemeClr>
                </a:solidFill>
                <a:latin typeface="Arial" panose="020B0604020202020204" pitchFamily="34" charset="0"/>
                <a:cs typeface="Arial" panose="020B0604020202020204" pitchFamily="34" charset="0"/>
              </a:rPr>
              <a:t>i</a:t>
            </a:r>
            <a:r>
              <a:rPr lang="en-GB" dirty="0" err="1" smtClean="0">
                <a:solidFill>
                  <a:schemeClr val="tx1">
                    <a:lumMod val="75000"/>
                    <a:lumOff val="25000"/>
                  </a:schemeClr>
                </a:solidFill>
                <a:latin typeface="Arial" panose="020B0604020202020204" pitchFamily="34" charset="0"/>
                <a:cs typeface="Arial" panose="020B0604020202020204" pitchFamily="34" charset="0"/>
              </a:rPr>
              <a:t>’r</a:t>
            </a:r>
            <a:r>
              <a:rPr lang="en-GB" dirty="0" smtClean="0">
                <a:solidFill>
                  <a:schemeClr val="tx1">
                    <a:lumMod val="75000"/>
                    <a:lumOff val="25000"/>
                  </a:schemeClr>
                </a:solidFill>
                <a:latin typeface="Arial" panose="020B0604020202020204" pitchFamily="34" charset="0"/>
                <a:cs typeface="Arial" panose="020B0604020202020204" pitchFamily="34" charset="0"/>
              </a:rPr>
              <a:t> </a:t>
            </a:r>
            <a:r>
              <a:rPr lang="en-GB" dirty="0" err="1" smtClean="0">
                <a:solidFill>
                  <a:schemeClr val="tx1">
                    <a:lumMod val="75000"/>
                    <a:lumOff val="25000"/>
                  </a:schemeClr>
                </a:solidFill>
                <a:latin typeface="Arial" panose="020B0604020202020204" pitchFamily="34" charset="0"/>
                <a:cs typeface="Arial" panose="020B0604020202020204" pitchFamily="34" charset="0"/>
              </a:rPr>
              <a:t>afael</a:t>
            </a:r>
            <a:r>
              <a:rPr lang="en-GB" dirty="0" smtClean="0">
                <a:solidFill>
                  <a:schemeClr val="tx1">
                    <a:lumMod val="75000"/>
                    <a:lumOff val="25000"/>
                  </a:schemeClr>
                </a:solidFill>
                <a:latin typeface="Arial" panose="020B0604020202020204" pitchFamily="34" charset="0"/>
                <a:cs typeface="Arial" panose="020B0604020202020204" pitchFamily="34" charset="0"/>
              </a:rPr>
              <a:t> </a:t>
            </a:r>
            <a:r>
              <a:rPr lang="en-GB" dirty="0" err="1" smtClean="0">
                <a:solidFill>
                  <a:schemeClr val="tx1">
                    <a:lumMod val="75000"/>
                    <a:lumOff val="25000"/>
                  </a:schemeClr>
                </a:solidFill>
                <a:latin typeface="Arial" panose="020B0604020202020204" pitchFamily="34" charset="0"/>
                <a:cs typeface="Arial" panose="020B0604020202020204" pitchFamily="34" charset="0"/>
              </a:rPr>
              <a:t>â’n</a:t>
            </a:r>
            <a:r>
              <a:rPr lang="en-GB" dirty="0" smtClean="0">
                <a:solidFill>
                  <a:schemeClr val="tx1">
                    <a:lumMod val="75000"/>
                    <a:lumOff val="25000"/>
                  </a:schemeClr>
                </a:solidFill>
                <a:latin typeface="Arial" panose="020B0604020202020204" pitchFamily="34" charset="0"/>
                <a:cs typeface="Arial" panose="020B0604020202020204" pitchFamily="34" charset="0"/>
              </a:rPr>
              <a:t> </a:t>
            </a:r>
            <a:r>
              <a:rPr lang="en-GB" dirty="0" err="1" smtClean="0">
                <a:solidFill>
                  <a:schemeClr val="tx1">
                    <a:lumMod val="75000"/>
                    <a:lumOff val="25000"/>
                  </a:schemeClr>
                </a:solidFill>
                <a:latin typeface="Arial" panose="020B0604020202020204" pitchFamily="34" charset="0"/>
                <a:cs typeface="Arial" panose="020B0604020202020204" pitchFamily="34" charset="0"/>
              </a:rPr>
              <a:t>gwaith</a:t>
            </a:r>
            <a:endParaRPr lang="en-GB" dirty="0" smtClean="0">
              <a:solidFill>
                <a:schemeClr val="tx1">
                  <a:lumMod val="75000"/>
                  <a:lumOff val="25000"/>
                </a:schemeClr>
              </a:solidFill>
              <a:latin typeface="Arial" panose="020B0604020202020204" pitchFamily="34" charset="0"/>
              <a:cs typeface="Arial" panose="020B0604020202020204" pitchFamily="34" charset="0"/>
            </a:endParaRPr>
          </a:p>
          <a:p>
            <a:r>
              <a:rPr lang="en-GB" dirty="0" err="1" smtClean="0">
                <a:solidFill>
                  <a:schemeClr val="tx1">
                    <a:lumMod val="75000"/>
                    <a:lumOff val="25000"/>
                  </a:schemeClr>
                </a:solidFill>
                <a:latin typeface="Arial" panose="020B0604020202020204" pitchFamily="34" charset="0"/>
                <a:cs typeface="Arial" panose="020B0604020202020204" pitchFamily="34" charset="0"/>
              </a:rPr>
              <a:t>Cofrestriadau</a:t>
            </a:r>
            <a:r>
              <a:rPr lang="en-GB" dirty="0">
                <a:solidFill>
                  <a:schemeClr val="tx1">
                    <a:lumMod val="75000"/>
                    <a:lumOff val="25000"/>
                  </a:schemeClr>
                </a:solidFill>
                <a:latin typeface="Arial" panose="020B0604020202020204" pitchFamily="34" charset="0"/>
                <a:cs typeface="Arial" panose="020B0604020202020204" pitchFamily="34" charset="0"/>
              </a:rPr>
              <a:t> </a:t>
            </a:r>
            <a:r>
              <a:rPr lang="en-GB" dirty="0" smtClean="0">
                <a:solidFill>
                  <a:schemeClr val="tx1">
                    <a:lumMod val="75000"/>
                    <a:lumOff val="25000"/>
                  </a:schemeClr>
                </a:solidFill>
                <a:latin typeface="Arial" panose="020B0604020202020204" pitchFamily="34" charset="0"/>
                <a:cs typeface="Arial" panose="020B0604020202020204" pitchFamily="34" charset="0"/>
              </a:rPr>
              <a:t>– 120 </a:t>
            </a:r>
          </a:p>
          <a:p>
            <a:r>
              <a:rPr lang="en-GB" dirty="0" err="1" smtClean="0">
                <a:solidFill>
                  <a:schemeClr val="tx1">
                    <a:lumMod val="75000"/>
                    <a:lumOff val="25000"/>
                  </a:schemeClr>
                </a:solidFill>
                <a:latin typeface="Arial" panose="020B0604020202020204" pitchFamily="34" charset="0"/>
                <a:cs typeface="Arial" panose="020B0604020202020204" pitchFamily="34" charset="0"/>
              </a:rPr>
              <a:t>Amrywiadau</a:t>
            </a:r>
            <a:r>
              <a:rPr lang="en-GB" dirty="0">
                <a:solidFill>
                  <a:schemeClr val="tx1">
                    <a:lumMod val="75000"/>
                    <a:lumOff val="25000"/>
                  </a:schemeClr>
                </a:solidFill>
                <a:latin typeface="Arial" panose="020B0604020202020204" pitchFamily="34" charset="0"/>
                <a:cs typeface="Arial" panose="020B0604020202020204" pitchFamily="34" charset="0"/>
              </a:rPr>
              <a:t> </a:t>
            </a:r>
            <a:r>
              <a:rPr lang="en-GB" dirty="0" smtClean="0">
                <a:solidFill>
                  <a:schemeClr val="tx1">
                    <a:lumMod val="75000"/>
                    <a:lumOff val="25000"/>
                  </a:schemeClr>
                </a:solidFill>
                <a:latin typeface="Arial" panose="020B0604020202020204" pitchFamily="34" charset="0"/>
                <a:cs typeface="Arial" panose="020B0604020202020204" pitchFamily="34" charset="0"/>
              </a:rPr>
              <a:t>– 205 </a:t>
            </a:r>
          </a:p>
          <a:p>
            <a:r>
              <a:rPr lang="en-GB" dirty="0" err="1" smtClean="0">
                <a:solidFill>
                  <a:schemeClr val="tx1">
                    <a:lumMod val="75000"/>
                    <a:lumOff val="25000"/>
                  </a:schemeClr>
                </a:solidFill>
                <a:latin typeface="Arial" panose="020B0604020202020204" pitchFamily="34" charset="0"/>
                <a:cs typeface="Arial" panose="020B0604020202020204" pitchFamily="34" charset="0"/>
              </a:rPr>
              <a:t>Archwilio’r</a:t>
            </a:r>
            <a:r>
              <a:rPr lang="en-GB" dirty="0" smtClean="0">
                <a:solidFill>
                  <a:schemeClr val="tx1">
                    <a:lumMod val="75000"/>
                    <a:lumOff val="25000"/>
                  </a:schemeClr>
                </a:solidFill>
                <a:latin typeface="Arial" panose="020B0604020202020204" pitchFamily="34" charset="0"/>
                <a:cs typeface="Arial" panose="020B0604020202020204" pitchFamily="34" charset="0"/>
              </a:rPr>
              <a:t> </a:t>
            </a:r>
            <a:r>
              <a:rPr lang="en-GB" dirty="0" err="1">
                <a:solidFill>
                  <a:schemeClr val="tx1">
                    <a:lumMod val="75000"/>
                    <a:lumOff val="25000"/>
                  </a:schemeClr>
                </a:solidFill>
                <a:latin typeface="Arial" panose="020B0604020202020204" pitchFamily="34" charset="0"/>
                <a:cs typeface="Arial" panose="020B0604020202020204" pitchFamily="34" charset="0"/>
              </a:rPr>
              <a:t>g</a:t>
            </a:r>
            <a:r>
              <a:rPr lang="en-GB" dirty="0" err="1" smtClean="0">
                <a:solidFill>
                  <a:schemeClr val="tx1">
                    <a:lumMod val="75000"/>
                    <a:lumOff val="25000"/>
                  </a:schemeClr>
                </a:solidFill>
                <a:latin typeface="Arial" panose="020B0604020202020204" pitchFamily="34" charset="0"/>
                <a:cs typeface="Arial" panose="020B0604020202020204" pitchFamily="34" charset="0"/>
              </a:rPr>
              <a:t>ofrestr</a:t>
            </a:r>
            <a:r>
              <a:rPr lang="en-GB" dirty="0" smtClean="0">
                <a:solidFill>
                  <a:schemeClr val="tx1">
                    <a:lumMod val="75000"/>
                    <a:lumOff val="25000"/>
                  </a:schemeClr>
                </a:solidFill>
                <a:latin typeface="Arial" panose="020B0604020202020204" pitchFamily="34" charset="0"/>
                <a:cs typeface="Arial" panose="020B0604020202020204" pitchFamily="34" charset="0"/>
              </a:rPr>
              <a:t>  </a:t>
            </a:r>
            <a:endParaRPr lang="en-GB"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2"/>
          </p:nvPr>
        </p:nvSpPr>
        <p:spPr>
          <a:xfrm>
            <a:off x="4670955" y="1857653"/>
            <a:ext cx="4038600" cy="4525963"/>
          </a:xfrm>
        </p:spPr>
        <p:txBody>
          <a:bodyPr>
            <a:normAutofit/>
          </a:bodyPr>
          <a:lstStyle/>
          <a:p>
            <a:r>
              <a:rPr lang="en-GB" dirty="0" smtClean="0">
                <a:latin typeface="Arial" panose="020B0604020202020204" pitchFamily="34" charset="0"/>
                <a:cs typeface="Arial" panose="020B0604020202020204" pitchFamily="34" charset="0"/>
              </a:rPr>
              <a:t>Live </a:t>
            </a:r>
            <a:r>
              <a:rPr lang="en-GB" dirty="0">
                <a:latin typeface="Arial" panose="020B0604020202020204" pitchFamily="34" charset="0"/>
                <a:cs typeface="Arial" panose="020B0604020202020204" pitchFamily="34" charset="0"/>
              </a:rPr>
              <a:t>in February 2020 </a:t>
            </a:r>
          </a:p>
          <a:p>
            <a:r>
              <a:rPr lang="en-GB" dirty="0">
                <a:latin typeface="Arial" panose="020B0604020202020204" pitchFamily="34" charset="0"/>
                <a:cs typeface="Arial" panose="020B0604020202020204" pitchFamily="34" charset="0"/>
              </a:rPr>
              <a:t>Streamlined approach to our work </a:t>
            </a:r>
          </a:p>
          <a:p>
            <a:r>
              <a:rPr lang="en-GB" dirty="0">
                <a:latin typeface="Arial" panose="020B0604020202020204" pitchFamily="34" charset="0"/>
                <a:cs typeface="Arial" panose="020B0604020202020204" pitchFamily="34" charset="0"/>
              </a:rPr>
              <a:t>Registrations </a:t>
            </a:r>
            <a:r>
              <a:rPr lang="en-GB" dirty="0" smtClean="0">
                <a:latin typeface="Arial" panose="020B0604020202020204" pitchFamily="34" charset="0"/>
                <a:cs typeface="Arial" panose="020B0604020202020204" pitchFamily="34" charset="0"/>
              </a:rPr>
              <a:t>– 120</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Variations </a:t>
            </a:r>
            <a:r>
              <a:rPr lang="en-GB" dirty="0" smtClean="0">
                <a:latin typeface="Arial" panose="020B0604020202020204" pitchFamily="34" charset="0"/>
                <a:cs typeface="Arial" panose="020B0604020202020204" pitchFamily="34" charset="0"/>
              </a:rPr>
              <a:t>– 205</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Audit of the register </a:t>
            </a: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929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79091"/>
            <a:ext cx="5575738" cy="899051"/>
          </a:xfrm>
        </p:spPr>
        <p:txBody>
          <a:bodyPr>
            <a:normAutofit fontScale="90000"/>
          </a:bodyPr>
          <a:lstStyle/>
          <a:p>
            <a:r>
              <a:rPr lang="en-GB" sz="3000" dirty="0" err="1" smtClean="0">
                <a:solidFill>
                  <a:schemeClr val="tx1">
                    <a:lumMod val="75000"/>
                    <a:lumOff val="25000"/>
                  </a:schemeClr>
                </a:solidFill>
                <a:latin typeface="Arial" panose="020B0604020202020204" pitchFamily="34" charset="0"/>
                <a:cs typeface="Arial" panose="020B0604020202020204" pitchFamily="34" charset="0"/>
              </a:rPr>
              <a:t>Ymateb</a:t>
            </a:r>
            <a:r>
              <a:rPr lang="en-GB" sz="3000" dirty="0" smtClean="0">
                <a:solidFill>
                  <a:schemeClr val="tx1">
                    <a:lumMod val="75000"/>
                    <a:lumOff val="25000"/>
                  </a:schemeClr>
                </a:solidFill>
                <a:latin typeface="Arial" panose="020B0604020202020204" pitchFamily="34" charset="0"/>
                <a:cs typeface="Arial" panose="020B0604020202020204" pitchFamily="34" charset="0"/>
              </a:rPr>
              <a:t> </a:t>
            </a:r>
            <a:r>
              <a:rPr lang="en-GB" sz="3000" dirty="0" err="1">
                <a:solidFill>
                  <a:schemeClr val="tx1">
                    <a:lumMod val="75000"/>
                    <a:lumOff val="25000"/>
                  </a:schemeClr>
                </a:solidFill>
                <a:latin typeface="Arial" panose="020B0604020202020204" pitchFamily="34" charset="0"/>
                <a:cs typeface="Arial" panose="020B0604020202020204" pitchFamily="34" charset="0"/>
              </a:rPr>
              <a:t>i</a:t>
            </a:r>
            <a:r>
              <a:rPr lang="en-GB" sz="3000" dirty="0" err="1" smtClean="0">
                <a:solidFill>
                  <a:schemeClr val="tx1">
                    <a:lumMod val="75000"/>
                    <a:lumOff val="25000"/>
                  </a:schemeClr>
                </a:solidFill>
                <a:latin typeface="Arial" panose="020B0604020202020204" pitchFamily="34" charset="0"/>
                <a:cs typeface="Arial" panose="020B0604020202020204" pitchFamily="34" charset="0"/>
              </a:rPr>
              <a:t>’r</a:t>
            </a:r>
            <a:r>
              <a:rPr lang="en-GB" sz="3000" dirty="0" smtClean="0">
                <a:solidFill>
                  <a:schemeClr val="tx1">
                    <a:lumMod val="75000"/>
                    <a:lumOff val="25000"/>
                  </a:schemeClr>
                </a:solidFill>
                <a:latin typeface="Arial" panose="020B0604020202020204" pitchFamily="34" charset="0"/>
                <a:cs typeface="Arial" panose="020B0604020202020204" pitchFamily="34" charset="0"/>
              </a:rPr>
              <a:t> </a:t>
            </a:r>
            <a:r>
              <a:rPr lang="en-GB" sz="3000" dirty="0" err="1" smtClean="0">
                <a:solidFill>
                  <a:schemeClr val="tx1">
                    <a:lumMod val="75000"/>
                    <a:lumOff val="25000"/>
                  </a:schemeClr>
                </a:solidFill>
                <a:latin typeface="Arial" panose="020B0604020202020204" pitchFamily="34" charset="0"/>
                <a:cs typeface="Arial" panose="020B0604020202020204" pitchFamily="34" charset="0"/>
              </a:rPr>
              <a:t>pandemig</a:t>
            </a:r>
            <a:r>
              <a:rPr lang="en-GB" sz="3000" dirty="0" smtClean="0">
                <a:latin typeface="Arial" panose="020B0604020202020204" pitchFamily="34" charset="0"/>
                <a:cs typeface="Arial" panose="020B0604020202020204" pitchFamily="34" charset="0"/>
              </a:rPr>
              <a:t/>
            </a:r>
            <a:br>
              <a:rPr lang="en-GB" sz="3000" dirty="0" smtClean="0">
                <a:latin typeface="Arial" panose="020B0604020202020204" pitchFamily="34" charset="0"/>
                <a:cs typeface="Arial" panose="020B0604020202020204" pitchFamily="34" charset="0"/>
              </a:rPr>
            </a:br>
            <a:r>
              <a:rPr lang="en-GB" sz="3000" dirty="0" smtClean="0">
                <a:latin typeface="Arial" panose="020B0604020202020204" pitchFamily="34" charset="0"/>
                <a:cs typeface="Arial" panose="020B0604020202020204" pitchFamily="34" charset="0"/>
              </a:rPr>
              <a:t>Response </a:t>
            </a:r>
            <a:r>
              <a:rPr lang="en-GB" sz="3000" dirty="0">
                <a:latin typeface="Arial" panose="020B0604020202020204" pitchFamily="34" charset="0"/>
                <a:cs typeface="Arial" panose="020B0604020202020204" pitchFamily="34" charset="0"/>
              </a:rPr>
              <a:t>to the </a:t>
            </a:r>
            <a:r>
              <a:rPr lang="en-GB" sz="3000" dirty="0" smtClean="0">
                <a:latin typeface="Arial" panose="020B0604020202020204" pitchFamily="34" charset="0"/>
                <a:cs typeface="Arial" panose="020B0604020202020204" pitchFamily="34" charset="0"/>
              </a:rPr>
              <a:t>pandemic</a:t>
            </a:r>
            <a:endParaRPr lang="en-GB" sz="3000" dirty="0">
              <a:latin typeface="Arial" panose="020B0604020202020204" pitchFamily="34" charset="0"/>
              <a:cs typeface="Arial" panose="020B0604020202020204" pitchFamily="34" charset="0"/>
            </a:endParaRPr>
          </a:p>
        </p:txBody>
      </p:sp>
      <p:sp>
        <p:nvSpPr>
          <p:cNvPr id="8" name="Content Placeholder 7"/>
          <p:cNvSpPr>
            <a:spLocks noGrp="1"/>
          </p:cNvSpPr>
          <p:nvPr>
            <p:ph sz="half" idx="1"/>
          </p:nvPr>
        </p:nvSpPr>
        <p:spPr>
          <a:xfrm>
            <a:off x="457200" y="1862959"/>
            <a:ext cx="4038600" cy="4525963"/>
          </a:xfrm>
        </p:spPr>
        <p:txBody>
          <a:bodyPr>
            <a:normAutofit/>
          </a:bodyPr>
          <a:lstStyle/>
          <a:p>
            <a:r>
              <a:rPr lang="en-GB" dirty="0" err="1" smtClean="0">
                <a:solidFill>
                  <a:schemeClr val="tx1">
                    <a:lumMod val="75000"/>
                    <a:lumOff val="25000"/>
                  </a:schemeClr>
                </a:solidFill>
                <a:latin typeface="Arial" panose="020B0604020202020204" pitchFamily="34" charset="0"/>
                <a:cs typeface="Arial" panose="020B0604020202020204" pitchFamily="34" charset="0"/>
              </a:rPr>
              <a:t>Blaenoriaethu</a:t>
            </a:r>
            <a:r>
              <a:rPr lang="en-GB" dirty="0" smtClean="0">
                <a:solidFill>
                  <a:schemeClr val="tx1">
                    <a:lumMod val="75000"/>
                    <a:lumOff val="25000"/>
                  </a:schemeClr>
                </a:solidFill>
                <a:latin typeface="Arial" panose="020B0604020202020204" pitchFamily="34" charset="0"/>
                <a:cs typeface="Arial" panose="020B0604020202020204" pitchFamily="34" charset="0"/>
              </a:rPr>
              <a:t> </a:t>
            </a:r>
            <a:r>
              <a:rPr lang="en-GB" dirty="0" err="1" smtClean="0">
                <a:solidFill>
                  <a:schemeClr val="tx1">
                    <a:lumMod val="75000"/>
                    <a:lumOff val="25000"/>
                  </a:schemeClr>
                </a:solidFill>
                <a:latin typeface="Arial" panose="020B0604020202020204" pitchFamily="34" charset="0"/>
                <a:cs typeface="Arial" panose="020B0604020202020204" pitchFamily="34" charset="0"/>
              </a:rPr>
              <a:t>ein</a:t>
            </a:r>
            <a:r>
              <a:rPr lang="en-GB" dirty="0" smtClean="0">
                <a:solidFill>
                  <a:schemeClr val="tx1">
                    <a:lumMod val="75000"/>
                    <a:lumOff val="25000"/>
                  </a:schemeClr>
                </a:solidFill>
                <a:latin typeface="Arial" panose="020B0604020202020204" pitchFamily="34" charset="0"/>
                <a:cs typeface="Arial" panose="020B0604020202020204" pitchFamily="34" charset="0"/>
              </a:rPr>
              <a:t> </a:t>
            </a:r>
            <a:r>
              <a:rPr lang="en-GB" dirty="0" err="1" smtClean="0">
                <a:solidFill>
                  <a:schemeClr val="tx1">
                    <a:lumMod val="75000"/>
                    <a:lumOff val="25000"/>
                  </a:schemeClr>
                </a:solidFill>
                <a:latin typeface="Arial" panose="020B0604020202020204" pitchFamily="34" charset="0"/>
                <a:cs typeface="Arial" panose="020B0604020202020204" pitchFamily="34" charset="0"/>
              </a:rPr>
              <a:t>gwaith</a:t>
            </a:r>
            <a:endParaRPr lang="en-GB" dirty="0" smtClean="0">
              <a:solidFill>
                <a:schemeClr val="tx1">
                  <a:lumMod val="75000"/>
                  <a:lumOff val="25000"/>
                </a:schemeClr>
              </a:solidFill>
              <a:latin typeface="Arial" panose="020B0604020202020204" pitchFamily="34" charset="0"/>
              <a:cs typeface="Arial" panose="020B0604020202020204" pitchFamily="34" charset="0"/>
            </a:endParaRPr>
          </a:p>
          <a:p>
            <a:r>
              <a:rPr lang="en-GB" dirty="0" err="1" smtClean="0">
                <a:solidFill>
                  <a:schemeClr val="tx1">
                    <a:lumMod val="75000"/>
                    <a:lumOff val="25000"/>
                  </a:schemeClr>
                </a:solidFill>
                <a:latin typeface="Arial" panose="020B0604020202020204" pitchFamily="34" charset="0"/>
                <a:cs typeface="Arial" panose="020B0604020202020204" pitchFamily="34" charset="0"/>
              </a:rPr>
              <a:t>Addasu</a:t>
            </a:r>
            <a:r>
              <a:rPr lang="en-GB" dirty="0" smtClean="0">
                <a:solidFill>
                  <a:schemeClr val="tx1">
                    <a:lumMod val="75000"/>
                    <a:lumOff val="25000"/>
                  </a:schemeClr>
                </a:solidFill>
                <a:latin typeface="Arial" panose="020B0604020202020204" pitchFamily="34" charset="0"/>
                <a:cs typeface="Arial" panose="020B0604020202020204" pitchFamily="34" charset="0"/>
              </a:rPr>
              <a:t> </a:t>
            </a:r>
            <a:r>
              <a:rPr lang="en-GB" dirty="0" err="1" smtClean="0">
                <a:solidFill>
                  <a:schemeClr val="tx1">
                    <a:lumMod val="75000"/>
                    <a:lumOff val="25000"/>
                  </a:schemeClr>
                </a:solidFill>
                <a:latin typeface="Arial" panose="020B0604020202020204" pitchFamily="34" charset="0"/>
                <a:cs typeface="Arial" panose="020B0604020202020204" pitchFamily="34" charset="0"/>
              </a:rPr>
              <a:t>ein</a:t>
            </a:r>
            <a:r>
              <a:rPr lang="en-GB" dirty="0" smtClean="0">
                <a:solidFill>
                  <a:schemeClr val="tx1">
                    <a:lumMod val="75000"/>
                    <a:lumOff val="25000"/>
                  </a:schemeClr>
                </a:solidFill>
                <a:latin typeface="Arial" panose="020B0604020202020204" pitchFamily="34" charset="0"/>
                <a:cs typeface="Arial" panose="020B0604020202020204" pitchFamily="34" charset="0"/>
              </a:rPr>
              <a:t> dull </a:t>
            </a:r>
            <a:r>
              <a:rPr lang="en-GB" dirty="0" err="1" smtClean="0">
                <a:solidFill>
                  <a:schemeClr val="tx1">
                    <a:lumMod val="75000"/>
                    <a:lumOff val="25000"/>
                  </a:schemeClr>
                </a:solidFill>
                <a:latin typeface="Arial" panose="020B0604020202020204" pitchFamily="34" charset="0"/>
                <a:cs typeface="Arial" panose="020B0604020202020204" pitchFamily="34" charset="0"/>
              </a:rPr>
              <a:t>gweithredu</a:t>
            </a:r>
            <a:r>
              <a:rPr lang="en-GB" dirty="0" smtClean="0">
                <a:solidFill>
                  <a:schemeClr val="tx1">
                    <a:lumMod val="75000"/>
                    <a:lumOff val="25000"/>
                  </a:schemeClr>
                </a:solidFill>
                <a:latin typeface="Arial" panose="020B0604020202020204" pitchFamily="34" charset="0"/>
                <a:cs typeface="Arial" panose="020B0604020202020204" pitchFamily="34" charset="0"/>
              </a:rPr>
              <a:t> </a:t>
            </a:r>
          </a:p>
          <a:p>
            <a:r>
              <a:rPr lang="en-GB" dirty="0" smtClean="0">
                <a:solidFill>
                  <a:schemeClr val="tx1">
                    <a:lumMod val="75000"/>
                    <a:lumOff val="25000"/>
                  </a:schemeClr>
                </a:solidFill>
                <a:latin typeface="Arial" panose="020B0604020202020204" pitchFamily="34" charset="0"/>
                <a:cs typeface="Arial" panose="020B0604020202020204" pitchFamily="34" charset="0"/>
              </a:rPr>
              <a:t>Y </a:t>
            </a:r>
            <a:r>
              <a:rPr lang="en-GB" dirty="0" err="1" smtClean="0">
                <a:solidFill>
                  <a:schemeClr val="tx1">
                    <a:lumMod val="75000"/>
                    <a:lumOff val="25000"/>
                  </a:schemeClr>
                </a:solidFill>
                <a:latin typeface="Arial" panose="020B0604020202020204" pitchFamily="34" charset="0"/>
                <a:cs typeface="Arial" panose="020B0604020202020204" pitchFamily="34" charset="0"/>
              </a:rPr>
              <a:t>sefyllfa</a:t>
            </a:r>
            <a:r>
              <a:rPr lang="en-GB" dirty="0" smtClean="0">
                <a:solidFill>
                  <a:schemeClr val="tx1">
                    <a:lumMod val="75000"/>
                    <a:lumOff val="25000"/>
                  </a:schemeClr>
                </a:solidFill>
                <a:latin typeface="Arial" panose="020B0604020202020204" pitchFamily="34" charset="0"/>
                <a:cs typeface="Arial" panose="020B0604020202020204" pitchFamily="34" charset="0"/>
              </a:rPr>
              <a:t> </a:t>
            </a:r>
            <a:r>
              <a:rPr lang="en-GB" dirty="0" err="1" smtClean="0">
                <a:solidFill>
                  <a:schemeClr val="tx1">
                    <a:lumMod val="75000"/>
                    <a:lumOff val="25000"/>
                  </a:schemeClr>
                </a:solidFill>
                <a:latin typeface="Arial" panose="020B0604020202020204" pitchFamily="34" charset="0"/>
                <a:cs typeface="Arial" panose="020B0604020202020204" pitchFamily="34" charset="0"/>
              </a:rPr>
              <a:t>ddiweddaraf</a:t>
            </a:r>
            <a:r>
              <a:rPr lang="en-GB" dirty="0" smtClean="0">
                <a:solidFill>
                  <a:schemeClr val="tx1">
                    <a:lumMod val="75000"/>
                    <a:lumOff val="25000"/>
                  </a:schemeClr>
                </a:solidFill>
                <a:latin typeface="Arial" panose="020B0604020202020204" pitchFamily="34" charset="0"/>
                <a:cs typeface="Arial" panose="020B0604020202020204" pitchFamily="34" charset="0"/>
              </a:rPr>
              <a:t> </a:t>
            </a:r>
            <a:endParaRPr lang="en-GB"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2"/>
          </p:nvPr>
        </p:nvSpPr>
        <p:spPr>
          <a:xfrm>
            <a:off x="4648200" y="1865587"/>
            <a:ext cx="4038600" cy="4525963"/>
          </a:xfrm>
        </p:spPr>
        <p:txBody>
          <a:bodyPr>
            <a:normAutofit/>
          </a:bodyPr>
          <a:lstStyle/>
          <a:p>
            <a:r>
              <a:rPr lang="en-GB" dirty="0" smtClean="0">
                <a:latin typeface="Arial" panose="020B0604020202020204" pitchFamily="34" charset="0"/>
                <a:cs typeface="Arial" panose="020B0604020202020204" pitchFamily="34" charset="0"/>
              </a:rPr>
              <a:t>Prioritisation </a:t>
            </a:r>
            <a:r>
              <a:rPr lang="en-GB" dirty="0">
                <a:latin typeface="Arial" panose="020B0604020202020204" pitchFamily="34" charset="0"/>
                <a:cs typeface="Arial" panose="020B0604020202020204" pitchFamily="34" charset="0"/>
              </a:rPr>
              <a:t>of work </a:t>
            </a:r>
          </a:p>
          <a:p>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Adapted </a:t>
            </a:r>
            <a:r>
              <a:rPr lang="en-GB" dirty="0">
                <a:latin typeface="Arial" panose="020B0604020202020204" pitchFamily="34" charset="0"/>
                <a:cs typeface="Arial" panose="020B0604020202020204" pitchFamily="34" charset="0"/>
              </a:rPr>
              <a:t>approach </a:t>
            </a:r>
          </a:p>
          <a:p>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Where </a:t>
            </a:r>
            <a:r>
              <a:rPr lang="en-GB" dirty="0">
                <a:latin typeface="Arial" panose="020B0604020202020204" pitchFamily="34" charset="0"/>
                <a:cs typeface="Arial" panose="020B0604020202020204" pitchFamily="34" charset="0"/>
              </a:rPr>
              <a:t>are we now?</a:t>
            </a:r>
          </a:p>
        </p:txBody>
      </p:sp>
    </p:spTree>
    <p:extLst>
      <p:ext uri="{BB962C8B-B14F-4D97-AF65-F5344CB8AC3E}">
        <p14:creationId xmlns:p14="http://schemas.microsoft.com/office/powerpoint/2010/main" val="3780765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972" y="3175146"/>
            <a:ext cx="6637283" cy="899051"/>
          </a:xfrm>
        </p:spPr>
        <p:txBody>
          <a:bodyPr>
            <a:normAutofit fontScale="90000"/>
          </a:bodyPr>
          <a:lstStyle/>
          <a:p>
            <a:r>
              <a:rPr lang="en-GB" dirty="0" err="1">
                <a:solidFill>
                  <a:schemeClr val="tx1">
                    <a:lumMod val="75000"/>
                    <a:lumOff val="25000"/>
                  </a:schemeClr>
                </a:solidFill>
                <a:latin typeface="Arial" panose="020B0604020202020204" pitchFamily="34" charset="0"/>
                <a:cs typeface="Arial" panose="020B0604020202020204" pitchFamily="34" charset="0"/>
              </a:rPr>
              <a:t>Datganiad</a:t>
            </a:r>
            <a:r>
              <a:rPr lang="en-GB" dirty="0">
                <a:solidFill>
                  <a:schemeClr val="tx1">
                    <a:lumMod val="75000"/>
                    <a:lumOff val="25000"/>
                  </a:schemeClr>
                </a:solidFill>
                <a:latin typeface="Arial" panose="020B0604020202020204" pitchFamily="34" charset="0"/>
                <a:cs typeface="Arial" panose="020B0604020202020204" pitchFamily="34" charset="0"/>
              </a:rPr>
              <a:t> </a:t>
            </a:r>
            <a:r>
              <a:rPr lang="en-GB" dirty="0" err="1">
                <a:solidFill>
                  <a:schemeClr val="tx1">
                    <a:lumMod val="75000"/>
                    <a:lumOff val="25000"/>
                  </a:schemeClr>
                </a:solidFill>
                <a:latin typeface="Arial" panose="020B0604020202020204" pitchFamily="34" charset="0"/>
                <a:cs typeface="Arial" panose="020B0604020202020204" pitchFamily="34" charset="0"/>
              </a:rPr>
              <a:t>Hunanasesu</a:t>
            </a:r>
            <a:r>
              <a:rPr lang="en-GB" dirty="0">
                <a:solidFill>
                  <a:schemeClr val="tx1">
                    <a:lumMod val="75000"/>
                    <a:lumOff val="25000"/>
                  </a:schemeClr>
                </a:solidFill>
                <a:latin typeface="Arial" panose="020B0604020202020204" pitchFamily="34" charset="0"/>
                <a:cs typeface="Arial" panose="020B0604020202020204" pitchFamily="34" charset="0"/>
              </a:rPr>
              <a:t> </a:t>
            </a:r>
            <a:r>
              <a:rPr lang="en-GB" dirty="0" err="1">
                <a:solidFill>
                  <a:schemeClr val="tx1">
                    <a:lumMod val="75000"/>
                    <a:lumOff val="25000"/>
                  </a:schemeClr>
                </a:solidFill>
                <a:latin typeface="Arial" panose="020B0604020202020204" pitchFamily="34" charset="0"/>
                <a:cs typeface="Arial" panose="020B0604020202020204" pitchFamily="34" charset="0"/>
              </a:rPr>
              <a:t>Gwasanaeth</a:t>
            </a:r>
            <a:r>
              <a:rPr lang="en-GB" dirty="0">
                <a:solidFill>
                  <a:schemeClr val="tx1">
                    <a:lumMod val="75000"/>
                    <a:lumOff val="25000"/>
                  </a:schemeClr>
                </a:solidFill>
                <a:latin typeface="Arial" panose="020B0604020202020204" pitchFamily="34" charset="0"/>
                <a:cs typeface="Arial" panose="020B0604020202020204" pitchFamily="34" charset="0"/>
              </a:rPr>
              <a:t> (SASS) 2020 – y </a:t>
            </a:r>
            <a:r>
              <a:rPr lang="en-GB" dirty="0" err="1">
                <a:solidFill>
                  <a:schemeClr val="tx1">
                    <a:lumMod val="75000"/>
                    <a:lumOff val="25000"/>
                  </a:schemeClr>
                </a:solidFill>
                <a:latin typeface="Arial" panose="020B0604020202020204" pitchFamily="34" charset="0"/>
                <a:cs typeface="Arial" panose="020B0604020202020204" pitchFamily="34" charset="0"/>
              </a:rPr>
              <a:t>prif</a:t>
            </a:r>
            <a:r>
              <a:rPr lang="en-GB" dirty="0">
                <a:solidFill>
                  <a:schemeClr val="tx1">
                    <a:lumMod val="75000"/>
                    <a:lumOff val="25000"/>
                  </a:schemeClr>
                </a:solidFill>
                <a:latin typeface="Arial" panose="020B0604020202020204" pitchFamily="34" charset="0"/>
                <a:cs typeface="Arial" panose="020B0604020202020204" pitchFamily="34" charset="0"/>
              </a:rPr>
              <a:t> </a:t>
            </a:r>
            <a:r>
              <a:rPr lang="en-GB" dirty="0" err="1" smtClean="0">
                <a:solidFill>
                  <a:schemeClr val="tx1">
                    <a:lumMod val="75000"/>
                    <a:lumOff val="25000"/>
                  </a:schemeClr>
                </a:solidFill>
                <a:latin typeface="Arial" panose="020B0604020202020204" pitchFamily="34" charset="0"/>
                <a:cs typeface="Arial" panose="020B0604020202020204" pitchFamily="34" charset="0"/>
              </a:rPr>
              <a:t>ganfyddiadau</a:t>
            </a:r>
            <a:r>
              <a:rPr lang="en-GB" dirty="0" smtClean="0">
                <a:solidFill>
                  <a:schemeClr val="tx1">
                    <a:lumMod val="75000"/>
                    <a:lumOff val="25000"/>
                  </a:schemeClr>
                </a:solidFill>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SASS 2020 – findings </a:t>
            </a:r>
          </a:p>
        </p:txBody>
      </p:sp>
    </p:spTree>
    <p:extLst>
      <p:ext uri="{BB962C8B-B14F-4D97-AF65-F5344CB8AC3E}">
        <p14:creationId xmlns:p14="http://schemas.microsoft.com/office/powerpoint/2010/main" val="368784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2966"/>
            <a:ext cx="5575738" cy="899051"/>
          </a:xfrm>
        </p:spPr>
        <p:txBody>
          <a:bodyPr>
            <a:normAutofit/>
          </a:bodyPr>
          <a:lstStyle/>
          <a:p>
            <a:r>
              <a:rPr lang="en-GB" sz="2000" dirty="0" err="1" smtClean="0">
                <a:solidFill>
                  <a:schemeClr val="tx1">
                    <a:lumMod val="75000"/>
                    <a:lumOff val="25000"/>
                  </a:schemeClr>
                </a:solidFill>
                <a:latin typeface="Arial" panose="020B0604020202020204" pitchFamily="34" charset="0"/>
                <a:cs typeface="Arial" panose="020B0604020202020204" pitchFamily="34" charset="0"/>
              </a:rPr>
              <a:t>Datganiad</a:t>
            </a:r>
            <a:r>
              <a:rPr lang="en-GB" sz="2000" dirty="0" smtClean="0">
                <a:solidFill>
                  <a:schemeClr val="tx1">
                    <a:lumMod val="75000"/>
                    <a:lumOff val="25000"/>
                  </a:schemeClr>
                </a:solidFill>
                <a:latin typeface="Arial" panose="020B0604020202020204" pitchFamily="34" charset="0"/>
                <a:cs typeface="Arial" panose="020B0604020202020204" pitchFamily="34" charset="0"/>
              </a:rPr>
              <a:t> </a:t>
            </a:r>
            <a:r>
              <a:rPr lang="en-GB" sz="2000" dirty="0" err="1" smtClean="0">
                <a:solidFill>
                  <a:schemeClr val="tx1">
                    <a:lumMod val="75000"/>
                    <a:lumOff val="25000"/>
                  </a:schemeClr>
                </a:solidFill>
                <a:latin typeface="Arial" panose="020B0604020202020204" pitchFamily="34" charset="0"/>
                <a:cs typeface="Arial" panose="020B0604020202020204" pitchFamily="34" charset="0"/>
              </a:rPr>
              <a:t>Hunanasesu</a:t>
            </a:r>
            <a:r>
              <a:rPr lang="en-GB" sz="2000" dirty="0" smtClean="0">
                <a:solidFill>
                  <a:schemeClr val="tx1">
                    <a:lumMod val="75000"/>
                    <a:lumOff val="25000"/>
                  </a:schemeClr>
                </a:solidFill>
                <a:latin typeface="Arial" panose="020B0604020202020204" pitchFamily="34" charset="0"/>
                <a:cs typeface="Arial" panose="020B0604020202020204" pitchFamily="34" charset="0"/>
              </a:rPr>
              <a:t> </a:t>
            </a:r>
            <a:r>
              <a:rPr lang="en-GB" sz="2000" dirty="0" err="1" smtClean="0">
                <a:solidFill>
                  <a:schemeClr val="tx1">
                    <a:lumMod val="75000"/>
                    <a:lumOff val="25000"/>
                  </a:schemeClr>
                </a:solidFill>
                <a:latin typeface="Arial" panose="020B0604020202020204" pitchFamily="34" charset="0"/>
                <a:cs typeface="Arial" panose="020B0604020202020204" pitchFamily="34" charset="0"/>
              </a:rPr>
              <a:t>Gwasanaeth</a:t>
            </a:r>
            <a:r>
              <a:rPr lang="en-GB" sz="2000" dirty="0" smtClean="0">
                <a:solidFill>
                  <a:schemeClr val="tx1">
                    <a:lumMod val="75000"/>
                    <a:lumOff val="25000"/>
                  </a:schemeClr>
                </a:solidFill>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Self-Assessment </a:t>
            </a:r>
            <a:r>
              <a:rPr lang="en-GB" sz="2000" dirty="0">
                <a:latin typeface="Arial" panose="020B0604020202020204" pitchFamily="34" charset="0"/>
                <a:cs typeface="Arial" panose="020B0604020202020204" pitchFamily="34" charset="0"/>
              </a:rPr>
              <a:t>of Service Statement (SASS) 2020</a:t>
            </a:r>
            <a:endParaRPr lang="en-GB" sz="2000" dirty="0"/>
          </a:p>
        </p:txBody>
      </p:sp>
      <p:sp>
        <p:nvSpPr>
          <p:cNvPr id="8" name="Content Placeholder 7"/>
          <p:cNvSpPr>
            <a:spLocks noGrp="1"/>
          </p:cNvSpPr>
          <p:nvPr>
            <p:ph sz="half" idx="1"/>
          </p:nvPr>
        </p:nvSpPr>
        <p:spPr>
          <a:xfrm>
            <a:off x="283779" y="1671221"/>
            <a:ext cx="4212021" cy="5094890"/>
          </a:xfrm>
        </p:spPr>
        <p:txBody>
          <a:bodyPr>
            <a:noAutofit/>
          </a:bodyPr>
          <a:lstStyle/>
          <a:p>
            <a:r>
              <a:rPr lang="en-GB" sz="2200" dirty="0" err="1" smtClean="0">
                <a:solidFill>
                  <a:schemeClr val="tx1">
                    <a:lumMod val="75000"/>
                    <a:lumOff val="25000"/>
                  </a:schemeClr>
                </a:solidFill>
                <a:latin typeface="Arial" panose="020B0604020202020204" pitchFamily="34" charset="0"/>
                <a:cs typeface="Arial" panose="020B0604020202020204" pitchFamily="34" charset="0"/>
              </a:rPr>
              <a:t>Cyflwynwyd</a:t>
            </a:r>
            <a:r>
              <a:rPr lang="en-GB" sz="2200" dirty="0" smtClean="0">
                <a:solidFill>
                  <a:schemeClr val="tx1">
                    <a:lumMod val="75000"/>
                    <a:lumOff val="25000"/>
                  </a:schemeClr>
                </a:solidFill>
                <a:latin typeface="Arial" panose="020B0604020202020204" pitchFamily="34" charset="0"/>
                <a:cs typeface="Arial" panose="020B0604020202020204" pitchFamily="34" charset="0"/>
              </a:rPr>
              <a:t> 3,113 o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Ddatganiadau</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Hunanasesu</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Gwasanaeth</a:t>
            </a:r>
            <a:r>
              <a:rPr lang="en-GB" sz="2200" dirty="0" smtClean="0">
                <a:solidFill>
                  <a:schemeClr val="tx1">
                    <a:lumMod val="75000"/>
                    <a:lumOff val="25000"/>
                  </a:schemeClr>
                </a:solidFill>
                <a:latin typeface="Arial" panose="020B0604020202020204" pitchFamily="34" charset="0"/>
                <a:cs typeface="Arial" panose="020B0604020202020204" pitchFamily="34" charset="0"/>
              </a:rPr>
              <a:t> (88%)</a:t>
            </a:r>
          </a:p>
          <a:p>
            <a:r>
              <a:rPr lang="en-GB" sz="2200" dirty="0" err="1" smtClean="0">
                <a:solidFill>
                  <a:schemeClr val="tx1">
                    <a:lumMod val="75000"/>
                    <a:lumOff val="25000"/>
                  </a:schemeClr>
                </a:solidFill>
                <a:latin typeface="Arial" panose="020B0604020202020204" pitchFamily="34" charset="0"/>
                <a:cs typeface="Arial" panose="020B0604020202020204" pitchFamily="34" charset="0"/>
              </a:rPr>
              <a:t>Gwarchodwyr</a:t>
            </a:r>
            <a:r>
              <a:rPr lang="en-GB" sz="2200" dirty="0" smtClean="0">
                <a:solidFill>
                  <a:schemeClr val="tx1">
                    <a:lumMod val="75000"/>
                    <a:lumOff val="25000"/>
                  </a:schemeClr>
                </a:solidFill>
                <a:latin typeface="Arial" panose="020B0604020202020204" pitchFamily="34" charset="0"/>
                <a:cs typeface="Arial" panose="020B0604020202020204" pitchFamily="34" charset="0"/>
              </a:rPr>
              <a:t> Plant (46%),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Gofal</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Dydd</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Llawn</a:t>
            </a:r>
            <a:r>
              <a:rPr lang="en-GB" sz="2200" dirty="0" smtClean="0">
                <a:solidFill>
                  <a:schemeClr val="tx1">
                    <a:lumMod val="75000"/>
                    <a:lumOff val="25000"/>
                  </a:schemeClr>
                </a:solidFill>
                <a:latin typeface="Arial" panose="020B0604020202020204" pitchFamily="34" charset="0"/>
                <a:cs typeface="Arial" panose="020B0604020202020204" pitchFamily="34" charset="0"/>
              </a:rPr>
              <a:t> (28.3%) a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Gofal</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Sesiynol</a:t>
            </a:r>
            <a:r>
              <a:rPr lang="en-GB" sz="2200" dirty="0" smtClean="0">
                <a:solidFill>
                  <a:schemeClr val="tx1">
                    <a:lumMod val="75000"/>
                    <a:lumOff val="25000"/>
                  </a:schemeClr>
                </a:solidFill>
                <a:latin typeface="Arial" panose="020B0604020202020204" pitchFamily="34" charset="0"/>
                <a:cs typeface="Arial" panose="020B0604020202020204" pitchFamily="34" charset="0"/>
              </a:rPr>
              <a:t> (14.7%)</a:t>
            </a:r>
          </a:p>
          <a:p>
            <a:r>
              <a:rPr lang="en-GB" sz="2200" dirty="0" smtClean="0">
                <a:solidFill>
                  <a:schemeClr val="tx1">
                    <a:lumMod val="75000"/>
                    <a:lumOff val="25000"/>
                  </a:schemeClr>
                </a:solidFill>
                <a:latin typeface="Arial" panose="020B0604020202020204" pitchFamily="34" charset="0"/>
                <a:cs typeface="Arial" panose="020B0604020202020204" pitchFamily="34" charset="0"/>
              </a:rPr>
              <a:t>De-</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ddwyrain</a:t>
            </a:r>
            <a:r>
              <a:rPr lang="en-GB" sz="2200" dirty="0" smtClean="0">
                <a:solidFill>
                  <a:schemeClr val="tx1">
                    <a:lumMod val="75000"/>
                    <a:lumOff val="25000"/>
                  </a:schemeClr>
                </a:solidFill>
                <a:latin typeface="Arial" panose="020B0604020202020204" pitchFamily="34" charset="0"/>
                <a:cs typeface="Arial" panose="020B0604020202020204" pitchFamily="34" charset="0"/>
              </a:rPr>
              <a:t> 39.3%, De-</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orllewin</a:t>
            </a:r>
            <a:r>
              <a:rPr lang="en-GB" sz="2200" dirty="0" smtClean="0">
                <a:solidFill>
                  <a:schemeClr val="tx1">
                    <a:lumMod val="75000"/>
                    <a:lumOff val="25000"/>
                  </a:schemeClr>
                </a:solidFill>
                <a:latin typeface="Arial" panose="020B0604020202020204" pitchFamily="34" charset="0"/>
                <a:cs typeface="Arial" panose="020B0604020202020204" pitchFamily="34" charset="0"/>
              </a:rPr>
              <a:t> 33.7%,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Gogledd</a:t>
            </a:r>
            <a:r>
              <a:rPr lang="en-GB" sz="2200" dirty="0" smtClean="0">
                <a:solidFill>
                  <a:schemeClr val="tx1">
                    <a:lumMod val="75000"/>
                    <a:lumOff val="25000"/>
                  </a:schemeClr>
                </a:solidFill>
                <a:latin typeface="Arial" panose="020B0604020202020204" pitchFamily="34" charset="0"/>
                <a:cs typeface="Arial" panose="020B0604020202020204" pitchFamily="34" charset="0"/>
              </a:rPr>
              <a:t> 27%</a:t>
            </a:r>
          </a:p>
          <a:p>
            <a:r>
              <a:rPr lang="en-GB" sz="2200" dirty="0" smtClean="0">
                <a:solidFill>
                  <a:schemeClr val="tx1">
                    <a:lumMod val="75000"/>
                    <a:lumOff val="25000"/>
                  </a:schemeClr>
                </a:solidFill>
                <a:latin typeface="Arial" panose="020B0604020202020204" pitchFamily="34" charset="0"/>
                <a:cs typeface="Arial" panose="020B0604020202020204" pitchFamily="34" charset="0"/>
              </a:rPr>
              <a:t>521 –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addysg</a:t>
            </a:r>
            <a:r>
              <a:rPr lang="en-GB" sz="2200" dirty="0" smtClean="0">
                <a:solidFill>
                  <a:schemeClr val="tx1">
                    <a:lumMod val="75000"/>
                    <a:lumOff val="25000"/>
                  </a:schemeClr>
                </a:solidFill>
                <a:latin typeface="Arial" panose="020B0604020202020204" pitchFamily="34" charset="0"/>
                <a:cs typeface="Arial" panose="020B0604020202020204" pitchFamily="34" charset="0"/>
              </a:rPr>
              <a:t> y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blynyddoedd</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cynnar</a:t>
            </a:r>
            <a:endParaRPr lang="en-GB" sz="2200" dirty="0" smtClean="0">
              <a:solidFill>
                <a:schemeClr val="tx1">
                  <a:lumMod val="75000"/>
                  <a:lumOff val="25000"/>
                </a:schemeClr>
              </a:solidFill>
              <a:latin typeface="Arial" panose="020B0604020202020204" pitchFamily="34" charset="0"/>
              <a:cs typeface="Arial" panose="020B0604020202020204" pitchFamily="34" charset="0"/>
            </a:endParaRPr>
          </a:p>
          <a:p>
            <a:r>
              <a:rPr lang="en-GB" sz="2200" dirty="0" smtClean="0">
                <a:solidFill>
                  <a:schemeClr val="tx1">
                    <a:lumMod val="75000"/>
                    <a:lumOff val="25000"/>
                  </a:schemeClr>
                </a:solidFill>
                <a:latin typeface="Arial" panose="020B0604020202020204" pitchFamily="34" charset="0"/>
                <a:cs typeface="Arial" panose="020B0604020202020204" pitchFamily="34" charset="0"/>
              </a:rPr>
              <a:t>14% –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cyfrwng</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Cymraeg</a:t>
            </a:r>
            <a:endParaRPr lang="en-GB" sz="2200" dirty="0" smtClean="0">
              <a:solidFill>
                <a:schemeClr val="tx1">
                  <a:lumMod val="75000"/>
                  <a:lumOff val="25000"/>
                </a:schemeClr>
              </a:solidFill>
              <a:latin typeface="Arial" panose="020B0604020202020204" pitchFamily="34" charset="0"/>
              <a:cs typeface="Arial" panose="020B0604020202020204" pitchFamily="34" charset="0"/>
            </a:endParaRPr>
          </a:p>
          <a:p>
            <a:r>
              <a:rPr lang="en-GB" sz="2200" dirty="0" smtClean="0">
                <a:solidFill>
                  <a:schemeClr val="tx1">
                    <a:lumMod val="75000"/>
                    <a:lumOff val="25000"/>
                  </a:schemeClr>
                </a:solidFill>
                <a:latin typeface="Arial" panose="020B0604020202020204" pitchFamily="34" charset="0"/>
                <a:cs typeface="Arial" panose="020B0604020202020204" pitchFamily="34" charset="0"/>
              </a:rPr>
              <a:t>17%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yn</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darparu’r</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cynnig</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rhagweithiol</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p>
        </p:txBody>
      </p:sp>
      <p:sp>
        <p:nvSpPr>
          <p:cNvPr id="9" name="Content Placeholder 8"/>
          <p:cNvSpPr>
            <a:spLocks noGrp="1"/>
          </p:cNvSpPr>
          <p:nvPr>
            <p:ph sz="half" idx="2"/>
          </p:nvPr>
        </p:nvSpPr>
        <p:spPr>
          <a:xfrm>
            <a:off x="4648200" y="1352017"/>
            <a:ext cx="4359166" cy="4479754"/>
          </a:xfrm>
        </p:spPr>
        <p:txBody>
          <a:bodyPr>
            <a:noAutofit/>
          </a:bodyPr>
          <a:lstStyle/>
          <a:p>
            <a:pPr marL="0" indent="0">
              <a:buNone/>
            </a:pPr>
            <a:endParaRPr lang="en-GB" sz="2200" dirty="0" smtClean="0">
              <a:latin typeface="Arial" panose="020B0604020202020204" pitchFamily="34" charset="0"/>
              <a:cs typeface="Arial" panose="020B0604020202020204" pitchFamily="34" charset="0"/>
            </a:endParaRPr>
          </a:p>
          <a:p>
            <a:r>
              <a:rPr lang="en-GB" sz="2200" dirty="0" smtClean="0">
                <a:latin typeface="Arial" panose="020B0604020202020204" pitchFamily="34" charset="0"/>
                <a:cs typeface="Arial" panose="020B0604020202020204" pitchFamily="34" charset="0"/>
              </a:rPr>
              <a:t>3,113 submitted the SASS (88%)</a:t>
            </a:r>
          </a:p>
          <a:p>
            <a:r>
              <a:rPr lang="en-GB" sz="2200" dirty="0" smtClean="0">
                <a:latin typeface="Arial" panose="020B0604020202020204" pitchFamily="34" charset="0"/>
                <a:cs typeface="Arial" panose="020B0604020202020204" pitchFamily="34" charset="0"/>
              </a:rPr>
              <a:t>Childminders (46%), Full Day Care (28.3%) and Sessional Care (14.7%) </a:t>
            </a:r>
          </a:p>
          <a:p>
            <a:r>
              <a:rPr lang="en-GB" sz="2200" dirty="0" smtClean="0">
                <a:latin typeface="Arial" panose="020B0604020202020204" pitchFamily="34" charset="0"/>
                <a:cs typeface="Arial" panose="020B0604020202020204" pitchFamily="34" charset="0"/>
              </a:rPr>
              <a:t>South East 39.3%, South West 33.7%, North 27%</a:t>
            </a:r>
          </a:p>
          <a:p>
            <a:r>
              <a:rPr lang="en-GB" sz="2200" dirty="0" smtClean="0">
                <a:latin typeface="Arial" panose="020B0604020202020204" pitchFamily="34" charset="0"/>
                <a:cs typeface="Arial" panose="020B0604020202020204" pitchFamily="34" charset="0"/>
              </a:rPr>
              <a:t>521 – early years education</a:t>
            </a:r>
          </a:p>
          <a:p>
            <a:r>
              <a:rPr lang="en-GB" sz="2200" dirty="0" smtClean="0">
                <a:latin typeface="Arial" panose="020B0604020202020204" pitchFamily="34" charset="0"/>
                <a:cs typeface="Arial" panose="020B0604020202020204" pitchFamily="34" charset="0"/>
              </a:rPr>
              <a:t>14% Welsh medium</a:t>
            </a:r>
          </a:p>
          <a:p>
            <a:r>
              <a:rPr lang="en-GB" sz="2200" dirty="0" smtClean="0">
                <a:latin typeface="Arial" panose="020B0604020202020204" pitchFamily="34" charset="0"/>
                <a:cs typeface="Arial" panose="020B0604020202020204" pitchFamily="34" charset="0"/>
              </a:rPr>
              <a:t>17% provide the ‘active offer’</a:t>
            </a:r>
          </a:p>
        </p:txBody>
      </p:sp>
    </p:spTree>
    <p:extLst>
      <p:ext uri="{BB962C8B-B14F-4D97-AF65-F5344CB8AC3E}">
        <p14:creationId xmlns:p14="http://schemas.microsoft.com/office/powerpoint/2010/main" val="187943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2966"/>
            <a:ext cx="5575738" cy="899051"/>
          </a:xfrm>
        </p:spPr>
        <p:txBody>
          <a:bodyPr>
            <a:normAutofit/>
          </a:bodyPr>
          <a:lstStyle/>
          <a:p>
            <a:r>
              <a:rPr lang="en-GB" sz="2000" dirty="0" err="1" smtClean="0">
                <a:solidFill>
                  <a:schemeClr val="tx1">
                    <a:lumMod val="75000"/>
                    <a:lumOff val="25000"/>
                  </a:schemeClr>
                </a:solidFill>
                <a:latin typeface="Arial" panose="020B0604020202020204" pitchFamily="34" charset="0"/>
                <a:cs typeface="Arial" panose="020B0604020202020204" pitchFamily="34" charset="0"/>
              </a:rPr>
              <a:t>Datganiad</a:t>
            </a:r>
            <a:r>
              <a:rPr lang="en-GB" sz="2000" dirty="0" smtClean="0">
                <a:solidFill>
                  <a:schemeClr val="tx1">
                    <a:lumMod val="75000"/>
                    <a:lumOff val="25000"/>
                  </a:schemeClr>
                </a:solidFill>
                <a:latin typeface="Arial" panose="020B0604020202020204" pitchFamily="34" charset="0"/>
                <a:cs typeface="Arial" panose="020B0604020202020204" pitchFamily="34" charset="0"/>
              </a:rPr>
              <a:t> </a:t>
            </a:r>
            <a:r>
              <a:rPr lang="en-GB" sz="2000" dirty="0" err="1" smtClean="0">
                <a:solidFill>
                  <a:schemeClr val="tx1">
                    <a:lumMod val="75000"/>
                    <a:lumOff val="25000"/>
                  </a:schemeClr>
                </a:solidFill>
                <a:latin typeface="Arial" panose="020B0604020202020204" pitchFamily="34" charset="0"/>
                <a:cs typeface="Arial" panose="020B0604020202020204" pitchFamily="34" charset="0"/>
              </a:rPr>
              <a:t>Hunanasesu</a:t>
            </a:r>
            <a:r>
              <a:rPr lang="en-GB" sz="2000" dirty="0" smtClean="0">
                <a:solidFill>
                  <a:schemeClr val="tx1">
                    <a:lumMod val="75000"/>
                    <a:lumOff val="25000"/>
                  </a:schemeClr>
                </a:solidFill>
                <a:latin typeface="Arial" panose="020B0604020202020204" pitchFamily="34" charset="0"/>
                <a:cs typeface="Arial" panose="020B0604020202020204" pitchFamily="34" charset="0"/>
              </a:rPr>
              <a:t> </a:t>
            </a:r>
            <a:r>
              <a:rPr lang="en-GB" sz="2000" dirty="0" err="1" smtClean="0">
                <a:solidFill>
                  <a:schemeClr val="tx1">
                    <a:lumMod val="75000"/>
                    <a:lumOff val="25000"/>
                  </a:schemeClr>
                </a:solidFill>
                <a:latin typeface="Arial" panose="020B0604020202020204" pitchFamily="34" charset="0"/>
                <a:cs typeface="Arial" panose="020B0604020202020204" pitchFamily="34" charset="0"/>
              </a:rPr>
              <a:t>Gwasanaeth</a:t>
            </a:r>
            <a:r>
              <a:rPr lang="en-GB" sz="2000" dirty="0" smtClean="0">
                <a:solidFill>
                  <a:schemeClr val="tx1">
                    <a:lumMod val="75000"/>
                    <a:lumOff val="25000"/>
                  </a:schemeClr>
                </a:solidFill>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Self-Assessment </a:t>
            </a:r>
            <a:r>
              <a:rPr lang="en-GB" sz="2000" dirty="0">
                <a:latin typeface="Arial" panose="020B0604020202020204" pitchFamily="34" charset="0"/>
                <a:cs typeface="Arial" panose="020B0604020202020204" pitchFamily="34" charset="0"/>
              </a:rPr>
              <a:t>of Service Statement (SASS) 2020</a:t>
            </a:r>
            <a:endParaRPr lang="en-GB" sz="2000" dirty="0"/>
          </a:p>
        </p:txBody>
      </p:sp>
      <p:sp>
        <p:nvSpPr>
          <p:cNvPr id="8" name="Content Placeholder 7"/>
          <p:cNvSpPr>
            <a:spLocks noGrp="1"/>
          </p:cNvSpPr>
          <p:nvPr>
            <p:ph sz="half" idx="1"/>
          </p:nvPr>
        </p:nvSpPr>
        <p:spPr>
          <a:xfrm>
            <a:off x="283779" y="1600200"/>
            <a:ext cx="4212021" cy="5094890"/>
          </a:xfrm>
        </p:spPr>
        <p:txBody>
          <a:bodyPr>
            <a:noAutofit/>
          </a:bodyPr>
          <a:lstStyle/>
          <a:p>
            <a:r>
              <a:rPr lang="en-GB" sz="2200" dirty="0" err="1" smtClean="0">
                <a:solidFill>
                  <a:schemeClr val="tx1">
                    <a:lumMod val="75000"/>
                    <a:lumOff val="25000"/>
                  </a:schemeClr>
                </a:solidFill>
                <a:latin typeface="Arial" panose="020B0604020202020204" pitchFamily="34" charset="0"/>
                <a:cs typeface="Arial" panose="020B0604020202020204" pitchFamily="34" charset="0"/>
              </a:rPr>
              <a:t>Gwelwyd</a:t>
            </a:r>
            <a:r>
              <a:rPr lang="en-GB" sz="2200" dirty="0" smtClean="0">
                <a:solidFill>
                  <a:schemeClr val="tx1">
                    <a:lumMod val="75000"/>
                    <a:lumOff val="25000"/>
                  </a:schemeClr>
                </a:solidFill>
                <a:latin typeface="Arial" panose="020B0604020202020204" pitchFamily="34" charset="0"/>
                <a:cs typeface="Arial" panose="020B0604020202020204" pitchFamily="34" charset="0"/>
              </a:rPr>
              <a:t> bod 22.3% (3,402)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o’r</a:t>
            </a:r>
            <a:r>
              <a:rPr lang="en-GB" sz="2200" dirty="0" smtClean="0">
                <a:solidFill>
                  <a:schemeClr val="tx1">
                    <a:lumMod val="75000"/>
                    <a:lumOff val="25000"/>
                  </a:schemeClr>
                </a:solidFill>
                <a:latin typeface="Arial" panose="020B0604020202020204" pitchFamily="34" charset="0"/>
                <a:cs typeface="Arial" panose="020B0604020202020204" pitchFamily="34" charset="0"/>
              </a:rPr>
              <a:t> staff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mewn</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gwasanaethau</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blynyddoedd</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cynnar</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gofal</a:t>
            </a:r>
            <a:r>
              <a:rPr lang="en-GB" sz="2200" dirty="0" smtClean="0">
                <a:solidFill>
                  <a:schemeClr val="tx1">
                    <a:lumMod val="75000"/>
                    <a:lumOff val="25000"/>
                  </a:schemeClr>
                </a:solidFill>
                <a:latin typeface="Arial" panose="020B0604020202020204" pitchFamily="34" charset="0"/>
                <a:cs typeface="Arial" panose="020B0604020202020204" pitchFamily="34" charset="0"/>
              </a:rPr>
              <a:t> plant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yn</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gweithio</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llai</a:t>
            </a:r>
            <a:r>
              <a:rPr lang="en-GB" sz="2200" dirty="0" smtClean="0">
                <a:solidFill>
                  <a:schemeClr val="tx1">
                    <a:lumMod val="75000"/>
                    <a:lumOff val="25000"/>
                  </a:schemeClr>
                </a:solidFill>
                <a:latin typeface="Arial" panose="020B0604020202020204" pitchFamily="34" charset="0"/>
                <a:cs typeface="Arial" panose="020B0604020202020204" pitchFamily="34" charset="0"/>
              </a:rPr>
              <a:t> nag 16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awr</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yr</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wythnos</a:t>
            </a:r>
            <a:endParaRPr lang="en-GB" sz="2200" dirty="0" smtClean="0">
              <a:solidFill>
                <a:schemeClr val="tx1">
                  <a:lumMod val="75000"/>
                  <a:lumOff val="25000"/>
                </a:schemeClr>
              </a:solidFill>
              <a:latin typeface="Arial" panose="020B0604020202020204" pitchFamily="34" charset="0"/>
              <a:cs typeface="Arial" panose="020B0604020202020204" pitchFamily="34" charset="0"/>
            </a:endParaRPr>
          </a:p>
          <a:p>
            <a:r>
              <a:rPr lang="en-GB" sz="2200" dirty="0" err="1" smtClean="0">
                <a:solidFill>
                  <a:schemeClr val="tx1">
                    <a:lumMod val="75000"/>
                    <a:lumOff val="25000"/>
                  </a:schemeClr>
                </a:solidFill>
                <a:latin typeface="Arial" panose="020B0604020202020204" pitchFamily="34" charset="0"/>
                <a:cs typeface="Arial" panose="020B0604020202020204" pitchFamily="34" charset="0"/>
              </a:rPr>
              <a:t>Dywed</a:t>
            </a:r>
            <a:r>
              <a:rPr lang="en-GB" sz="2200" dirty="0" smtClean="0">
                <a:solidFill>
                  <a:schemeClr val="tx1">
                    <a:lumMod val="75000"/>
                    <a:lumOff val="25000"/>
                  </a:schemeClr>
                </a:solidFill>
                <a:latin typeface="Arial" panose="020B0604020202020204" pitchFamily="34" charset="0"/>
                <a:cs typeface="Arial" panose="020B0604020202020204" pitchFamily="34" charset="0"/>
              </a:rPr>
              <a:t> y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mwyafrif</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o’r</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gwarchodwyr</a:t>
            </a:r>
            <a:r>
              <a:rPr lang="en-GB" sz="2200" dirty="0" smtClean="0">
                <a:solidFill>
                  <a:schemeClr val="tx1">
                    <a:lumMod val="75000"/>
                    <a:lumOff val="25000"/>
                  </a:schemeClr>
                </a:solidFill>
                <a:latin typeface="Arial" panose="020B0604020202020204" pitchFamily="34" charset="0"/>
                <a:cs typeface="Arial" panose="020B0604020202020204" pitchFamily="34" charset="0"/>
              </a:rPr>
              <a:t> plant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fod</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ganddynt</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gymhwyster</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lefel</a:t>
            </a:r>
            <a:r>
              <a:rPr lang="en-GB" sz="2200" dirty="0" smtClean="0">
                <a:solidFill>
                  <a:schemeClr val="tx1">
                    <a:lumMod val="75000"/>
                    <a:lumOff val="25000"/>
                  </a:schemeClr>
                </a:solidFill>
                <a:latin typeface="Arial" panose="020B0604020202020204" pitchFamily="34" charset="0"/>
                <a:cs typeface="Arial" panose="020B0604020202020204" pitchFamily="34" charset="0"/>
              </a:rPr>
              <a:t> 3. </a:t>
            </a:r>
          </a:p>
          <a:p>
            <a:r>
              <a:rPr lang="en-GB" sz="2200" dirty="0" err="1" smtClean="0">
                <a:solidFill>
                  <a:schemeClr val="tx1">
                    <a:lumMod val="75000"/>
                    <a:lumOff val="25000"/>
                  </a:schemeClr>
                </a:solidFill>
                <a:latin typeface="Arial" panose="020B0604020202020204" pitchFamily="34" charset="0"/>
                <a:cs typeface="Arial" panose="020B0604020202020204" pitchFamily="34" charset="0"/>
              </a:rPr>
              <a:t>Mae’r</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rhan</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fwyaf</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o’r</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ymarferwyr</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gofal</a:t>
            </a:r>
            <a:r>
              <a:rPr lang="en-GB" sz="2200" dirty="0" smtClean="0">
                <a:solidFill>
                  <a:schemeClr val="tx1">
                    <a:lumMod val="75000"/>
                    <a:lumOff val="25000"/>
                  </a:schemeClr>
                </a:solidFill>
                <a:latin typeface="Arial" panose="020B0604020202020204" pitchFamily="34" charset="0"/>
                <a:cs typeface="Arial" panose="020B0604020202020204" pitchFamily="34" charset="0"/>
              </a:rPr>
              <a:t> plant a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chwarae</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yn</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bodloni’r</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gofynion</a:t>
            </a:r>
            <a:r>
              <a:rPr lang="en-GB" sz="2200" dirty="0" smtClean="0">
                <a:solidFill>
                  <a:schemeClr val="tx1">
                    <a:lumMod val="75000"/>
                    <a:lumOff val="25000"/>
                  </a:schemeClr>
                </a:solidFill>
                <a:latin typeface="Arial" panose="020B0604020202020204" pitchFamily="34" charset="0"/>
                <a:cs typeface="Arial" panose="020B0604020202020204" pitchFamily="34" charset="0"/>
              </a:rPr>
              <a:t> o ran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cymwysterau</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nodir</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yn</a:t>
            </a:r>
            <a:r>
              <a:rPr lang="en-GB" sz="2200" dirty="0" smtClean="0">
                <a:solidFill>
                  <a:schemeClr val="tx1">
                    <a:lumMod val="75000"/>
                    <a:lumOff val="25000"/>
                  </a:schemeClr>
                </a:solidFill>
                <a:latin typeface="Arial" panose="020B0604020202020204" pitchFamily="34" charset="0"/>
                <a:cs typeface="Arial" panose="020B0604020202020204" pitchFamily="34" charset="0"/>
              </a:rPr>
              <a:t> y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Safonau</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Gofynnol</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r>
              <a:rPr lang="en-GB" sz="2200" dirty="0" err="1" smtClean="0">
                <a:solidFill>
                  <a:schemeClr val="tx1">
                    <a:lumMod val="75000"/>
                    <a:lumOff val="25000"/>
                  </a:schemeClr>
                </a:solidFill>
                <a:latin typeface="Arial" panose="020B0604020202020204" pitchFamily="34" charset="0"/>
                <a:cs typeface="Arial" panose="020B0604020202020204" pitchFamily="34" charset="0"/>
              </a:rPr>
              <a:t>Cenedlaethol</a:t>
            </a:r>
            <a:r>
              <a:rPr lang="en-GB" sz="2200" dirty="0" smtClean="0">
                <a:solidFill>
                  <a:schemeClr val="tx1">
                    <a:lumMod val="75000"/>
                    <a:lumOff val="25000"/>
                  </a:schemeClr>
                </a:solidFill>
                <a:latin typeface="Arial" panose="020B0604020202020204" pitchFamily="34" charset="0"/>
                <a:cs typeface="Arial" panose="020B0604020202020204" pitchFamily="34" charset="0"/>
              </a:rPr>
              <a:t>. </a:t>
            </a:r>
            <a:endParaRPr lang="en-GB" sz="2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2"/>
          </p:nvPr>
        </p:nvSpPr>
        <p:spPr>
          <a:xfrm>
            <a:off x="4648200" y="1673773"/>
            <a:ext cx="4359166" cy="5021317"/>
          </a:xfrm>
        </p:spPr>
        <p:txBody>
          <a:bodyPr>
            <a:noAutofit/>
          </a:bodyPr>
          <a:lstStyle/>
          <a:p>
            <a:r>
              <a:rPr lang="en-GB" sz="2200" dirty="0" smtClean="0">
                <a:latin typeface="Arial" panose="020B0604020202020204" pitchFamily="34" charset="0"/>
                <a:cs typeface="Arial" panose="020B0604020202020204" pitchFamily="34" charset="0"/>
              </a:rPr>
              <a:t>22.3% (3,402) of staff in all early years and childcare service were found to be working less than 16 hours per week</a:t>
            </a:r>
          </a:p>
          <a:p>
            <a:r>
              <a:rPr lang="en-GB" sz="2200" dirty="0" smtClean="0">
                <a:latin typeface="Arial" panose="020B0604020202020204" pitchFamily="34" charset="0"/>
                <a:cs typeface="Arial" panose="020B0604020202020204" pitchFamily="34" charset="0"/>
              </a:rPr>
              <a:t>Majority of child minders state that they have a level 3 qualification.</a:t>
            </a:r>
          </a:p>
          <a:p>
            <a:r>
              <a:rPr lang="en-GB" sz="2200" dirty="0" smtClean="0">
                <a:latin typeface="Arial" panose="020B0604020202020204" pitchFamily="34" charset="0"/>
                <a:cs typeface="Arial" panose="020B0604020202020204" pitchFamily="34" charset="0"/>
              </a:rPr>
              <a:t>Most childcare and play practitioners are meeting the qualification requirements set out in the NMS.</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794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972" y="3175146"/>
            <a:ext cx="6637283" cy="899051"/>
          </a:xfrm>
        </p:spPr>
        <p:txBody>
          <a:bodyPr>
            <a:normAutofit fontScale="90000"/>
          </a:bodyPr>
          <a:lstStyle/>
          <a:p>
            <a:r>
              <a:rPr lang="en-GB" dirty="0" err="1" smtClean="0">
                <a:solidFill>
                  <a:schemeClr val="tx1">
                    <a:lumMod val="75000"/>
                    <a:lumOff val="25000"/>
                  </a:schemeClr>
                </a:solidFill>
                <a:latin typeface="Arial" panose="020B0604020202020204" pitchFamily="34" charset="0"/>
                <a:cs typeface="Arial" panose="020B0604020202020204" pitchFamily="34" charset="0"/>
              </a:rPr>
              <a:t>Diweddariad</a:t>
            </a:r>
            <a:r>
              <a:rPr lang="en-GB" dirty="0" smtClean="0">
                <a:solidFill>
                  <a:schemeClr val="tx1">
                    <a:lumMod val="75000"/>
                    <a:lumOff val="25000"/>
                  </a:schemeClr>
                </a:solidFill>
                <a:latin typeface="Arial" panose="020B0604020202020204" pitchFamily="34" charset="0"/>
                <a:cs typeface="Arial" panose="020B0604020202020204" pitchFamily="34" charset="0"/>
              </a:rPr>
              <a:t> </a:t>
            </a:r>
            <a:r>
              <a:rPr lang="en-GB" dirty="0" err="1">
                <a:solidFill>
                  <a:schemeClr val="tx1">
                    <a:lumMod val="75000"/>
                    <a:lumOff val="25000"/>
                  </a:schemeClr>
                </a:solidFill>
                <a:latin typeface="Arial" panose="020B0604020202020204" pitchFamily="34" charset="0"/>
                <a:cs typeface="Arial" panose="020B0604020202020204" pitchFamily="34" charset="0"/>
              </a:rPr>
              <a:t>gan</a:t>
            </a:r>
            <a:r>
              <a:rPr lang="en-GB" dirty="0">
                <a:solidFill>
                  <a:schemeClr val="tx1">
                    <a:lumMod val="75000"/>
                    <a:lumOff val="25000"/>
                  </a:schemeClr>
                </a:solidFill>
                <a:latin typeface="Arial" panose="020B0604020202020204" pitchFamily="34" charset="0"/>
                <a:cs typeface="Arial" panose="020B0604020202020204" pitchFamily="34" charset="0"/>
              </a:rPr>
              <a:t> </a:t>
            </a:r>
            <a:r>
              <a:rPr lang="en-GB" dirty="0" err="1">
                <a:solidFill>
                  <a:schemeClr val="tx1">
                    <a:lumMod val="75000"/>
                    <a:lumOff val="25000"/>
                  </a:schemeClr>
                </a:solidFill>
                <a:latin typeface="Arial" panose="020B0604020202020204" pitchFamily="34" charset="0"/>
                <a:cs typeface="Arial" panose="020B0604020202020204" pitchFamily="34" charset="0"/>
              </a:rPr>
              <a:t>polisi</a:t>
            </a:r>
            <a:r>
              <a:rPr lang="en-GB" dirty="0">
                <a:solidFill>
                  <a:schemeClr val="tx1">
                    <a:lumMod val="75000"/>
                    <a:lumOff val="25000"/>
                  </a:schemeClr>
                </a:solidFill>
                <a:latin typeface="Arial" panose="020B0604020202020204" pitchFamily="34" charset="0"/>
                <a:cs typeface="Arial" panose="020B0604020202020204" pitchFamily="34" charset="0"/>
              </a:rPr>
              <a:t> </a:t>
            </a:r>
            <a:r>
              <a:rPr lang="en-GB" dirty="0" err="1">
                <a:solidFill>
                  <a:schemeClr val="tx1">
                    <a:lumMod val="75000"/>
                    <a:lumOff val="25000"/>
                  </a:schemeClr>
                </a:solidFill>
                <a:latin typeface="Arial" panose="020B0604020202020204" pitchFamily="34" charset="0"/>
                <a:cs typeface="Arial" panose="020B0604020202020204" pitchFamily="34" charset="0"/>
              </a:rPr>
              <a:t>gofal</a:t>
            </a:r>
            <a:r>
              <a:rPr lang="en-GB" dirty="0">
                <a:solidFill>
                  <a:schemeClr val="tx1">
                    <a:lumMod val="75000"/>
                    <a:lumOff val="25000"/>
                  </a:schemeClr>
                </a:solidFill>
                <a:latin typeface="Arial" panose="020B0604020202020204" pitchFamily="34" charset="0"/>
                <a:cs typeface="Arial" panose="020B0604020202020204" pitchFamily="34" charset="0"/>
              </a:rPr>
              <a:t> plant a </a:t>
            </a:r>
            <a:r>
              <a:rPr lang="en-GB" dirty="0" err="1">
                <a:solidFill>
                  <a:schemeClr val="tx1">
                    <a:lumMod val="75000"/>
                    <a:lumOff val="25000"/>
                  </a:schemeClr>
                </a:solidFill>
                <a:latin typeface="Arial" panose="020B0604020202020204" pitchFamily="34" charset="0"/>
                <a:cs typeface="Arial" panose="020B0604020202020204" pitchFamily="34" charset="0"/>
              </a:rPr>
              <a:t>chwarae</a:t>
            </a:r>
            <a:r>
              <a:rPr lang="en-GB" dirty="0">
                <a:solidFill>
                  <a:schemeClr val="tx1">
                    <a:lumMod val="75000"/>
                    <a:lumOff val="25000"/>
                  </a:schemeClr>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Update from childcare and play policy</a:t>
            </a:r>
          </a:p>
        </p:txBody>
      </p:sp>
    </p:spTree>
    <p:extLst>
      <p:ext uri="{BB962C8B-B14F-4D97-AF65-F5344CB8AC3E}">
        <p14:creationId xmlns:p14="http://schemas.microsoft.com/office/powerpoint/2010/main" val="2094587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FF3C5B18883D4E21973B57C2EEED7FD1" version="1.0.0">
  <systemFields>
    <field name="Objective-Id">
      <value order="0">A32922804</value>
    </field>
    <field name="Objective-Title">
      <value order="0">210111-PowerPoint presentation childcare and play for WEB</value>
    </field>
    <field name="Objective-Description">
      <value order="0"/>
    </field>
    <field name="Objective-CreationStamp">
      <value order="0">2021-01-11T15:53:07Z</value>
    </field>
    <field name="Objective-IsApproved">
      <value order="0">false</value>
    </field>
    <field name="Objective-IsPublished">
      <value order="0">true</value>
    </field>
    <field name="Objective-DatePublished">
      <value order="0">2021-01-11T15:54:17Z</value>
    </field>
    <field name="Objective-ModificationStamp">
      <value order="0">2021-01-11T15:54:25Z</value>
    </field>
    <field name="Objective-Owner">
      <value order="0">Mackintosh, Emma (CIW - Support Services)</value>
    </field>
    <field name="Objective-Path">
      <value order="0">Objective Global Folder:Business File Plan:Education &amp; Public Services (EPS):Education &amp; Public Services (EPS) - Communities &amp; Tackling Poverty - Care Inspectorate Wales (CIW):1 - Save:# Inspectorate - Care &amp; Social Services Inspectorate Wales (CSSIW):40 Communications:2020-2021:CIW - External Events - 2020-2021:03. Online events - Childcare</value>
    </field>
    <field name="Objective-Parent">
      <value order="0">03. Online events - Childcare</value>
    </field>
    <field name="Objective-State">
      <value order="0">Published</value>
    </field>
    <field name="Objective-VersionId">
      <value order="0">vA65253349</value>
    </field>
    <field name="Objective-Version">
      <value order="0">1.0</value>
    </field>
    <field name="Objective-VersionNumber">
      <value order="0">1</value>
    </field>
    <field name="Objective-VersionComment">
      <value order="0">First version</value>
    </field>
    <field name="Objective-FileNumber">
      <value order="0">qA1409702</value>
    </field>
    <field name="Objective-Classification">
      <value order="0">Official</value>
    </field>
    <field name="Objective-Caveats">
      <value order="0"/>
    </field>
  </systemFields>
  <catalogues>
    <catalogue name="Document Type Catalogue" type="type" ori="id:cA14">
      <field name="Objective-Language">
        <value order="0">English (eng)</value>
      </field>
      <field name="Objective-Date Acquired">
        <value order="0"/>
      </field>
      <field name="Objective-What to Keep">
        <value order="0">No</value>
      </field>
      <field name="Objective-Official Translation">
        <value order="0"/>
      </field>
      <field name="Objective-Connect Creator">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2.xml><?xml version="1.0" encoding="utf-8"?>
<ct:contentTypeSchema xmlns:ct="http://schemas.microsoft.com/office/2006/metadata/contentType" xmlns:ma="http://schemas.microsoft.com/office/2006/metadata/properties/metaAttributes" ct:_="" ma:_="" ma:contentTypeName="Document" ma:contentTypeID="0x010100739205D88DC4F44CB1CA8437F92B0221" ma:contentTypeVersion="13" ma:contentTypeDescription="Create a new document." ma:contentTypeScope="" ma:versionID="c832bcf6d0f7fa7367bd1420f447f07f">
  <xsd:schema xmlns:xsd="http://www.w3.org/2001/XMLSchema" xmlns:xs="http://www.w3.org/2001/XMLSchema" xmlns:p="http://schemas.microsoft.com/office/2006/metadata/properties" xmlns:ns3="ef277e87-290d-49c5-91d0-3912be04ccbd" xmlns:ns4="93868ba0-4f09-432e-b4a8-1e7798b1a206" targetNamespace="http://schemas.microsoft.com/office/2006/metadata/properties" ma:root="true" ma:fieldsID="de2ae8d88301f6c8767cafd7083f6532" ns3:_="" ns4:_="">
    <xsd:import namespace="ef277e87-290d-49c5-91d0-3912be04ccbd"/>
    <xsd:import namespace="93868ba0-4f09-432e-b4a8-1e7798b1a20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277e87-290d-49c5-91d0-3912be04cc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868ba0-4f09-432e-b4a8-1e7798b1a2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2.xml><?xml version="1.0" encoding="utf-8"?>
<ds:datastoreItem xmlns:ds="http://schemas.openxmlformats.org/officeDocument/2006/customXml" ds:itemID="{D31FC7E9-46C5-42F9-BF22-04BB472D22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277e87-290d-49c5-91d0-3912be04ccbd"/>
    <ds:schemaRef ds:uri="93868ba0-4f09-432e-b4a8-1e7798b1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179485-AC2F-4E36-904D-EA1759E699A8}">
  <ds:schemaRefs>
    <ds:schemaRef ds:uri="http://purl.org/dc/terms/"/>
    <ds:schemaRef ds:uri="http://schemas.openxmlformats.org/package/2006/metadata/core-properties"/>
    <ds:schemaRef ds:uri="http://purl.org/dc/dcmitype/"/>
    <ds:schemaRef ds:uri="http://schemas.microsoft.com/office/infopath/2007/PartnerControls"/>
    <ds:schemaRef ds:uri="ef277e87-290d-49c5-91d0-3912be04ccbd"/>
    <ds:schemaRef ds:uri="http://purl.org/dc/elements/1.1/"/>
    <ds:schemaRef ds:uri="http://schemas.microsoft.com/office/2006/metadata/properties"/>
    <ds:schemaRef ds:uri="http://schemas.microsoft.com/office/2006/documentManagement/types"/>
    <ds:schemaRef ds:uri="93868ba0-4f09-432e-b4a8-1e7798b1a206"/>
    <ds:schemaRef ds:uri="http://www.w3.org/XML/1998/namespace"/>
  </ds:schemaRefs>
</ds:datastoreItem>
</file>

<file path=customXml/itemProps4.xml><?xml version="1.0" encoding="utf-8"?>
<ds:datastoreItem xmlns:ds="http://schemas.openxmlformats.org/officeDocument/2006/customXml" ds:itemID="{D89A79A1-9EB3-43D5-B361-A94EFD6D25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1537</TotalTime>
  <Words>1060</Words>
  <Application>Microsoft Office PowerPoint</Application>
  <PresentationFormat>On-screen Show (4:3)</PresentationFormat>
  <Paragraphs>104</Paragraphs>
  <Slides>14</Slides>
  <Notes>5</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14</vt:i4>
      </vt:variant>
    </vt:vector>
  </HeadingPairs>
  <TitlesOfParts>
    <vt:vector size="22" baseType="lpstr">
      <vt:lpstr>Arial</vt:lpstr>
      <vt:lpstr>Calibri</vt:lpstr>
      <vt:lpstr>Calibri Light</vt:lpstr>
      <vt:lpstr>Office Theme</vt:lpstr>
      <vt:lpstr>Custom Design</vt:lpstr>
      <vt:lpstr>1_Custom Design</vt:lpstr>
      <vt:lpstr>1_Office Theme</vt:lpstr>
      <vt:lpstr>2_Office Theme</vt:lpstr>
      <vt:lpstr>                 DIWEDDARIAD / UPDATE  Cofrestru ac Arolygu Gofal Plant a Chwarae Childcare and Play Inspection and Registration  </vt:lpstr>
      <vt:lpstr>Gwasanaethau gofal plant a chwarae – Achosion o gau gwasanaethau dros dro o ganlyniad i COVID-19 a’u hailagor, yn gywir ar 13/11/2020</vt:lpstr>
      <vt:lpstr>Diweddariad ar y broses gofrestru AGC / CIW Registration update</vt:lpstr>
      <vt:lpstr>AGC Ar-lein / CIW Online</vt:lpstr>
      <vt:lpstr>Ymateb i’r pandemig Response to the pandemic</vt:lpstr>
      <vt:lpstr>Datganiad Hunanasesu Gwasanaeth (SASS) 2020 – y prif ganfyddiadau / SASS 2020 – findings </vt:lpstr>
      <vt:lpstr>Datganiad Hunanasesu Gwasanaeth / Self-Assessment of Service Statement (SASS) 2020</vt:lpstr>
      <vt:lpstr>Datganiad Hunanasesu Gwasanaeth / Self-Assessment of Service Statement (SASS) 2020</vt:lpstr>
      <vt:lpstr>Diweddariad gan polisi gofal plant a chwarae / Update from childcare and play policy</vt:lpstr>
      <vt:lpstr>PowerPoint Presentation</vt:lpstr>
      <vt:lpstr>Heriau/Challenges </vt:lpstr>
      <vt:lpstr>Y cymorth a ddarparwyd/Support provided</vt:lpstr>
      <vt:lpstr>Monitro a’n cynigion ar gyfer cymorth parhaus Monitoring and our proposals for ongoing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Welsh Government</dc:creator>
  <cp:lastModifiedBy>Mackintosh, Emma (CIW - Support Services)</cp:lastModifiedBy>
  <cp:revision>77</cp:revision>
  <cp:lastPrinted>2018-10-26T13:08:34Z</cp:lastPrinted>
  <dcterms:created xsi:type="dcterms:W3CDTF">2018-01-15T10:38:58Z</dcterms:created>
  <dcterms:modified xsi:type="dcterms:W3CDTF">2021-01-11T15:53:10Z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A32922804</vt:lpwstr>
  </property>
  <property fmtid="{D5CDD505-2E9C-101B-9397-08002B2CF9AE}" pid="4" name="Objective-Title">
    <vt:lpwstr>210111-PowerPoint presentation childcare and play for WEB</vt:lpwstr>
  </property>
  <property fmtid="{D5CDD505-2E9C-101B-9397-08002B2CF9AE}" pid="5" name="Objective-Description">
    <vt:lpwstr/>
  </property>
  <property fmtid="{D5CDD505-2E9C-101B-9397-08002B2CF9AE}" pid="6" name="Objective-CreationStamp">
    <vt:filetime>2021-01-11T15:53:07Z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2021-01-11T15:54:17Z</vt:filetime>
  </property>
  <property fmtid="{D5CDD505-2E9C-101B-9397-08002B2CF9AE}" pid="10" name="Objective-ModificationStamp">
    <vt:filetime>2021-01-11T15:54:25Z</vt:filetime>
  </property>
  <property fmtid="{D5CDD505-2E9C-101B-9397-08002B2CF9AE}" pid="11" name="Objective-Owner">
    <vt:lpwstr>Mackintosh, Emma (CIW - Support Services)</vt:lpwstr>
  </property>
  <property fmtid="{D5CDD505-2E9C-101B-9397-08002B2CF9AE}" pid="12" name="Objective-Path">
    <vt:lpwstr>Objective Global Folder:Business File Plan:Education &amp; Public Services (EPS):Education &amp; Public Services (EPS) - Communities &amp; Tackling Poverty - Care Inspectorate Wales (CIW):1 - Save:# Inspectorate - Care &amp; Social Services Inspectorate Wales (CSSIW):40 Communications:2020-2021:CIW - External Events - 2020-2021:03. Online events - Childcare</vt:lpwstr>
  </property>
  <property fmtid="{D5CDD505-2E9C-101B-9397-08002B2CF9AE}" pid="13" name="Objective-Parent">
    <vt:lpwstr>03. Online events - Childcare</vt:lpwstr>
  </property>
  <property fmtid="{D5CDD505-2E9C-101B-9397-08002B2CF9AE}" pid="14" name="Objective-State">
    <vt:lpwstr>Published</vt:lpwstr>
  </property>
  <property fmtid="{D5CDD505-2E9C-101B-9397-08002B2CF9AE}" pid="15" name="Objective-VersionId">
    <vt:lpwstr>vA65253349</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qA1409702</vt:lpwstr>
  </property>
  <property fmtid="{D5CDD505-2E9C-101B-9397-08002B2CF9AE}" pid="20" name="Objective-Classification">
    <vt:lpwstr>Official</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lpwstr/>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y fmtid="{D5CDD505-2E9C-101B-9397-08002B2CF9AE}" pid="28" name="Objective-Language [system]">
    <vt:lpwstr>English (eng)</vt:lpwstr>
  </property>
  <property fmtid="{D5CDD505-2E9C-101B-9397-08002B2CF9AE}" pid="29" name="Objective-Date Acquired [system]">
    <vt:lpwstr/>
  </property>
  <property fmtid="{D5CDD505-2E9C-101B-9397-08002B2CF9AE}" pid="30" name="Objective-What to Keep [system]">
    <vt:lpwstr>No</vt:lpwstr>
  </property>
  <property fmtid="{D5CDD505-2E9C-101B-9397-08002B2CF9AE}" pid="31" name="Objective-Official Translation [system]">
    <vt:lpwstr/>
  </property>
  <property fmtid="{D5CDD505-2E9C-101B-9397-08002B2CF9AE}" pid="32" name="Objective-Connect Creator [system]">
    <vt:lpwstr/>
  </property>
  <property fmtid="{D5CDD505-2E9C-101B-9397-08002B2CF9AE}" pid="33" name="ContentTypeId">
    <vt:lpwstr>0x010100739205D88DC4F44CB1CA8437F92B0221</vt:lpwstr>
  </property>
</Properties>
</file>