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5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53" r:id="rId6"/>
  </p:sld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0"/>
    <p:restoredTop sz="94634"/>
  </p:normalViewPr>
  <p:slideViewPr>
    <p:cSldViewPr snapToGrid="0" snapToObjects="1">
      <p:cViewPr>
        <p:scale>
          <a:sx n="65" d="100"/>
          <a:sy n="65" d="100"/>
        </p:scale>
        <p:origin x="4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8" /><Relationship Type="http://schemas.openxmlformats.org/officeDocument/2006/relationships/slide" Target="slides/slide7.xml" Id="rId13" /><Relationship Type="http://schemas.openxmlformats.org/officeDocument/2006/relationships/viewProps" Target="viewProps.xml" Id="rId18" /><Relationship Type="http://schemas.openxmlformats.org/officeDocument/2006/relationships/customXml" Target="../customXml/item3.xml" Id="rId3" /><Relationship Type="http://schemas.openxmlformats.org/officeDocument/2006/relationships/slide" Target="slides/slide1.xml" Id="rId7" /><Relationship Type="http://schemas.openxmlformats.org/officeDocument/2006/relationships/slide" Target="slides/slide6.xml" Id="rId12" /><Relationship Type="http://schemas.openxmlformats.org/officeDocument/2006/relationships/presProps" Target="presProps.xml" Id="rId17" /><Relationship Type="http://schemas.openxmlformats.org/officeDocument/2006/relationships/customXml" Target="../customXml/item2.xml" Id="rId2" /><Relationship Type="http://schemas.openxmlformats.org/officeDocument/2006/relationships/slide" Target="slides/slide10.xml" Id="rId16" /><Relationship Type="http://schemas.openxmlformats.org/officeDocument/2006/relationships/tableStyles" Target="tableStyles.xml" Id="rId20" /><Relationship Type="http://schemas.openxmlformats.org/officeDocument/2006/relationships/slideMaster" Target="slideMasters/slideMaster2.xml" Id="rId6" /><Relationship Type="http://schemas.openxmlformats.org/officeDocument/2006/relationships/slide" Target="slides/slide5.xml" Id="rId11" /><Relationship Type="http://schemas.openxmlformats.org/officeDocument/2006/relationships/slideMaster" Target="slideMasters/slideMaster1.xml" Id="rId5" /><Relationship Type="http://schemas.openxmlformats.org/officeDocument/2006/relationships/slide" Target="slides/slide9.xml" Id="rId15" /><Relationship Type="http://schemas.openxmlformats.org/officeDocument/2006/relationships/slide" Target="slides/slide4.xml" Id="rId10" /><Relationship Type="http://schemas.openxmlformats.org/officeDocument/2006/relationships/theme" Target="theme/theme1.xml" Id="rId19" /><Relationship Type="http://schemas.openxmlformats.org/officeDocument/2006/relationships/customXml" Target="../customXml/item4.xml" Id="rId4" /><Relationship Type="http://schemas.openxmlformats.org/officeDocument/2006/relationships/slide" Target="slides/slide3.xml" Id="rId9" /><Relationship Type="http://schemas.openxmlformats.org/officeDocument/2006/relationships/slide" Target="slides/slide8.xml" Id="rId14" /><Relationship Type="http://schemas.openxmlformats.org/officeDocument/2006/relationships/customXml" Target="/customXML/item5.xml" Id="R2a95684f85e741da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04705"/>
            <a:ext cx="9144000" cy="1797291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901995"/>
            <a:ext cx="9144000" cy="2765977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Names &amp; Date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91540" y="4856206"/>
            <a:ext cx="1040892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711" y="5454961"/>
            <a:ext cx="1670400" cy="835200"/>
          </a:xfrm>
          <a:prstGeom prst="rect">
            <a:avLst/>
          </a:prstGeom>
        </p:spPr>
      </p:pic>
      <p:pic>
        <p:nvPicPr>
          <p:cNvPr id="6" name="Picture 2" descr="Q) logo[1]">
            <a:extLst>
              <a:ext uri="{FF2B5EF4-FFF2-40B4-BE49-F238E27FC236}">
                <a16:creationId xmlns:a16="http://schemas.microsoft.com/office/drawing/2014/main" id="{195B478C-FC19-47F7-ABD0-114EA6DFAE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000" y="5384992"/>
            <a:ext cx="1584000" cy="83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BFA9C1-6F46-4D16-8D6B-DD3CAC024F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83422" y="5316176"/>
            <a:ext cx="4896000" cy="97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28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16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0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7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4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3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29"/>
            <a:ext cx="10515600" cy="1097280"/>
          </a:xfrm>
        </p:spPr>
        <p:txBody>
          <a:bodyPr/>
          <a:lstStyle>
            <a:lvl1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788"/>
            <a:ext cx="10515600" cy="45138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000" y="6000179"/>
            <a:ext cx="1656000" cy="82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F4DF55-4FC0-4E0B-A64F-FF505A9115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609" y="6000179"/>
            <a:ext cx="3076382" cy="612000"/>
          </a:xfrm>
          <a:prstGeom prst="rect">
            <a:avLst/>
          </a:prstGeom>
        </p:spPr>
      </p:pic>
      <p:pic>
        <p:nvPicPr>
          <p:cNvPr id="6" name="Picture 2" descr="Q) logo[1]">
            <a:extLst>
              <a:ext uri="{FF2B5EF4-FFF2-40B4-BE49-F238E27FC236}">
                <a16:creationId xmlns:a16="http://schemas.microsoft.com/office/drawing/2014/main" id="{1EE71BFF-4A35-401C-833B-5CF7B8F4E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4" y="6000179"/>
            <a:ext cx="1363636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03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29"/>
            <a:ext cx="10515602" cy="1097280"/>
          </a:xfrm>
        </p:spPr>
        <p:txBody>
          <a:bodyPr/>
          <a:lstStyle>
            <a:lvl1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000" y="6000179"/>
            <a:ext cx="1656000" cy="82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F4DF55-4FC0-4E0B-A64F-FF505A9115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609" y="6000179"/>
            <a:ext cx="3076382" cy="612000"/>
          </a:xfrm>
          <a:prstGeom prst="rect">
            <a:avLst/>
          </a:prstGeom>
        </p:spPr>
      </p:pic>
      <p:pic>
        <p:nvPicPr>
          <p:cNvPr id="6" name="Picture 2" descr="Q) logo[1]">
            <a:extLst>
              <a:ext uri="{FF2B5EF4-FFF2-40B4-BE49-F238E27FC236}">
                <a16:creationId xmlns:a16="http://schemas.microsoft.com/office/drawing/2014/main" id="{1EE71BFF-4A35-401C-833B-5CF7B8F4E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4" y="6000179"/>
            <a:ext cx="1363636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81821F-9E03-49C7-8B05-ACC436EF2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5604"/>
            <a:ext cx="5181600" cy="45142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581FBE-304E-4D43-B95A-BD2D07B57FC6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172202" y="1445604"/>
            <a:ext cx="5181600" cy="45142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16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29"/>
            <a:ext cx="10515600" cy="1113906"/>
          </a:xfrm>
        </p:spPr>
        <p:txBody>
          <a:bodyPr/>
          <a:lstStyle>
            <a:lvl1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5604"/>
            <a:ext cx="5181600" cy="45142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9340" y="1445605"/>
            <a:ext cx="5181600" cy="45142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D10B2E-F237-4957-A66B-4B80344DA2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69997" y="4800396"/>
            <a:ext cx="3076382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6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51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60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7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00F5B5-59DD-9B48-AACE-389577454F7F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0037FD-8B81-974F-A6C5-E713422B4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1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6378"/>
            <a:ext cx="10515600" cy="1198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36716"/>
            <a:ext cx="10515600" cy="4511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44880" y="1375755"/>
            <a:ext cx="1040892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04560"/>
            <a:ext cx="1661160" cy="83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4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1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061" y="632477"/>
            <a:ext cx="11079094" cy="1797291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300" dirty="0"/>
              <a:t>Balancing Rights, Risks and </a:t>
            </a:r>
            <a:r>
              <a:rPr lang="en-US" sz="5300" dirty="0" smtClean="0"/>
              <a:t>Responsibilities</a:t>
            </a:r>
            <a:br>
              <a:rPr lang="en-US" sz="5300" dirty="0" smtClean="0"/>
            </a:br>
            <a:r>
              <a:rPr lang="1106" sz="4800" dirty="0"/>
              <a:t>Cydbwyso Hawliau, Risgiau a Chyfrifoldebau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1995"/>
            <a:ext cx="9144000" cy="244672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0128" y="2088373"/>
            <a:ext cx="10657469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Imogen </a:t>
            </a:r>
            <a:r>
              <a:rPr lang="en-GB" sz="2800" dirty="0" smtClean="0"/>
              <a:t>Blood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Care Inspecto</a:t>
            </a:r>
            <a:r>
              <a:rPr lang="en-GB" sz="2800" dirty="0"/>
              <a:t>rate </a:t>
            </a:r>
            <a:r>
              <a:rPr lang="en-GB" sz="2800" dirty="0" smtClean="0"/>
              <a:t>Wales / </a:t>
            </a:r>
            <a:r>
              <a:rPr lang="en-GB" sz="2800" dirty="0"/>
              <a:t>Social Care Wales Learning Event</a:t>
            </a:r>
          </a:p>
          <a:p>
            <a:pPr algn="ctr"/>
            <a:r>
              <a:rPr lang="en-GB" sz="2800" dirty="0"/>
              <a:t>16th December </a:t>
            </a:r>
            <a:r>
              <a:rPr lang="en-GB" sz="2800" dirty="0"/>
              <a:t>2020</a:t>
            </a:r>
          </a:p>
          <a:p>
            <a:pPr algn="ctr">
              <a:defRPr b="0" i="0"/>
            </a:pPr>
            <a:r>
              <a:rPr lang="1106" sz="2800" dirty="0"/>
              <a:t>Digwyddiad Dysgu Arolygiaeth Gofal Cymru / Gofal Cymdeithasol Cymru</a:t>
            </a:r>
          </a:p>
          <a:p>
            <a:pPr algn="ctr">
              <a:defRPr b="0" i="0"/>
            </a:pPr>
            <a:r>
              <a:rPr lang="1106" sz="2800" dirty="0" smtClean="0"/>
              <a:t>16 </a:t>
            </a:r>
            <a:r>
              <a:rPr lang="1106" sz="2800" dirty="0"/>
              <a:t>Rhagfyr 2020 </a:t>
            </a:r>
          </a:p>
          <a:p>
            <a:pPr algn="ctr"/>
            <a:endParaRPr lang="en-GB" sz="2400" dirty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257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E8E-32B2-4698-BB03-EF3625C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9"/>
            <a:ext cx="5181600" cy="1097280"/>
          </a:xfrm>
        </p:spPr>
        <p:txBody>
          <a:bodyPr>
            <a:noAutofit/>
          </a:bodyPr>
          <a:lstStyle/>
          <a:p>
            <a:r>
              <a:rPr lang="en-GB" sz="4000" dirty="0"/>
              <a:t>What enables this way of working?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9244-8E7B-4D28-90B7-05E94899E0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Organisational commitment to putting this into practice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time and skills development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reflection in supervision/ team meetings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‘parallel process’: learning (not blame) culture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Recording decisions: defensible practice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Collective responsibility: wider partnerships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CAA-7AA5-43C5-9626-03C956097F96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sz="2400" dirty="0">
                <a:ea typeface="Calibri" panose="020F0502020204030204" pitchFamily="34" charset="0"/>
                <a:cs typeface="Times New Roman" panose="02020603050405020304" pitchFamily="18" charset="0"/>
              </a:rPr>
              <a:t>Ymrwymiad sefydliadol i roi hyn ar waith yn ymarferol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sz="2400" dirty="0">
                <a:ea typeface="Calibri" panose="020F0502020204030204" pitchFamily="34" charset="0"/>
                <a:cs typeface="Times New Roman" panose="02020603050405020304" pitchFamily="18" charset="0"/>
              </a:rPr>
              <a:t>Amser staff a datblygu sgiliau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sz="2400" dirty="0">
                <a:ea typeface="Calibri" panose="020F0502020204030204" pitchFamily="34" charset="0"/>
                <a:cs typeface="Times New Roman" panose="02020603050405020304" pitchFamily="18" charset="0"/>
              </a:rPr>
              <a:t>Myfyrio rheolaidd yn ystod sesiynau goruchwylio / cyfarfodydd tîm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sz="2400" dirty="0">
                <a:ea typeface="Calibri" panose="020F0502020204030204" pitchFamily="34" charset="0"/>
                <a:cs typeface="Times New Roman" panose="02020603050405020304" pitchFamily="18" charset="0"/>
              </a:rPr>
              <a:t>‘Proses gyfochrog’: diwylliant o ddysgu (nid rhoi bai)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sz="2400" dirty="0">
                <a:ea typeface="Calibri" panose="020F0502020204030204" pitchFamily="34" charset="0"/>
                <a:cs typeface="Times New Roman" panose="02020603050405020304" pitchFamily="18" charset="0"/>
              </a:rPr>
              <a:t>Cofnodi penderfyniadau: arfer y gellir ei amddiffyn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sz="2400" dirty="0">
                <a:ea typeface="Calibri" panose="020F0502020204030204" pitchFamily="34" charset="0"/>
                <a:cs typeface="Times New Roman" panose="02020603050405020304" pitchFamily="18" charset="0"/>
              </a:rPr>
              <a:t>Cyd-gyfrifoldeb: partneriaethau ehangach </a:t>
            </a:r>
          </a:p>
          <a:p>
            <a:pPr marL="0" indent="0">
              <a:buNone/>
            </a:pP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E8501-2A7D-471C-A6B2-3ADA5E477230}"/>
              </a:ext>
            </a:extLst>
          </p:cNvPr>
          <p:cNvSpPr txBox="1">
            <a:spLocks/>
          </p:cNvSpPr>
          <p:nvPr/>
        </p:nvSpPr>
        <p:spPr>
          <a:xfrm>
            <a:off x="6172202" y="149629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295511-5E84-4D5D-AEB9-46F2C690D4CF}"/>
              </a:ext>
            </a:extLst>
          </p:cNvPr>
          <p:cNvSpPr txBox="1">
            <a:spLocks/>
          </p:cNvSpPr>
          <p:nvPr/>
        </p:nvSpPr>
        <p:spPr>
          <a:xfrm>
            <a:off x="6172202" y="171740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1106" sz="4000" dirty="0"/>
              <a:t>Beth sy'n galluogi'r ffordd hon o weithio?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598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E8E-32B2-4698-BB03-EF3625C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9"/>
            <a:ext cx="5181600" cy="1097280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9244-8E7B-4D28-90B7-05E94899E0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3 projects on this topic by Imogen Blood &amp; </a:t>
            </a:r>
            <a:r>
              <a:rPr lang="en-GB" dirty="0" smtClean="0"/>
              <a:t>Associates / </a:t>
            </a:r>
            <a:r>
              <a:rPr lang="en-GB" dirty="0"/>
              <a:t>Practice Solutions for Social Care Wales: </a:t>
            </a:r>
          </a:p>
          <a:p>
            <a:r>
              <a:rPr lang="en-GB" sz="2400" dirty="0"/>
              <a:t>Positive risk and shared decision making (2018/19)</a:t>
            </a:r>
          </a:p>
          <a:p>
            <a:r>
              <a:rPr lang="en-GB" sz="2400" dirty="0"/>
              <a:t>Co-produced practice principles (2019/20)</a:t>
            </a:r>
          </a:p>
          <a:p>
            <a:r>
              <a:rPr lang="en-GB" sz="2400" dirty="0"/>
              <a:t>Balancing Risks, Rights and Responsibilities in Child Protection Services (2019)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CAA-7AA5-43C5-9626-03C956097F96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 b="0" i="0"/>
            </a:pPr>
            <a:r>
              <a:rPr lang="1106" sz="3000" dirty="0"/>
              <a:t>Tri phrosiect ar y pwnc hwn gan Imogen Blood &amp; Associates / Practice Solutions ar gyfer Gofal Cymdeithasol Cymru </a:t>
            </a:r>
          </a:p>
          <a:p>
            <a:pPr>
              <a:defRPr b="0" i="0"/>
            </a:pPr>
            <a:r>
              <a:rPr lang="1106" sz="2600" dirty="0"/>
              <a:t>Risgiau cadarnhaol a phenderfyniadau a rennir (2018/19)</a:t>
            </a:r>
          </a:p>
          <a:p>
            <a:pPr>
              <a:defRPr b="0" i="0"/>
            </a:pPr>
            <a:r>
              <a:rPr lang="1106" sz="2600" dirty="0"/>
              <a:t>Egwyddorion ymarfer a gyd-gynhyrchir (2019/20)</a:t>
            </a:r>
          </a:p>
          <a:p>
            <a:pPr>
              <a:defRPr b="0" i="0"/>
            </a:pPr>
            <a:r>
              <a:rPr lang="1106" sz="2600" dirty="0"/>
              <a:t>Cydbwyso Risgiau, Hawliau a Chyfrifoldebau mewn Gwasanaethau Amddiffyn Plant (2019)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E8501-2A7D-471C-A6B2-3ADA5E477230}"/>
              </a:ext>
            </a:extLst>
          </p:cNvPr>
          <p:cNvSpPr txBox="1">
            <a:spLocks/>
          </p:cNvSpPr>
          <p:nvPr/>
        </p:nvSpPr>
        <p:spPr>
          <a:xfrm>
            <a:off x="6172202" y="149629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295511-5E84-4D5D-AEB9-46F2C690D4CF}"/>
              </a:ext>
            </a:extLst>
          </p:cNvPr>
          <p:cNvSpPr txBox="1">
            <a:spLocks/>
          </p:cNvSpPr>
          <p:nvPr/>
        </p:nvSpPr>
        <p:spPr>
          <a:xfrm>
            <a:off x="6172202" y="171740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1106" dirty="0"/>
              <a:t>Cyflwyniad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53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E8E-32B2-4698-BB03-EF3625C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149629"/>
            <a:ext cx="5705168" cy="1097280"/>
          </a:xfrm>
        </p:spPr>
        <p:txBody>
          <a:bodyPr>
            <a:noAutofit/>
          </a:bodyPr>
          <a:lstStyle/>
          <a:p>
            <a:r>
              <a:rPr lang="en-GB" sz="3200" dirty="0"/>
              <a:t>What does it mean to ‘balance risks, rights and responsibilities’?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9244-8E7B-4D28-90B7-05E94899E0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 with what matters most to the person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Time, skills and listening; trust and respect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Don’t make assumptions: remain curious</a:t>
            </a:r>
          </a:p>
          <a:p>
            <a:r>
              <a:rPr lang="en-GB" dirty="0"/>
              <a:t>Weigh up the risks of different options – of doing nothing as well as doing something, of putting in a service as well as not, etc.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CAA-7AA5-43C5-9626-03C956097F96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>
              <a:defRPr b="0" i="0"/>
            </a:pPr>
            <a:r>
              <a:rPr lang="1106" dirty="0"/>
              <a:t>Dechrau gyda'r hyn sy'n bwysicaf i'r unigolyn </a:t>
            </a:r>
          </a:p>
          <a:p>
            <a:pPr lvl="1">
              <a:buFont typeface="Wingdings" panose="05000000000000000000" pitchFamily="2" charset="2"/>
              <a:buChar char="§"/>
              <a:defRPr b="0" i="0"/>
            </a:pPr>
            <a:r>
              <a:rPr lang="1106" dirty="0"/>
              <a:t>Amser, sgiliau a gwrando; ymddiriedaeth a pharch </a:t>
            </a:r>
          </a:p>
          <a:p>
            <a:pPr lvl="1">
              <a:buFont typeface="Wingdings" panose="05000000000000000000" pitchFamily="2" charset="2"/>
              <a:buChar char="§"/>
              <a:defRPr b="0" i="0"/>
            </a:pPr>
            <a:r>
              <a:rPr lang="1106" dirty="0"/>
              <a:t>Peidio â gwneud rhagdybiaethau: cynnal chwilfrydedd</a:t>
            </a:r>
          </a:p>
          <a:p>
            <a:pPr>
              <a:defRPr b="0" i="0"/>
            </a:pPr>
            <a:r>
              <a:rPr lang="1106" dirty="0"/>
              <a:t>Pwyso a mesur risgiau opsiynau gwahanol – gwneud dim byd yn ogystal â gwneud rhywbeth, rhoi gwasanaeth ar waith yn ogystal â pheidio â gwneud hynny, ac ati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E8501-2A7D-471C-A6B2-3ADA5E477230}"/>
              </a:ext>
            </a:extLst>
          </p:cNvPr>
          <p:cNvSpPr txBox="1">
            <a:spLocks/>
          </p:cNvSpPr>
          <p:nvPr/>
        </p:nvSpPr>
        <p:spPr>
          <a:xfrm>
            <a:off x="6172202" y="149629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295511-5E84-4D5D-AEB9-46F2C690D4CF}"/>
              </a:ext>
            </a:extLst>
          </p:cNvPr>
          <p:cNvSpPr txBox="1">
            <a:spLocks/>
          </p:cNvSpPr>
          <p:nvPr/>
        </p:nvSpPr>
        <p:spPr>
          <a:xfrm>
            <a:off x="6516331" y="84439"/>
            <a:ext cx="5181600" cy="1380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1106" sz="3200" dirty="0"/>
              <a:t>Beth mae ‘cydbwyso risgiau, hawliau a chyfrifoldebau’ yn ei olygu?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5703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E8E-32B2-4698-BB03-EF3625C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9"/>
            <a:ext cx="5181600" cy="1097280"/>
          </a:xfrm>
        </p:spPr>
        <p:txBody>
          <a:bodyPr>
            <a:noAutofit/>
          </a:bodyPr>
          <a:lstStyle/>
          <a:p>
            <a:r>
              <a:rPr lang="en-GB" sz="3200" dirty="0"/>
              <a:t>What does it mean to ‘balance risks, rights and responsibilities</a:t>
            </a:r>
            <a:r>
              <a:rPr lang="en-GB" sz="3200" dirty="0" smtClean="0"/>
              <a:t>’? (cont.)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9244-8E7B-4D28-90B7-05E94899E0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 everyone’s hopes and fears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overlook risk of emotional/ psychological harm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together to use available resources creatively while reducing risks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Things can change: keep plans flexible; review risk assessments regularly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CAA-7AA5-43C5-9626-03C956097F96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Clywed gobeithion ac ofnau pawb 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Peidio â diystyru risgiau o niwed emosiynol / seicolegol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Cydweithio i ddefnyddio'r adnoddau sydd ar gael yn greadigol gan leihau risgiau ar yr un pryd 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Gall pethau newid: cadw cynlluniau'n hyblyg; adolygu asesiadau risg yn rheolaidd 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E8501-2A7D-471C-A6B2-3ADA5E477230}"/>
              </a:ext>
            </a:extLst>
          </p:cNvPr>
          <p:cNvSpPr txBox="1">
            <a:spLocks/>
          </p:cNvSpPr>
          <p:nvPr/>
        </p:nvSpPr>
        <p:spPr>
          <a:xfrm>
            <a:off x="6172202" y="149629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295511-5E84-4D5D-AEB9-46F2C690D4CF}"/>
              </a:ext>
            </a:extLst>
          </p:cNvPr>
          <p:cNvSpPr txBox="1">
            <a:spLocks/>
          </p:cNvSpPr>
          <p:nvPr/>
        </p:nvSpPr>
        <p:spPr>
          <a:xfrm>
            <a:off x="6172202" y="0"/>
            <a:ext cx="5181600" cy="1445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1106" sz="3200" dirty="0"/>
              <a:t>Beth mae ‘cydbwyso risgiau, hawliau a chyfrifoldebau’ yn ei olygu? </a:t>
            </a:r>
            <a:r>
              <a:rPr lang="en-GB" sz="3200" dirty="0" smtClean="0"/>
              <a:t>(</a:t>
            </a:r>
            <a:r>
              <a:rPr lang="1106" sz="3200" dirty="0" smtClean="0"/>
              <a:t>parh.</a:t>
            </a:r>
            <a:r>
              <a:rPr lang="en-GB" sz="3200" dirty="0" smtClean="0"/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2046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E8E-32B2-4698-BB03-EF3625C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9"/>
            <a:ext cx="5181600" cy="1097280"/>
          </a:xfrm>
        </p:spPr>
        <p:txBody>
          <a:bodyPr>
            <a:noAutofit/>
          </a:bodyPr>
          <a:lstStyle/>
          <a:p>
            <a:r>
              <a:rPr lang="en-GB" sz="3600" dirty="0"/>
              <a:t>Why work in this way? </a:t>
            </a:r>
            <a:br>
              <a:rPr lang="en-GB" sz="3600" dirty="0"/>
            </a:br>
            <a:r>
              <a:rPr lang="en-GB" sz="3600" dirty="0"/>
              <a:t>Better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9244-8E7B-4D28-90B7-05E94899E0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in decision-making and planning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towards the outcomes that matter, whilst maximising safety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cost effective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CAA-7AA5-43C5-9626-03C956097F96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Cydweithredu wrth wneud penderfyniadau a chynllunio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Gweithio tuag at ganlyniadau sy'n bwysig, gan sicrhau'r diogelwch eithaf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Mwy costeffeithiol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E8501-2A7D-471C-A6B2-3ADA5E477230}"/>
              </a:ext>
            </a:extLst>
          </p:cNvPr>
          <p:cNvSpPr txBox="1">
            <a:spLocks/>
          </p:cNvSpPr>
          <p:nvPr/>
        </p:nvSpPr>
        <p:spPr>
          <a:xfrm>
            <a:off x="6172202" y="149629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295511-5E84-4D5D-AEB9-46F2C690D4CF}"/>
              </a:ext>
            </a:extLst>
          </p:cNvPr>
          <p:cNvSpPr txBox="1">
            <a:spLocks/>
          </p:cNvSpPr>
          <p:nvPr/>
        </p:nvSpPr>
        <p:spPr>
          <a:xfrm>
            <a:off x="6172202" y="96030"/>
            <a:ext cx="5181600" cy="1204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1106" sz="3600" dirty="0"/>
              <a:t>Pam gweithio yn y ffordd hon? </a:t>
            </a:r>
            <a:r>
              <a:rPr lang="1106" sz="3600" dirty="0" smtClean="0"/>
              <a:t>Canlyniadau </a:t>
            </a:r>
            <a:r>
              <a:rPr lang="1106" sz="3600" dirty="0"/>
              <a:t>gwell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2786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E8E-32B2-4698-BB03-EF3625C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9"/>
            <a:ext cx="5181600" cy="1097280"/>
          </a:xfrm>
        </p:spPr>
        <p:txBody>
          <a:bodyPr>
            <a:noAutofit/>
          </a:bodyPr>
          <a:lstStyle/>
          <a:p>
            <a:r>
              <a:rPr lang="en-GB" sz="3200" dirty="0"/>
              <a:t>Why work in this way? </a:t>
            </a:r>
            <a:br>
              <a:rPr lang="en-GB" sz="3200" dirty="0"/>
            </a:br>
            <a:r>
              <a:rPr lang="en-GB" sz="3200" dirty="0"/>
              <a:t>Law, policy &amp;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9244-8E7B-4D28-90B7-05E94899E0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Services and Wellbeing Act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Code of Practice for Inspection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Codes of Professional Practice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Capacity Act 2005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Rights Act 1998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Equality Act 2010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CAA-7AA5-43C5-9626-03C956097F96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Y Ddeddf Gwasanaethau Cymdeithasol a Llesiant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Y Cod Ymarfer ar gyfer Arolygu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Codau Ymarfer Proffesiynol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Deddf Galluedd Meddyliol 2005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Deddf Hawliau Dynol 1998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Deddf Cydraddoldeb 2010 </a:t>
            </a:r>
          </a:p>
          <a:p>
            <a:pPr marL="0" indent="0">
              <a:buNone/>
            </a:pP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E8501-2A7D-471C-A6B2-3ADA5E477230}"/>
              </a:ext>
            </a:extLst>
          </p:cNvPr>
          <p:cNvSpPr txBox="1">
            <a:spLocks/>
          </p:cNvSpPr>
          <p:nvPr/>
        </p:nvSpPr>
        <p:spPr>
          <a:xfrm>
            <a:off x="6172202" y="149629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295511-5E84-4D5D-AEB9-46F2C690D4CF}"/>
              </a:ext>
            </a:extLst>
          </p:cNvPr>
          <p:cNvSpPr txBox="1">
            <a:spLocks/>
          </p:cNvSpPr>
          <p:nvPr/>
        </p:nvSpPr>
        <p:spPr>
          <a:xfrm>
            <a:off x="6172202" y="171740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1106" sz="3200" dirty="0"/>
              <a:t>Pam gweithio yn y ffordd hon? </a:t>
            </a:r>
            <a:br>
              <a:rPr lang="1106" sz="3200" dirty="0"/>
            </a:br>
            <a:r>
              <a:rPr lang="1106" sz="3200" dirty="0"/>
              <a:t>Deddfau, polisïau a rheoliadau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2058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E8E-32B2-4698-BB03-EF3625C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585" y="149629"/>
            <a:ext cx="5464215" cy="1097280"/>
          </a:xfrm>
        </p:spPr>
        <p:txBody>
          <a:bodyPr>
            <a:noAutofit/>
          </a:bodyPr>
          <a:lstStyle/>
          <a:p>
            <a:r>
              <a:rPr lang="en-GB" sz="4000" dirty="0"/>
              <a:t>Whose risk is it anyway?</a:t>
            </a:r>
            <a:br>
              <a:rPr lang="en-GB" sz="4000" dirty="0"/>
            </a:br>
            <a:r>
              <a:rPr lang="en-GB" sz="4000" dirty="0"/>
              <a:t>Hopes and fears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9244-8E7B-4D28-90B7-05E94899E0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Losing my independence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having control over my life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isolated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being able to do the things that matter to me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Losing my confidence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being heard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CAA-7AA5-43C5-9626-03C956097F96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Colli fy annibyniaeth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Diffyg rheolaeth dros fy mywyd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Bod yn ynysig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Methu gwneud y pethau sy'n bwysig i mi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Colli fy hyder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Peidio â chael fy nghlywed</a:t>
            </a:r>
          </a:p>
          <a:p>
            <a:pPr marL="0" indent="0">
              <a:buNone/>
            </a:pP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E8501-2A7D-471C-A6B2-3ADA5E477230}"/>
              </a:ext>
            </a:extLst>
          </p:cNvPr>
          <p:cNvSpPr txBox="1">
            <a:spLocks/>
          </p:cNvSpPr>
          <p:nvPr/>
        </p:nvSpPr>
        <p:spPr>
          <a:xfrm>
            <a:off x="6172202" y="149629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295511-5E84-4D5D-AEB9-46F2C690D4CF}"/>
              </a:ext>
            </a:extLst>
          </p:cNvPr>
          <p:cNvSpPr txBox="1">
            <a:spLocks/>
          </p:cNvSpPr>
          <p:nvPr/>
        </p:nvSpPr>
        <p:spPr>
          <a:xfrm>
            <a:off x="6172202" y="171740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1106" sz="4000" dirty="0"/>
              <a:t>Risg i bwy? </a:t>
            </a:r>
            <a:br>
              <a:rPr lang="1106" sz="4000" dirty="0"/>
            </a:br>
            <a:r>
              <a:rPr lang="1106" sz="4000" dirty="0"/>
              <a:t>Gobeithion ac ofnau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46092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BD347-8FE4-44F5-B0FC-8E1DF6883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9"/>
            <a:ext cx="5068078" cy="1097280"/>
          </a:xfrm>
        </p:spPr>
        <p:txBody>
          <a:bodyPr>
            <a:normAutofit fontScale="90000"/>
          </a:bodyPr>
          <a:lstStyle/>
          <a:p>
            <a:r>
              <a:rPr lang="en-GB" dirty="0"/>
              <a:t>Tendency to prioritise physical safety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213708-DD37-4E70-A846-9589D097404F}"/>
              </a:ext>
            </a:extLst>
          </p:cNvPr>
          <p:cNvSpPr txBox="1">
            <a:spLocks/>
          </p:cNvSpPr>
          <p:nvPr/>
        </p:nvSpPr>
        <p:spPr>
          <a:xfrm>
            <a:off x="6285724" y="149629"/>
            <a:ext cx="5068078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/>
              <a:t>Tueddiad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flaenoriaethu</a:t>
            </a:r>
            <a:r>
              <a:rPr lang="en-GB" dirty="0"/>
              <a:t> </a:t>
            </a:r>
            <a:r>
              <a:rPr lang="en-GB" dirty="0" err="1"/>
              <a:t>diogelwch</a:t>
            </a:r>
            <a:r>
              <a:rPr lang="en-GB" dirty="0"/>
              <a:t> </a:t>
            </a:r>
            <a:r>
              <a:rPr lang="en-GB" dirty="0" err="1"/>
              <a:t>corfforol</a:t>
            </a:r>
            <a:endParaRPr lang="en-GB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F72C0863-F1E1-4633-8BDE-83909837A04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43091" y="1502730"/>
            <a:ext cx="4572003" cy="45132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B2A531-D486-482A-9A5B-448B9E588803}"/>
              </a:ext>
            </a:extLst>
          </p:cNvPr>
          <p:cNvSpPr txBox="1"/>
          <p:nvPr/>
        </p:nvSpPr>
        <p:spPr>
          <a:xfrm>
            <a:off x="7281419" y="1880802"/>
            <a:ext cx="1538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u="sng" dirty="0"/>
              <a:t>Cartref Gofal</a:t>
            </a:r>
            <a:endParaRPr lang="en-GB" dirty="0"/>
          </a:p>
          <a:p>
            <a:r>
              <a:rPr lang="cy-GB" dirty="0"/>
              <a:t>Atal Cwympiadau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4E3283-63B0-4EA3-BA66-1DE44C1224CC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5879603" y="2241163"/>
            <a:ext cx="1401816" cy="101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B49E1-4A46-41DE-A7A0-583B00F317A4}"/>
              </a:ext>
            </a:extLst>
          </p:cNvPr>
          <p:cNvSpPr txBox="1"/>
          <p:nvPr/>
        </p:nvSpPr>
        <p:spPr>
          <a:xfrm>
            <a:off x="7281419" y="3927316"/>
            <a:ext cx="1927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“Rwy’n </a:t>
            </a:r>
            <a:r>
              <a:rPr lang="cy-GB" dirty="0"/>
              <a:t>gorwedd yma’n barhaus er mwyn lleihau fy risg o </a:t>
            </a:r>
            <a:r>
              <a:rPr lang="cy-GB" dirty="0" smtClean="0"/>
              <a:t>gwympo”</a:t>
            </a:r>
            <a:endParaRPr lang="en-GB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1E13F33-487D-4C49-802C-12D7AB691351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4954555" y="3429003"/>
            <a:ext cx="2326864" cy="1098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9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E8E-32B2-4698-BB03-EF3625C4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9"/>
            <a:ext cx="5181600" cy="1097280"/>
          </a:xfrm>
        </p:spPr>
        <p:txBody>
          <a:bodyPr>
            <a:noAutofit/>
          </a:bodyPr>
          <a:lstStyle/>
          <a:p>
            <a:r>
              <a:rPr lang="en-GB" sz="4000" dirty="0"/>
              <a:t>What can get in the 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49244-8E7B-4D28-90B7-05E94899E0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 of law/ regulation – ‘duty of care’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understanding from other colleagues, relatives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time/ responding to crises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 judged by outputs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 defensive, unsupported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CAA-7AA5-43C5-9626-03C956097F96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Ofn deddfau / rheoliadau – ‘dyletswydd i ofalu’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Diffyg dealltwriaeth ymhlith cydweithwyr eraill, perthnasau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Diffyg amser / ymateb i argyfyngau 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Beirniadu perfformiad ar sail allbynnau</a:t>
            </a:r>
          </a:p>
          <a:p>
            <a:pPr marL="342900" lvl="0" indent="-342900">
              <a:buFont typeface="Symbol" panose="05050102010706020507" pitchFamily="18" charset="2"/>
              <a:buChar char=""/>
              <a:defRPr b="0" i="0"/>
            </a:pPr>
            <a:r>
              <a:rPr lang="1106" dirty="0">
                <a:ea typeface="Calibri" panose="020F0502020204030204" pitchFamily="34" charset="0"/>
                <a:cs typeface="Times New Roman" panose="02020603050405020304" pitchFamily="18" charset="0"/>
              </a:rPr>
              <a:t>Teimlo'n amddiffynnol, heb gefnogaeth </a:t>
            </a:r>
          </a:p>
          <a:p>
            <a:pPr marL="0" indent="0">
              <a:buNone/>
            </a:pP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E8501-2A7D-471C-A6B2-3ADA5E477230}"/>
              </a:ext>
            </a:extLst>
          </p:cNvPr>
          <p:cNvSpPr txBox="1">
            <a:spLocks/>
          </p:cNvSpPr>
          <p:nvPr/>
        </p:nvSpPr>
        <p:spPr>
          <a:xfrm>
            <a:off x="6172202" y="149629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295511-5E84-4D5D-AEB9-46F2C690D4CF}"/>
              </a:ext>
            </a:extLst>
          </p:cNvPr>
          <p:cNvSpPr txBox="1">
            <a:spLocks/>
          </p:cNvSpPr>
          <p:nvPr/>
        </p:nvSpPr>
        <p:spPr>
          <a:xfrm>
            <a:off x="6172202" y="171740"/>
            <a:ext cx="5181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1106" sz="4000" dirty="0"/>
              <a:t>Beth all fod yn rhwystr?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7644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5.xml.rels>&#65279;<?xml version="1.0" encoding="utf-8"?><Relationships xmlns="http://schemas.openxmlformats.org/package/2006/relationships"><Relationship Type="http://schemas.openxmlformats.org/officeDocument/2006/relationships/customXmlProps" Target="/customXML/itemProps5.xml" Id="Rd3c4172d526e4b2384ade4b889302c76" /></Relationships>
</file>

<file path=customXML/item5.xml><?xml version="1.0" encoding="utf-8"?>
<metadata xmlns="http://www.objective.com/ecm/document/metadata/FF3C5B18883D4E21973B57C2EEED7FD1" version="1.0.0">
  <systemFields>
    <field name="Objective-Id">
      <value order="0">A32661658</value>
    </field>
    <field name="Objective-Title">
      <value order="0">201215 - IBA Slides for CIW - translated</value>
    </field>
    <field name="Objective-Description">
      <value order="0"/>
    </field>
    <field name="Objective-CreationStamp">
      <value order="0">2020-12-15T13:58:56Z</value>
    </field>
    <field name="Objective-IsApproved">
      <value order="0">false</value>
    </field>
    <field name="Objective-IsPublished">
      <value order="0">true</value>
    </field>
    <field name="Objective-DatePublished">
      <value order="0">2020-12-15T15:10:53Z</value>
    </field>
    <field name="Objective-ModificationStamp">
      <value order="0">2020-12-15T15:10:53Z</value>
    </field>
    <field name="Objective-Owner">
      <value order="0">Jones, Derfel Tomos (CIW - Support Services)</value>
    </field>
    <field name="Objective-Path">
      <value order="0">Objective Global Folder:Business File Plan:Education &amp; Public Services (EPS):Education &amp; Public Services (EPS) - Communities &amp; Tackling Poverty - Care Inspectorate Wales (CIW):1 - Save:# Inspectorate - Care &amp; Social Services Inspectorate Wales (CSSIW):40 Communications:2020-2021:CIW - External Events - 2020-2021:01. Online events - Adult services</value>
    </field>
    <field name="Objective-Parent">
      <value order="0">01. Online events - Adult services</value>
    </field>
    <field name="Objective-State">
      <value order="0">Published</value>
    </field>
    <field name="Objective-VersionId">
      <value order="0">vA64819894</value>
    </field>
    <field name="Objective-Version">
      <value order="0">2.0</value>
    </field>
    <field name="Objective-VersionNumber">
      <value order="0">2</value>
    </field>
    <field name="Objective-VersionComment">
      <value order="0"/>
    </field>
    <field name="Objective-FileNumber">
      <value order="0">qA1409702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/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5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9205D88DC4F44CB1CA8437F92B0221" ma:contentTypeVersion="13" ma:contentTypeDescription="Create a new document." ma:contentTypeScope="" ma:versionID="c832bcf6d0f7fa7367bd1420f447f07f">
  <xsd:schema xmlns:xsd="http://www.w3.org/2001/XMLSchema" xmlns:xs="http://www.w3.org/2001/XMLSchema" xmlns:p="http://schemas.microsoft.com/office/2006/metadata/properties" xmlns:ns3="ef277e87-290d-49c5-91d0-3912be04ccbd" xmlns:ns4="93868ba0-4f09-432e-b4a8-1e7798b1a206" targetNamespace="http://schemas.microsoft.com/office/2006/metadata/properties" ma:root="true" ma:fieldsID="de2ae8d88301f6c8767cafd7083f6532" ns3:_="" ns4:_="">
    <xsd:import namespace="ef277e87-290d-49c5-91d0-3912be04ccbd"/>
    <xsd:import namespace="93868ba0-4f09-432e-b4a8-1e7798b1a2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77e87-290d-49c5-91d0-3912be04c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68ba0-4f09-432e-b4a8-1e7798b1a2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2.xml><?xml version="1.0" encoding="utf-8"?>
<ds:datastoreItem xmlns:ds="http://schemas.openxmlformats.org/officeDocument/2006/customXml" ds:itemID="{B02377B7-D8C5-4119-8044-E4B8D358F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277e87-290d-49c5-91d0-3912be04ccbd"/>
    <ds:schemaRef ds:uri="93868ba0-4f09-432e-b4a8-1e7798b1a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43E439-801C-492C-AC32-DBD96F2C922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C2DF1FC-03D3-4844-A0B3-9D6B73C828AC}">
  <ds:schemaRefs>
    <ds:schemaRef ds:uri="http://purl.org/dc/dcmitype/"/>
    <ds:schemaRef ds:uri="http://schemas.microsoft.com/office/infopath/2007/PartnerControls"/>
    <ds:schemaRef ds:uri="ef277e87-290d-49c5-91d0-3912be04ccbd"/>
    <ds:schemaRef ds:uri="http://purl.org/dc/elements/1.1/"/>
    <ds:schemaRef ds:uri="http://schemas.microsoft.com/office/2006/metadata/properties"/>
    <ds:schemaRef ds:uri="93868ba0-4f09-432e-b4a8-1e7798b1a206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794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Custom Design</vt:lpstr>
      <vt:lpstr>Balancing Rights, Risks and Responsibilities Cydbwyso Hawliau, Risgiau a Chyfrifoldebau </vt:lpstr>
      <vt:lpstr>Introduction</vt:lpstr>
      <vt:lpstr>What does it mean to ‘balance risks, rights and responsibilities’?</vt:lpstr>
      <vt:lpstr>What does it mean to ‘balance risks, rights and responsibilities’? (cont.)</vt:lpstr>
      <vt:lpstr>Why work in this way?  Better outcomes</vt:lpstr>
      <vt:lpstr>Why work in this way?  Law, policy &amp; regulation</vt:lpstr>
      <vt:lpstr>Whose risk is it anyway? Hopes and fears</vt:lpstr>
      <vt:lpstr>Tendency to prioritise physical safety</vt:lpstr>
      <vt:lpstr>What can get in the way?</vt:lpstr>
      <vt:lpstr>What enables this way of working?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Dulson</dc:creator>
  <cp:lastModifiedBy>Mackintosh, Emma (CIW - Support Services)</cp:lastModifiedBy>
  <cp:revision>51</cp:revision>
  <dcterms:created xsi:type="dcterms:W3CDTF">2017-03-28T10:15:46Z</dcterms:created>
  <dcterms:modified xsi:type="dcterms:W3CDTF">2020-12-15T15:09:20Z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A32661658</vt:lpwstr>
  </property>
  <property fmtid="{D5CDD505-2E9C-101B-9397-08002B2CF9AE}" pid="4" name="Objective-Title">
    <vt:lpwstr>201215 - IBA Slides for CIW - translated</vt:lpwstr>
  </property>
  <property fmtid="{D5CDD505-2E9C-101B-9397-08002B2CF9AE}" pid="5" name="Objective-Description">
    <vt:lpwstr/>
  </property>
  <property fmtid="{D5CDD505-2E9C-101B-9397-08002B2CF9AE}" pid="6" name="Objective-CreationStamp">
    <vt:filetime>2020-12-15T13:58:56Z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2020-12-15T15:10:53Z</vt:filetime>
  </property>
  <property fmtid="{D5CDD505-2E9C-101B-9397-08002B2CF9AE}" pid="10" name="Objective-ModificationStamp">
    <vt:filetime>2020-12-15T15:10:53Z</vt:filetime>
  </property>
  <property fmtid="{D5CDD505-2E9C-101B-9397-08002B2CF9AE}" pid="11" name="Objective-Owner">
    <vt:lpwstr>Jones, Derfel Tomos (CIW - Support Services)</vt:lpwstr>
  </property>
  <property fmtid="{D5CDD505-2E9C-101B-9397-08002B2CF9AE}" pid="12" name="Objective-Path">
    <vt:lpwstr>Objective Global Folder:Business File Plan:Education &amp; Public Services (EPS):Education &amp; Public Services (EPS) - Communities &amp; Tackling Poverty - Care Inspectorate Wales (CIW):1 - Save:# Inspectorate - Care &amp; Social Services Inspectorate Wales (CSSIW):40 Communications:2020-2021:CIW - External Events - 2020-2021:01. Online events - Adult services</vt:lpwstr>
  </property>
  <property fmtid="{D5CDD505-2E9C-101B-9397-08002B2CF9AE}" pid="13" name="Objective-Parent">
    <vt:lpwstr>01. Online events - Adult services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vA64819894</vt:lpwstr>
  </property>
  <property fmtid="{D5CDD505-2E9C-101B-9397-08002B2CF9AE}" pid="16" name="Objective-Version">
    <vt:lpwstr>2.0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qA1409702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lpwstr/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ContentTypeId">
    <vt:lpwstr>0x010100739205D88DC4F44CB1CA8437F92B0221</vt:lpwstr>
  </property>
</Properties>
</file>