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61" r:id="rId6"/>
  </p:sldMasterIdLst>
  <p:notesMasterIdLst>
    <p:notesMasterId r:id="rId17"/>
  </p:notesMasterIdLst>
  <p:sldIdLst>
    <p:sldId id="256" r:id="rId7"/>
    <p:sldId id="282" r:id="rId8"/>
    <p:sldId id="277" r:id="rId9"/>
    <p:sldId id="259" r:id="rId10"/>
    <p:sldId id="268" r:id="rId11"/>
    <p:sldId id="269" r:id="rId12"/>
    <p:sldId id="260" r:id="rId13"/>
    <p:sldId id="263" r:id="rId14"/>
    <p:sldId id="262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ney, Margaret (CIW - Chief Inspectors Office)" initials="RM(-CIO" lastIdx="0" clrIdx="0">
    <p:extLst>
      <p:ext uri="{19B8F6BF-5375-455C-9EA6-DF929625EA0E}">
        <p15:presenceInfo xmlns:p15="http://schemas.microsoft.com/office/powerpoint/2012/main" userId="S-1-5-21-2431647640-172777305-3518478359-812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83005" autoAdjust="0"/>
  </p:normalViewPr>
  <p:slideViewPr>
    <p:cSldViewPr snapToGrid="0" snapToObjects="1">
      <p:cViewPr varScale="1">
        <p:scale>
          <a:sx n="95" d="100"/>
          <a:sy n="95" d="100"/>
        </p:scale>
        <p:origin x="20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C693B-3DA6-4169-B4FA-39F750B4B04C}" type="datetimeFigureOut">
              <a:rPr lang="en-GB" smtClean="0"/>
              <a:pPr/>
              <a:t>24/02/2020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FB6BF-E24A-4E49-95FD-3F861C7553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40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FB6BF-E24A-4E49-95FD-3F861C75535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FB6BF-E24A-4E49-95FD-3F861C75535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536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FB6BF-E24A-4E49-95FD-3F861C75535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643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FB6BF-E24A-4E49-95FD-3F861C75535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814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FB6BF-E24A-4E49-95FD-3F861C75535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497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BFD-7EC4-A440-B95C-E052DDA0A9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FED-9C3F-4043-B856-73C7A2244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8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BFD-7EC4-A440-B95C-E052DDA0A9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FED-9C3F-4043-B856-73C7A2244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8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BFD-7EC4-A440-B95C-E052DDA0A9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FED-9C3F-4043-B856-73C7A2244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1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BFD-7EC4-A440-B95C-E052DDA0A9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FED-9C3F-4043-B856-73C7A2244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1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CA55-4209-EE4A-B47E-81EF8BABC666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FB4-7E02-3B41-B45A-EFD9EF7B2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6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CA55-4209-EE4A-B47E-81EF8BABC666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FB4-7E02-3B41-B45A-EFD9EF7B2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5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CA55-4209-EE4A-B47E-81EF8BABC666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FB4-7E02-3B41-B45A-EFD9EF7B2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55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CA55-4209-EE4A-B47E-81EF8BABC666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FB4-7E02-3B41-B45A-EFD9EF7B2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4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CA55-4209-EE4A-B47E-81EF8BABC666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FB4-7E02-3B41-B45A-EFD9EF7B2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06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CA55-4209-EE4A-B47E-81EF8BABC666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FB4-7E02-3B41-B45A-EFD9EF7B2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51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CA55-4209-EE4A-B47E-81EF8BABC666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FB4-7E02-3B41-B45A-EFD9EF7B2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BFD-7EC4-A440-B95C-E052DDA0A9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FED-9C3F-4043-B856-73C7A2244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77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CA55-4209-EE4A-B47E-81EF8BABC666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FB4-7E02-3B41-B45A-EFD9EF7B2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020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CA55-4209-EE4A-B47E-81EF8BABC666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FB4-7E02-3B41-B45A-EFD9EF7B2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17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CA55-4209-EE4A-B47E-81EF8BABC666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FB4-7E02-3B41-B45A-EFD9EF7B2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99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CA55-4209-EE4A-B47E-81EF8BABC666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6EFB4-7E02-3B41-B45A-EFD9EF7B2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1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BFD-7EC4-A440-B95C-E052DDA0A9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FED-9C3F-4043-B856-73C7A2244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3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BFD-7EC4-A440-B95C-E052DDA0A9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FED-9C3F-4043-B856-73C7A2244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4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BFD-7EC4-A440-B95C-E052DDA0A9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FED-9C3F-4043-B856-73C7A2244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BFD-7EC4-A440-B95C-E052DDA0A9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FED-9C3F-4043-B856-73C7A2244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2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BFD-7EC4-A440-B95C-E052DDA0A9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FED-9C3F-4043-B856-73C7A2244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2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BFD-7EC4-A440-B95C-E052DDA0A9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FED-9C3F-4043-B856-73C7A2244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4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BFD-7EC4-A440-B95C-E052DDA0A9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6FED-9C3F-4043-B856-73C7A2244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5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IW half circle 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9664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72166"/>
            <a:ext cx="8229600" cy="899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31583"/>
            <a:ext cx="8229600" cy="3194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01BFD-7EC4-A440-B95C-E052DDA0A91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36FED-9C3F-4043-B856-73C7A2244F8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CIW logo_4c_400x165px.ep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850" y="418568"/>
            <a:ext cx="25209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5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7CA55-4209-EE4A-B47E-81EF8BABC666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6EFB4-7E02-3B41-B45A-EFD9EF7B2C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7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guarding.wales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tx2"/>
                </a:solidFill>
              </a:rPr>
              <a:t>Arolygiaeth Gofal Cymru</a:t>
            </a:r>
            <a:r>
              <a:rPr lang="en-GB" dirty="0">
                <a:solidFill>
                  <a:schemeClr val="tx2"/>
                </a:solidFill>
              </a:rPr>
              <a:t/>
            </a:r>
            <a:br>
              <a:rPr lang="en-GB" dirty="0">
                <a:solidFill>
                  <a:schemeClr val="tx2"/>
                </a:solidFill>
              </a:rPr>
            </a:br>
            <a:r>
              <a:rPr lang="en-GB" dirty="0" smtClean="0"/>
              <a:t>Care </a:t>
            </a:r>
            <a:r>
              <a:rPr lang="en-GB" dirty="0"/>
              <a:t>Inspectorate Wales</a:t>
            </a:r>
            <a:br>
              <a:rPr lang="en-GB" dirty="0"/>
            </a:br>
            <a:r>
              <a:rPr lang="en-GB" dirty="0" err="1" smtClean="0">
                <a:solidFill>
                  <a:schemeClr val="tx2"/>
                </a:solidFill>
              </a:rPr>
              <a:t>Digwyddiad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darparwyr</a:t>
            </a:r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dirty="0" smtClean="0"/>
              <a:t>Provider </a:t>
            </a:r>
            <a:r>
              <a:rPr lang="en-GB" dirty="0"/>
              <a:t>event</a:t>
            </a:r>
            <a:br>
              <a:rPr lang="en-GB" dirty="0"/>
            </a:br>
            <a:r>
              <a:rPr lang="en-GB" dirty="0" err="1" smtClean="0">
                <a:solidFill>
                  <a:schemeClr val="tx2"/>
                </a:solidFill>
              </a:rPr>
              <a:t>Ionawr</a:t>
            </a:r>
            <a:r>
              <a:rPr lang="en-GB" dirty="0" smtClean="0"/>
              <a:t> / January </a:t>
            </a:r>
            <a:r>
              <a:rPr lang="en-GB" dirty="0"/>
              <a:t>2020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37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09563" y="1283630"/>
            <a:ext cx="4040188" cy="639762"/>
          </a:xfrm>
        </p:spPr>
        <p:txBody>
          <a:bodyPr/>
          <a:lstStyle/>
          <a:p>
            <a:r>
              <a:rPr lang="en-GB" dirty="0" smtClean="0"/>
              <a:t>Annual Returns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09563" y="1907866"/>
            <a:ext cx="4040188" cy="395128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Consists 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Information required at a service provider level and regulated service level – as set out in the 2016 Act and Regulations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Information CIW have committed to collect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Information relating to a service provider’s registration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Only the information specified in the 2016 Act and Regulations will be published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All Annual Returns will be published on our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Failure to submit may result in enforcement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Support available for service providers to complete and submit the Annual </a:t>
            </a:r>
            <a:r>
              <a:rPr lang="en-GB" sz="1600" dirty="0" smtClean="0"/>
              <a:t>Return</a:t>
            </a:r>
            <a:endParaRPr lang="en-GB" sz="1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572000" y="1292843"/>
            <a:ext cx="4041775" cy="639762"/>
          </a:xfrm>
        </p:spPr>
        <p:txBody>
          <a:bodyPr/>
          <a:lstStyle/>
          <a:p>
            <a:r>
              <a:rPr lang="en-GB" dirty="0" err="1" smtClean="0"/>
              <a:t>Datganiadau</a:t>
            </a:r>
            <a:r>
              <a:rPr lang="en-GB" dirty="0" smtClean="0"/>
              <a:t> </a:t>
            </a:r>
            <a:r>
              <a:rPr lang="en-GB" dirty="0" err="1" smtClean="0"/>
              <a:t>Blynyddol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286000" y="255183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0">
              <a:spcAft>
                <a:spcPts val="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en-GB" sz="1200" dirty="0" smtClean="0">
                <a:latin typeface="Arial" panose="020B0604020202020204" pitchFamily="34" charset="0"/>
                <a:ea typeface="Calibri" panose="020F0502020204030204" pitchFamily="34" charset="0"/>
              </a:rPr>
              <a:t>–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Content Placeholder 6"/>
          <p:cNvSpPr>
            <a:spLocks noGrp="1"/>
          </p:cNvSpPr>
          <p:nvPr>
            <p:ph sz="half" idx="2"/>
          </p:nvPr>
        </p:nvSpPr>
        <p:spPr>
          <a:xfrm>
            <a:off x="4497388" y="1934709"/>
            <a:ext cx="4418908" cy="3951288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 smtClean="0"/>
              <a:t>Maent</a:t>
            </a:r>
            <a:r>
              <a:rPr lang="en-GB" sz="1600" dirty="0" smtClean="0"/>
              <a:t> </a:t>
            </a:r>
            <a:r>
              <a:rPr lang="en-GB" sz="1600" dirty="0" err="1" smtClean="0"/>
              <a:t>yn</a:t>
            </a:r>
            <a:r>
              <a:rPr lang="en-GB" sz="1600" dirty="0" smtClean="0"/>
              <a:t> </a:t>
            </a:r>
            <a:r>
              <a:rPr lang="en-GB" sz="1600" dirty="0" err="1" smtClean="0"/>
              <a:t>cynnwys</a:t>
            </a:r>
            <a:r>
              <a:rPr lang="en-GB" sz="1600" dirty="0" smtClean="0"/>
              <a:t> y </a:t>
            </a:r>
            <a:r>
              <a:rPr lang="en-GB" sz="1600" dirty="0" err="1" smtClean="0"/>
              <a:t>canlynol</a:t>
            </a:r>
            <a:r>
              <a:rPr lang="en-GB" sz="1600" dirty="0" smtClean="0"/>
              <a:t>:</a:t>
            </a:r>
            <a:endParaRPr lang="en-GB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err="1" smtClean="0"/>
              <a:t>Gwybodaeth</a:t>
            </a:r>
            <a:r>
              <a:rPr lang="en-GB" sz="1600" dirty="0" smtClean="0"/>
              <a:t> </a:t>
            </a:r>
            <a:r>
              <a:rPr lang="en-GB" sz="1600" dirty="0" err="1" smtClean="0"/>
              <a:t>sydd</a:t>
            </a:r>
            <a:r>
              <a:rPr lang="en-GB" sz="1600" dirty="0" smtClean="0"/>
              <a:t> </a:t>
            </a:r>
            <a:r>
              <a:rPr lang="en-GB" sz="1600" dirty="0" err="1" smtClean="0"/>
              <a:t>ei</a:t>
            </a:r>
            <a:r>
              <a:rPr lang="en-GB" sz="1600" dirty="0" smtClean="0"/>
              <a:t> </a:t>
            </a:r>
            <a:r>
              <a:rPr lang="en-GB" sz="1600" dirty="0" err="1" smtClean="0"/>
              <a:t>hangen</a:t>
            </a:r>
            <a:r>
              <a:rPr lang="en-GB" sz="1600" dirty="0" smtClean="0"/>
              <a:t> </a:t>
            </a:r>
            <a:r>
              <a:rPr lang="en-GB" sz="1600" dirty="0" err="1" smtClean="0"/>
              <a:t>ar</a:t>
            </a:r>
            <a:r>
              <a:rPr lang="en-GB" sz="1600" dirty="0" smtClean="0"/>
              <a:t> </a:t>
            </a:r>
            <a:r>
              <a:rPr lang="en-GB" sz="1600" dirty="0" err="1" smtClean="0"/>
              <a:t>lefel</a:t>
            </a:r>
            <a:r>
              <a:rPr lang="en-GB" sz="1600" dirty="0" smtClean="0"/>
              <a:t> </a:t>
            </a:r>
            <a:r>
              <a:rPr lang="en-GB" sz="1600" dirty="0" err="1" smtClean="0"/>
              <a:t>darparwr</a:t>
            </a:r>
            <a:r>
              <a:rPr lang="en-GB" sz="1600" dirty="0" smtClean="0"/>
              <a:t> </a:t>
            </a:r>
            <a:r>
              <a:rPr lang="en-GB" sz="1600" dirty="0" err="1" smtClean="0"/>
              <a:t>gwasanaeth</a:t>
            </a:r>
            <a:r>
              <a:rPr lang="en-GB" sz="1600" dirty="0" smtClean="0"/>
              <a:t> a </a:t>
            </a:r>
            <a:r>
              <a:rPr lang="en-GB" sz="1600" dirty="0" err="1" smtClean="0"/>
              <a:t>lefel</a:t>
            </a:r>
            <a:r>
              <a:rPr lang="en-GB" sz="1600" dirty="0" smtClean="0"/>
              <a:t> </a:t>
            </a:r>
            <a:r>
              <a:rPr lang="en-GB" sz="1600" dirty="0" err="1" smtClean="0"/>
              <a:t>gwasanaeth</a:t>
            </a:r>
            <a:r>
              <a:rPr lang="en-GB" sz="1600" dirty="0" smtClean="0"/>
              <a:t> </a:t>
            </a:r>
            <a:r>
              <a:rPr lang="en-GB" sz="1600" dirty="0" err="1" smtClean="0"/>
              <a:t>rheoleiddiedig</a:t>
            </a:r>
            <a:r>
              <a:rPr lang="en-GB" sz="1600" dirty="0" smtClean="0"/>
              <a:t> – </a:t>
            </a:r>
            <a:r>
              <a:rPr lang="en-GB" sz="1600" dirty="0" err="1" smtClean="0"/>
              <a:t>fel</a:t>
            </a:r>
            <a:r>
              <a:rPr lang="en-GB" sz="1600" dirty="0" smtClean="0"/>
              <a:t> y </a:t>
            </a:r>
            <a:r>
              <a:rPr lang="en-GB" sz="1600" dirty="0" err="1" smtClean="0"/>
              <a:t>nodir</a:t>
            </a:r>
            <a:r>
              <a:rPr lang="en-GB" sz="1600" dirty="0" smtClean="0"/>
              <a:t> </a:t>
            </a:r>
            <a:r>
              <a:rPr lang="en-GB" sz="1600" dirty="0" err="1" smtClean="0"/>
              <a:t>yn</a:t>
            </a:r>
            <a:r>
              <a:rPr lang="en-GB" sz="1600" dirty="0" smtClean="0"/>
              <a:t> </a:t>
            </a:r>
            <a:r>
              <a:rPr lang="en-GB" sz="1600" dirty="0" err="1" smtClean="0"/>
              <a:t>Neddf</a:t>
            </a:r>
            <a:r>
              <a:rPr lang="en-GB" sz="1600" dirty="0" smtClean="0"/>
              <a:t> a </a:t>
            </a:r>
            <a:r>
              <a:rPr lang="en-GB" sz="1600" dirty="0" err="1" smtClean="0"/>
              <a:t>Rheoliadau</a:t>
            </a:r>
            <a:r>
              <a:rPr lang="en-GB" sz="1600" dirty="0" smtClean="0"/>
              <a:t> 2016</a:t>
            </a:r>
            <a:endParaRPr lang="en-GB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err="1" smtClean="0"/>
              <a:t>Gwybodaeth</a:t>
            </a:r>
            <a:r>
              <a:rPr lang="en-GB" sz="1600" dirty="0" smtClean="0"/>
              <a:t> y </a:t>
            </a:r>
            <a:r>
              <a:rPr lang="en-GB" sz="1600" dirty="0" err="1" smtClean="0"/>
              <a:t>mae</a:t>
            </a:r>
            <a:r>
              <a:rPr lang="en-GB" sz="1600" dirty="0" smtClean="0"/>
              <a:t> AGC </a:t>
            </a:r>
            <a:r>
              <a:rPr lang="en-GB" sz="1600" dirty="0" err="1" smtClean="0"/>
              <a:t>wedi</a:t>
            </a:r>
            <a:r>
              <a:rPr lang="en-GB" sz="1600" dirty="0" smtClean="0"/>
              <a:t> </a:t>
            </a:r>
            <a:r>
              <a:rPr lang="en-GB" sz="1600" dirty="0" err="1" smtClean="0"/>
              <a:t>ymrwymo</a:t>
            </a:r>
            <a:r>
              <a:rPr lang="en-GB" sz="1600" dirty="0" smtClean="0"/>
              <a:t> </a:t>
            </a:r>
            <a:r>
              <a:rPr lang="en-GB" sz="1600" dirty="0" err="1" smtClean="0"/>
              <a:t>i’w</a:t>
            </a:r>
            <a:r>
              <a:rPr lang="en-GB" sz="1600" dirty="0" smtClean="0"/>
              <a:t> </a:t>
            </a:r>
            <a:r>
              <a:rPr lang="en-GB" sz="1600" dirty="0" err="1" smtClean="0"/>
              <a:t>chasglu</a:t>
            </a:r>
            <a:endParaRPr lang="en-GB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err="1" smtClean="0"/>
              <a:t>Gwybodaeth</a:t>
            </a:r>
            <a:r>
              <a:rPr lang="en-GB" sz="1600" dirty="0" smtClean="0"/>
              <a:t> am </a:t>
            </a:r>
            <a:r>
              <a:rPr lang="en-GB" sz="1600" dirty="0" err="1" smtClean="0"/>
              <a:t>gofrestriad</a:t>
            </a:r>
            <a:r>
              <a:rPr lang="en-GB" sz="1600" dirty="0" smtClean="0"/>
              <a:t> </a:t>
            </a:r>
            <a:r>
              <a:rPr lang="en-GB" sz="1600" dirty="0" err="1" smtClean="0"/>
              <a:t>darparwr</a:t>
            </a:r>
            <a:r>
              <a:rPr lang="en-GB" sz="1600" dirty="0" smtClean="0"/>
              <a:t> </a:t>
            </a:r>
            <a:r>
              <a:rPr lang="en-GB" sz="1600" dirty="0" err="1" smtClean="0"/>
              <a:t>gwasanaeth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Dim </a:t>
            </a:r>
            <a:r>
              <a:rPr lang="en-GB" sz="1600" dirty="0" err="1" smtClean="0"/>
              <a:t>ond</a:t>
            </a:r>
            <a:r>
              <a:rPr lang="en-GB" sz="1600" dirty="0" smtClean="0"/>
              <a:t> y </a:t>
            </a:r>
            <a:r>
              <a:rPr lang="en-GB" sz="1600" dirty="0" err="1" smtClean="0"/>
              <a:t>wybodaeth</a:t>
            </a:r>
            <a:r>
              <a:rPr lang="en-GB" sz="1600" dirty="0" smtClean="0"/>
              <a:t> a </a:t>
            </a:r>
            <a:r>
              <a:rPr lang="en-GB" sz="1600" dirty="0" err="1" smtClean="0"/>
              <a:t>nodir</a:t>
            </a:r>
            <a:r>
              <a:rPr lang="en-GB" sz="1600" dirty="0" smtClean="0"/>
              <a:t> </a:t>
            </a:r>
            <a:r>
              <a:rPr lang="en-GB" sz="1600" dirty="0" err="1" smtClean="0"/>
              <a:t>yn</a:t>
            </a:r>
            <a:r>
              <a:rPr lang="en-GB" sz="1600" dirty="0" smtClean="0"/>
              <a:t> </a:t>
            </a:r>
            <a:r>
              <a:rPr lang="en-GB" sz="1600" dirty="0" err="1" smtClean="0"/>
              <a:t>Neddf</a:t>
            </a:r>
            <a:r>
              <a:rPr lang="en-GB" sz="1600" dirty="0" smtClean="0"/>
              <a:t> a </a:t>
            </a:r>
            <a:r>
              <a:rPr lang="en-GB" sz="1600" dirty="0" err="1" smtClean="0"/>
              <a:t>Rheoliadau</a:t>
            </a:r>
            <a:r>
              <a:rPr lang="en-GB" sz="1600" dirty="0" smtClean="0"/>
              <a:t> 2016 a </a:t>
            </a:r>
            <a:r>
              <a:rPr lang="en-GB" sz="1600" dirty="0" err="1" smtClean="0"/>
              <a:t>gaiff</a:t>
            </a:r>
            <a:r>
              <a:rPr lang="en-GB" sz="1600" dirty="0" smtClean="0"/>
              <a:t> </a:t>
            </a:r>
            <a:r>
              <a:rPr lang="en-GB" sz="1600" dirty="0" err="1" smtClean="0"/>
              <a:t>ei</a:t>
            </a:r>
            <a:r>
              <a:rPr lang="en-GB" sz="1600" dirty="0" smtClean="0"/>
              <a:t> </a:t>
            </a:r>
            <a:r>
              <a:rPr lang="en-GB" sz="1600" dirty="0" err="1" smtClean="0"/>
              <a:t>chyhoeddi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 smtClean="0"/>
              <a:t>Caiff</a:t>
            </a:r>
            <a:r>
              <a:rPr lang="en-GB" sz="1600" dirty="0" smtClean="0"/>
              <a:t> </a:t>
            </a:r>
            <a:r>
              <a:rPr lang="en-GB" sz="1600" dirty="0" err="1" smtClean="0"/>
              <a:t>pob</a:t>
            </a:r>
            <a:r>
              <a:rPr lang="en-GB" sz="1600" dirty="0" smtClean="0"/>
              <a:t> </a:t>
            </a:r>
            <a:r>
              <a:rPr lang="en-GB" sz="1600" dirty="0" err="1" smtClean="0"/>
              <a:t>Datganiad</a:t>
            </a:r>
            <a:r>
              <a:rPr lang="en-GB" sz="1600" dirty="0" smtClean="0"/>
              <a:t> </a:t>
            </a:r>
            <a:r>
              <a:rPr lang="en-GB" sz="1600" dirty="0" err="1" smtClean="0"/>
              <a:t>Blynyddol</a:t>
            </a:r>
            <a:r>
              <a:rPr lang="en-GB" sz="1600" dirty="0" smtClean="0"/>
              <a:t> </a:t>
            </a:r>
            <a:r>
              <a:rPr lang="en-GB" sz="1600" dirty="0" err="1" smtClean="0"/>
              <a:t>ei</a:t>
            </a:r>
            <a:r>
              <a:rPr lang="en-GB" sz="1600" dirty="0" smtClean="0"/>
              <a:t> </a:t>
            </a:r>
            <a:r>
              <a:rPr lang="en-GB" sz="1600" dirty="0" err="1" smtClean="0"/>
              <a:t>gyhoeddi</a:t>
            </a:r>
            <a:r>
              <a:rPr lang="en-GB" sz="1600" dirty="0" smtClean="0"/>
              <a:t> </a:t>
            </a:r>
            <a:r>
              <a:rPr lang="en-GB" sz="1600" dirty="0" err="1" smtClean="0"/>
              <a:t>ar</a:t>
            </a:r>
            <a:r>
              <a:rPr lang="en-GB" sz="1600" dirty="0" smtClean="0"/>
              <a:t> </a:t>
            </a:r>
            <a:r>
              <a:rPr lang="en-GB" sz="1600" dirty="0" err="1" smtClean="0"/>
              <a:t>ein</a:t>
            </a:r>
            <a:r>
              <a:rPr lang="en-GB" sz="1600" dirty="0" smtClean="0"/>
              <a:t> </a:t>
            </a:r>
            <a:r>
              <a:rPr lang="en-GB" sz="1600" dirty="0" err="1" smtClean="0"/>
              <a:t>gwefan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Gall </a:t>
            </a:r>
            <a:r>
              <a:rPr lang="en-GB" sz="1600" dirty="0" err="1" smtClean="0"/>
              <a:t>methu</a:t>
            </a:r>
            <a:r>
              <a:rPr lang="en-GB" sz="1600" dirty="0" smtClean="0"/>
              <a:t> â </a:t>
            </a:r>
            <a:r>
              <a:rPr lang="en-GB" sz="1600" dirty="0" err="1" smtClean="0"/>
              <a:t>chyflwyno</a:t>
            </a:r>
            <a:r>
              <a:rPr lang="en-GB" sz="1600" dirty="0" smtClean="0"/>
              <a:t> </a:t>
            </a:r>
            <a:r>
              <a:rPr lang="en-GB" sz="1600" dirty="0" err="1" smtClean="0"/>
              <a:t>arwain</a:t>
            </a:r>
            <a:r>
              <a:rPr lang="en-GB" sz="1600" dirty="0" smtClean="0"/>
              <a:t> at </a:t>
            </a:r>
            <a:r>
              <a:rPr lang="en-GB" sz="1600" dirty="0" err="1" smtClean="0"/>
              <a:t>gamau</a:t>
            </a:r>
            <a:r>
              <a:rPr lang="en-GB" sz="1600" dirty="0" smtClean="0"/>
              <a:t> </a:t>
            </a:r>
            <a:r>
              <a:rPr lang="en-GB" sz="1600" dirty="0" err="1" smtClean="0"/>
              <a:t>gorfodi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Cymorth </a:t>
            </a:r>
            <a:r>
              <a:rPr lang="en-GB" sz="1600" dirty="0" err="1" smtClean="0"/>
              <a:t>ar</a:t>
            </a:r>
            <a:r>
              <a:rPr lang="en-GB" sz="1600" dirty="0" smtClean="0"/>
              <a:t> </a:t>
            </a:r>
            <a:r>
              <a:rPr lang="en-GB" sz="1600" dirty="0" err="1" smtClean="0"/>
              <a:t>gael</a:t>
            </a:r>
            <a:r>
              <a:rPr lang="en-GB" sz="1600" dirty="0" smtClean="0"/>
              <a:t> </a:t>
            </a:r>
            <a:r>
              <a:rPr lang="en-GB" sz="1600" dirty="0" err="1" smtClean="0"/>
              <a:t>i</a:t>
            </a:r>
            <a:r>
              <a:rPr lang="en-GB" sz="1600" dirty="0" smtClean="0"/>
              <a:t> </a:t>
            </a:r>
            <a:r>
              <a:rPr lang="en-GB" sz="1600" dirty="0" err="1" smtClean="0"/>
              <a:t>ddarparwyr</a:t>
            </a:r>
            <a:r>
              <a:rPr lang="en-GB" sz="1600" dirty="0" smtClean="0"/>
              <a:t> </a:t>
            </a:r>
            <a:r>
              <a:rPr lang="en-GB" sz="1600" dirty="0" err="1" smtClean="0"/>
              <a:t>gwasanaeth</a:t>
            </a:r>
            <a:r>
              <a:rPr lang="en-GB" sz="1600" dirty="0" smtClean="0"/>
              <a:t> </a:t>
            </a:r>
            <a:r>
              <a:rPr lang="en-GB" sz="1600" dirty="0" err="1" smtClean="0"/>
              <a:t>gwblhau</a:t>
            </a:r>
            <a:r>
              <a:rPr lang="en-GB" sz="1600" dirty="0" smtClean="0"/>
              <a:t> a </a:t>
            </a:r>
            <a:r>
              <a:rPr lang="en-GB" sz="1600" dirty="0" err="1" smtClean="0"/>
              <a:t>chyflwyno’r</a:t>
            </a:r>
            <a:r>
              <a:rPr lang="en-GB" sz="1600" dirty="0" smtClean="0"/>
              <a:t> </a:t>
            </a:r>
            <a:r>
              <a:rPr lang="en-GB" sz="1600" dirty="0" err="1" smtClean="0"/>
              <a:t>Datganiad</a:t>
            </a:r>
            <a:r>
              <a:rPr lang="en-GB" sz="1600" dirty="0" smtClean="0"/>
              <a:t> </a:t>
            </a:r>
            <a:r>
              <a:rPr lang="en-GB" sz="1600" dirty="0" err="1" smtClean="0"/>
              <a:t>Blynyddol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2467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Speakers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Vicky Poole, Deputy Chief Inspector</a:t>
            </a:r>
          </a:p>
          <a:p>
            <a:r>
              <a:rPr lang="en-GB" dirty="0" smtClean="0"/>
              <a:t>Sarah Glynn-Jones, Head of Adult and Children’s Services Inspection</a:t>
            </a:r>
          </a:p>
          <a:p>
            <a:r>
              <a:rPr lang="en-GB" dirty="0" smtClean="0"/>
              <a:t>Sarah Cullen, Head of Registration and Enforcement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err="1" smtClean="0"/>
              <a:t>Siaradwyr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Vicky Poole, </a:t>
            </a:r>
            <a:r>
              <a:rPr lang="en-GB" dirty="0" err="1" smtClean="0"/>
              <a:t>Dirprwy</a:t>
            </a:r>
            <a:r>
              <a:rPr lang="en-GB" dirty="0" smtClean="0"/>
              <a:t> </a:t>
            </a:r>
            <a:r>
              <a:rPr lang="en-GB" dirty="0" err="1" smtClean="0"/>
              <a:t>Brif</a:t>
            </a:r>
            <a:r>
              <a:rPr lang="en-GB" dirty="0" smtClean="0"/>
              <a:t> </a:t>
            </a:r>
            <a:r>
              <a:rPr lang="en-GB" dirty="0" err="1" smtClean="0"/>
              <a:t>Arolygydd</a:t>
            </a:r>
            <a:endParaRPr lang="en-GB" dirty="0" smtClean="0"/>
          </a:p>
          <a:p>
            <a:r>
              <a:rPr lang="en-GB" dirty="0" smtClean="0"/>
              <a:t>Sarah Glynn-Jones, </a:t>
            </a:r>
            <a:r>
              <a:rPr lang="en-GB" dirty="0" err="1" smtClean="0"/>
              <a:t>Pennaeth</a:t>
            </a:r>
            <a:r>
              <a:rPr lang="en-GB" dirty="0" smtClean="0"/>
              <a:t> </a:t>
            </a:r>
            <a:r>
              <a:rPr lang="en-GB" dirty="0" err="1" smtClean="0"/>
              <a:t>Arolygu</a:t>
            </a:r>
            <a:r>
              <a:rPr lang="en-GB" dirty="0" smtClean="0"/>
              <a:t> </a:t>
            </a:r>
            <a:r>
              <a:rPr lang="en-GB" dirty="0" err="1" smtClean="0"/>
              <a:t>Gwasanaethau</a:t>
            </a:r>
            <a:r>
              <a:rPr lang="en-GB" dirty="0" smtClean="0"/>
              <a:t> </a:t>
            </a:r>
            <a:r>
              <a:rPr lang="en-GB" dirty="0" err="1" smtClean="0"/>
              <a:t>Oedolion</a:t>
            </a:r>
            <a:r>
              <a:rPr lang="en-GB" dirty="0" smtClean="0"/>
              <a:t> a </a:t>
            </a:r>
            <a:r>
              <a:rPr lang="en-GB" dirty="0" err="1" smtClean="0"/>
              <a:t>Phlant</a:t>
            </a:r>
            <a:endParaRPr lang="en-GB" dirty="0" smtClean="0"/>
          </a:p>
          <a:p>
            <a:r>
              <a:rPr lang="en-GB" dirty="0" smtClean="0"/>
              <a:t>Sarah Cullen, </a:t>
            </a:r>
            <a:r>
              <a:rPr lang="en-GB" dirty="0" err="1" smtClean="0"/>
              <a:t>Pennaeth</a:t>
            </a:r>
            <a:r>
              <a:rPr lang="en-GB" dirty="0" smtClean="0"/>
              <a:t> </a:t>
            </a:r>
            <a:r>
              <a:rPr lang="en-GB" dirty="0" err="1" smtClean="0"/>
              <a:t>Cofrestru</a:t>
            </a:r>
            <a:r>
              <a:rPr lang="en-GB" dirty="0" smtClean="0"/>
              <a:t> a </a:t>
            </a:r>
            <a:r>
              <a:rPr lang="en-GB" dirty="0" err="1" smtClean="0"/>
              <a:t>Gorfodi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79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5113"/>
            <a:ext cx="8229600" cy="899051"/>
          </a:xfrm>
        </p:spPr>
        <p:txBody>
          <a:bodyPr/>
          <a:lstStyle/>
          <a:p>
            <a:r>
              <a:rPr lang="en-GB" sz="4000" dirty="0" smtClean="0"/>
              <a:t>Agenda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58121"/>
            <a:ext cx="4040188" cy="3951288"/>
          </a:xfrm>
        </p:spPr>
        <p:txBody>
          <a:bodyPr/>
          <a:lstStyle/>
          <a:p>
            <a:r>
              <a:rPr lang="en-GB" dirty="0"/>
              <a:t>What we’ve been up to </a:t>
            </a:r>
          </a:p>
          <a:p>
            <a:r>
              <a:rPr lang="en-GB" dirty="0"/>
              <a:t>Being consistent – new guidance</a:t>
            </a:r>
          </a:p>
          <a:p>
            <a:r>
              <a:rPr lang="en-GB" dirty="0"/>
              <a:t>Comfort break</a:t>
            </a:r>
          </a:p>
          <a:p>
            <a:r>
              <a:rPr lang="en-GB" dirty="0"/>
              <a:t>RISCA – the journey so far</a:t>
            </a:r>
          </a:p>
          <a:p>
            <a:r>
              <a:rPr lang="en-GB" dirty="0"/>
              <a:t>RISCA what’s next: Annual returns</a:t>
            </a:r>
          </a:p>
          <a:p>
            <a:r>
              <a:rPr lang="en-GB" dirty="0"/>
              <a:t>What we’re finding: national reviews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4164"/>
            <a:ext cx="4041775" cy="395128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Yr </a:t>
            </a:r>
            <a:r>
              <a:rPr lang="en-GB" dirty="0" err="1" smtClean="0"/>
              <a:t>hyn</a:t>
            </a:r>
            <a:r>
              <a:rPr lang="en-GB" dirty="0" smtClean="0"/>
              <a:t> </a:t>
            </a:r>
            <a:r>
              <a:rPr lang="en-GB" dirty="0" err="1" smtClean="0"/>
              <a:t>rydym</a:t>
            </a:r>
            <a:r>
              <a:rPr lang="en-GB" dirty="0" smtClean="0"/>
              <a:t> </a:t>
            </a:r>
            <a:r>
              <a:rPr lang="en-GB" dirty="0" err="1" smtClean="0"/>
              <a:t>wedi</a:t>
            </a:r>
            <a:r>
              <a:rPr lang="en-GB" dirty="0" smtClean="0"/>
              <a:t> </a:t>
            </a:r>
            <a:r>
              <a:rPr lang="en-GB" dirty="0" err="1" smtClean="0"/>
              <a:t>bod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wneud</a:t>
            </a:r>
            <a:endParaRPr lang="en-GB" dirty="0" smtClean="0"/>
          </a:p>
          <a:p>
            <a:r>
              <a:rPr lang="en-GB" dirty="0" err="1" smtClean="0"/>
              <a:t>Bod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gyson</a:t>
            </a:r>
            <a:r>
              <a:rPr lang="en-GB" dirty="0" smtClean="0"/>
              <a:t> – </a:t>
            </a:r>
            <a:r>
              <a:rPr lang="en-GB" dirty="0" err="1" smtClean="0"/>
              <a:t>canllaw</a:t>
            </a:r>
            <a:r>
              <a:rPr lang="en-GB" dirty="0" smtClean="0"/>
              <a:t> </a:t>
            </a:r>
            <a:r>
              <a:rPr lang="en-GB" dirty="0" err="1" smtClean="0"/>
              <a:t>newydd</a:t>
            </a:r>
            <a:endParaRPr lang="en-GB" dirty="0" smtClean="0"/>
          </a:p>
          <a:p>
            <a:r>
              <a:rPr lang="en-GB" dirty="0" err="1" smtClean="0"/>
              <a:t>Egwyl</a:t>
            </a:r>
            <a:endParaRPr lang="en-GB" dirty="0" smtClean="0"/>
          </a:p>
          <a:p>
            <a:r>
              <a:rPr lang="en-GB" dirty="0" smtClean="0"/>
              <a:t>RISCA – y </a:t>
            </a:r>
            <a:r>
              <a:rPr lang="en-GB" dirty="0" err="1" smtClean="0"/>
              <a:t>daith</a:t>
            </a:r>
            <a:r>
              <a:rPr lang="en-GB" dirty="0" smtClean="0"/>
              <a:t> </a:t>
            </a:r>
            <a:r>
              <a:rPr lang="en-GB" dirty="0" err="1" smtClean="0"/>
              <a:t>hyd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hyn</a:t>
            </a:r>
            <a:endParaRPr lang="en-GB" dirty="0" smtClean="0"/>
          </a:p>
          <a:p>
            <a:r>
              <a:rPr lang="en-GB" dirty="0" smtClean="0"/>
              <a:t>RISCA </a:t>
            </a:r>
            <a:r>
              <a:rPr lang="en-GB" dirty="0" err="1" smtClean="0"/>
              <a:t>beth</a:t>
            </a:r>
            <a:r>
              <a:rPr lang="en-GB" dirty="0" smtClean="0"/>
              <a:t> </a:t>
            </a:r>
            <a:r>
              <a:rPr lang="en-GB" dirty="0" err="1" smtClean="0"/>
              <a:t>sydd</a:t>
            </a:r>
            <a:r>
              <a:rPr lang="en-GB" dirty="0" smtClean="0"/>
              <a:t> </a:t>
            </a:r>
            <a:r>
              <a:rPr lang="en-GB" dirty="0" err="1" smtClean="0"/>
              <a:t>nesaf</a:t>
            </a:r>
            <a:r>
              <a:rPr lang="en-GB" dirty="0" smtClean="0"/>
              <a:t>: </a:t>
            </a:r>
            <a:r>
              <a:rPr lang="en-GB" dirty="0" err="1" smtClean="0"/>
              <a:t>Datganiadau</a:t>
            </a:r>
            <a:r>
              <a:rPr lang="en-GB" dirty="0" smtClean="0"/>
              <a:t> </a:t>
            </a:r>
            <a:r>
              <a:rPr lang="en-GB" dirty="0" err="1" smtClean="0"/>
              <a:t>blynyddol</a:t>
            </a:r>
            <a:endParaRPr lang="en-GB" dirty="0" smtClean="0"/>
          </a:p>
          <a:p>
            <a:r>
              <a:rPr lang="en-GB" dirty="0" smtClean="0"/>
              <a:t>Yr </a:t>
            </a:r>
            <a:r>
              <a:rPr lang="en-GB" dirty="0" err="1" smtClean="0"/>
              <a:t>hyn</a:t>
            </a:r>
            <a:r>
              <a:rPr lang="en-GB" dirty="0" smtClean="0"/>
              <a:t> </a:t>
            </a:r>
            <a:r>
              <a:rPr lang="en-GB" dirty="0" err="1" smtClean="0"/>
              <a:t>rydym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ganfod</a:t>
            </a:r>
            <a:r>
              <a:rPr lang="en-GB" dirty="0" smtClean="0"/>
              <a:t>: </a:t>
            </a:r>
            <a:r>
              <a:rPr lang="en-GB" dirty="0" err="1" smtClean="0"/>
              <a:t>adolygiadau</a:t>
            </a:r>
            <a:r>
              <a:rPr lang="en-GB" dirty="0" smtClean="0"/>
              <a:t> </a:t>
            </a:r>
            <a:r>
              <a:rPr lang="en-GB" dirty="0" err="1" smtClean="0"/>
              <a:t>cenedlaethol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664757"/>
            <a:ext cx="4041775" cy="639762"/>
          </a:xfrm>
        </p:spPr>
        <p:txBody>
          <a:bodyPr>
            <a:noAutofit/>
          </a:bodyPr>
          <a:lstStyle/>
          <a:p>
            <a:r>
              <a:rPr lang="en-GB" sz="4000" b="0" dirty="0" smtClean="0"/>
              <a:t>Agenda </a:t>
            </a:r>
            <a:endParaRPr lang="en-GB" sz="4000" b="0" dirty="0"/>
          </a:p>
        </p:txBody>
      </p:sp>
    </p:spTree>
    <p:extLst>
      <p:ext uri="{BB962C8B-B14F-4D97-AF65-F5344CB8AC3E}">
        <p14:creationId xmlns:p14="http://schemas.microsoft.com/office/powerpoint/2010/main" val="2615520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22476"/>
            <a:ext cx="4040188" cy="639762"/>
          </a:xfrm>
        </p:spPr>
        <p:txBody>
          <a:bodyPr/>
          <a:lstStyle/>
          <a:p>
            <a:r>
              <a:rPr lang="en-GB" dirty="0" smtClean="0"/>
              <a:t>Updates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433059"/>
            <a:ext cx="4040188" cy="3951288"/>
          </a:xfrm>
        </p:spPr>
        <p:txBody>
          <a:bodyPr>
            <a:normAutofit fontScale="77500" lnSpcReduction="20000"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dirty="0"/>
              <a:t>Ratings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dirty="0"/>
              <a:t>Engagement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dirty="0"/>
              <a:t>Dementia review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dirty="0"/>
              <a:t>CIW approach to </a:t>
            </a:r>
            <a:r>
              <a:rPr lang="en-GB" sz="3600" dirty="0" smtClean="0"/>
              <a:t>domiciliary </a:t>
            </a:r>
            <a:r>
              <a:rPr lang="en-GB" sz="3600" dirty="0"/>
              <a:t>care worker registration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dirty="0"/>
              <a:t>Report writing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dirty="0"/>
              <a:t>New safeguarding procedures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err="1" smtClean="0"/>
              <a:t>Diweddariadau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4" y="2336191"/>
            <a:ext cx="4041775" cy="3951288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Graddau</a:t>
            </a:r>
            <a:endParaRPr lang="en-GB" sz="2800" dirty="0" smtClean="0"/>
          </a:p>
          <a:p>
            <a:r>
              <a:rPr lang="en-GB" sz="2800" dirty="0" err="1" smtClean="0"/>
              <a:t>Gwaith</a:t>
            </a:r>
            <a:r>
              <a:rPr lang="en-GB" sz="2800" dirty="0" smtClean="0"/>
              <a:t> </a:t>
            </a:r>
            <a:r>
              <a:rPr lang="en-GB" sz="2800" dirty="0" err="1" smtClean="0"/>
              <a:t>ymgysylltu</a:t>
            </a:r>
            <a:endParaRPr lang="en-GB" sz="2800" dirty="0" smtClean="0"/>
          </a:p>
          <a:p>
            <a:r>
              <a:rPr lang="en-GB" sz="2800" dirty="0" err="1" smtClean="0"/>
              <a:t>Adolygiad</a:t>
            </a:r>
            <a:r>
              <a:rPr lang="en-GB" sz="2800" dirty="0" smtClean="0"/>
              <a:t> o </a:t>
            </a:r>
            <a:r>
              <a:rPr lang="en-GB" sz="2800" dirty="0" err="1" smtClean="0"/>
              <a:t>ddementia</a:t>
            </a:r>
            <a:endParaRPr lang="en-GB" sz="2800" dirty="0" smtClean="0"/>
          </a:p>
          <a:p>
            <a:r>
              <a:rPr lang="en-GB" sz="2800" dirty="0" smtClean="0"/>
              <a:t>Dull AGC o </a:t>
            </a:r>
            <a:r>
              <a:rPr lang="en-GB" sz="2800" dirty="0" err="1" smtClean="0"/>
              <a:t>gofrestru</a:t>
            </a:r>
            <a:r>
              <a:rPr lang="en-GB" sz="2800" dirty="0" smtClean="0"/>
              <a:t> </a:t>
            </a:r>
            <a:r>
              <a:rPr lang="en-GB" sz="2800" dirty="0" err="1" smtClean="0"/>
              <a:t>gweithwyr</a:t>
            </a:r>
            <a:r>
              <a:rPr lang="en-GB" sz="2800" dirty="0" smtClean="0"/>
              <a:t> </a:t>
            </a:r>
            <a:r>
              <a:rPr lang="en-GB" sz="2800" dirty="0" err="1" smtClean="0"/>
              <a:t>gofal</a:t>
            </a:r>
            <a:r>
              <a:rPr lang="en-GB" sz="2800" dirty="0" smtClean="0"/>
              <a:t> </a:t>
            </a:r>
            <a:r>
              <a:rPr lang="en-GB" sz="2800" dirty="0" err="1" smtClean="0"/>
              <a:t>cartref</a:t>
            </a:r>
            <a:endParaRPr lang="en-GB" sz="2800" dirty="0" smtClean="0"/>
          </a:p>
          <a:p>
            <a:r>
              <a:rPr lang="en-GB" sz="2800" dirty="0" err="1" smtClean="0"/>
              <a:t>Ysgrifennu</a:t>
            </a:r>
            <a:r>
              <a:rPr lang="en-GB" sz="2800" dirty="0" smtClean="0"/>
              <a:t> </a:t>
            </a:r>
            <a:r>
              <a:rPr lang="en-GB" sz="2800" dirty="0" err="1" smtClean="0"/>
              <a:t>adroddiadau</a:t>
            </a:r>
            <a:endParaRPr lang="en-GB" sz="2800" dirty="0" smtClean="0"/>
          </a:p>
          <a:p>
            <a:r>
              <a:rPr lang="en-GB" sz="2800" dirty="0" err="1" smtClean="0"/>
              <a:t>Gweithdrefnau</a:t>
            </a:r>
            <a:r>
              <a:rPr lang="en-GB" sz="2800" dirty="0" smtClean="0"/>
              <a:t> </a:t>
            </a:r>
            <a:r>
              <a:rPr lang="en-GB" sz="2800" dirty="0" err="1" smtClean="0"/>
              <a:t>diogelu</a:t>
            </a:r>
            <a:r>
              <a:rPr lang="en-GB" sz="2800" dirty="0" smtClean="0"/>
              <a:t> </a:t>
            </a:r>
            <a:r>
              <a:rPr lang="en-GB" sz="2800" dirty="0" err="1" smtClean="0"/>
              <a:t>newydd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2588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type="body" idx="1"/>
          </p:nvPr>
        </p:nvSpPr>
        <p:spPr>
          <a:xfrm>
            <a:off x="457200" y="1825570"/>
            <a:ext cx="4040188" cy="639762"/>
          </a:xfrm>
        </p:spPr>
        <p:txBody>
          <a:bodyPr>
            <a:normAutofit/>
          </a:bodyPr>
          <a:lstStyle/>
          <a:p>
            <a:r>
              <a:rPr lang="en-GB" dirty="0"/>
              <a:t>Report </a:t>
            </a:r>
            <a:r>
              <a:rPr lang="en-GB" dirty="0" smtClean="0"/>
              <a:t>writing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465332"/>
            <a:ext cx="4040188" cy="3951288"/>
          </a:xfrm>
        </p:spPr>
        <p:txBody>
          <a:bodyPr/>
          <a:lstStyle/>
          <a:p>
            <a:r>
              <a:rPr lang="en-GB" dirty="0" smtClean="0"/>
              <a:t>Clear </a:t>
            </a:r>
            <a:r>
              <a:rPr lang="en-GB" dirty="0"/>
              <a:t>and succinct</a:t>
            </a:r>
          </a:p>
          <a:p>
            <a:r>
              <a:rPr lang="en-GB" dirty="0"/>
              <a:t>Evaluative not descriptive </a:t>
            </a:r>
          </a:p>
          <a:p>
            <a:r>
              <a:rPr lang="en-GB" dirty="0"/>
              <a:t>Remove NC Notices</a:t>
            </a:r>
          </a:p>
          <a:p>
            <a:r>
              <a:rPr lang="en-GB" dirty="0"/>
              <a:t>Review after 9 months</a:t>
            </a: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833097"/>
            <a:ext cx="4041775" cy="639762"/>
          </a:xfrm>
        </p:spPr>
        <p:txBody>
          <a:bodyPr/>
          <a:lstStyle/>
          <a:p>
            <a:r>
              <a:rPr lang="en-GB" dirty="0" err="1" smtClean="0"/>
              <a:t>Ysgrifennu</a:t>
            </a:r>
            <a:r>
              <a:rPr lang="en-GB" dirty="0" smtClean="0"/>
              <a:t> </a:t>
            </a:r>
            <a:r>
              <a:rPr lang="en-GB" dirty="0" err="1" smtClean="0"/>
              <a:t>adroddiadau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465332"/>
            <a:ext cx="4041775" cy="3951288"/>
          </a:xfrm>
        </p:spPr>
        <p:txBody>
          <a:bodyPr/>
          <a:lstStyle/>
          <a:p>
            <a:r>
              <a:rPr lang="en-GB" dirty="0" err="1" smtClean="0"/>
              <a:t>Clir</a:t>
            </a:r>
            <a:r>
              <a:rPr lang="en-GB" dirty="0" smtClean="0"/>
              <a:t> a </a:t>
            </a:r>
            <a:r>
              <a:rPr lang="en-GB" dirty="0" err="1" smtClean="0"/>
              <a:t>chryno</a:t>
            </a:r>
            <a:endParaRPr lang="en-GB" dirty="0" smtClean="0"/>
          </a:p>
          <a:p>
            <a:r>
              <a:rPr lang="en-GB" dirty="0" err="1" smtClean="0"/>
              <a:t>Gwerthuso</a:t>
            </a:r>
            <a:r>
              <a:rPr lang="en-GB" dirty="0" smtClean="0"/>
              <a:t> </a:t>
            </a:r>
            <a:r>
              <a:rPr lang="en-GB" dirty="0" err="1" smtClean="0"/>
              <a:t>nid</a:t>
            </a:r>
            <a:r>
              <a:rPr lang="en-GB" dirty="0" smtClean="0"/>
              <a:t> </a:t>
            </a:r>
            <a:r>
              <a:rPr lang="en-GB" dirty="0" err="1" smtClean="0"/>
              <a:t>disgrifio</a:t>
            </a:r>
            <a:endParaRPr lang="en-GB" dirty="0" smtClean="0"/>
          </a:p>
          <a:p>
            <a:r>
              <a:rPr lang="en-GB" dirty="0" smtClean="0"/>
              <a:t>Cael </a:t>
            </a:r>
            <a:r>
              <a:rPr lang="en-GB" dirty="0" err="1" smtClean="0"/>
              <a:t>gwared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Hysbysiadau</a:t>
            </a:r>
            <a:r>
              <a:rPr lang="en-GB" dirty="0" smtClean="0"/>
              <a:t> </a:t>
            </a:r>
            <a:r>
              <a:rPr lang="en-GB" dirty="0" err="1" smtClean="0"/>
              <a:t>Diffyg</a:t>
            </a:r>
            <a:r>
              <a:rPr lang="en-GB" dirty="0" smtClean="0"/>
              <a:t> </a:t>
            </a:r>
            <a:r>
              <a:rPr lang="en-GB" dirty="0" err="1" smtClean="0"/>
              <a:t>Cydymffurfio</a:t>
            </a:r>
            <a:endParaRPr lang="en-GB" dirty="0" smtClean="0"/>
          </a:p>
          <a:p>
            <a:r>
              <a:rPr lang="en-GB" dirty="0" err="1" smtClean="0"/>
              <a:t>Adolygu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ôl</a:t>
            </a:r>
            <a:r>
              <a:rPr lang="en-GB" dirty="0" smtClean="0"/>
              <a:t> 9 </a:t>
            </a:r>
            <a:r>
              <a:rPr lang="en-GB" dirty="0" err="1" smtClean="0"/>
              <a:t>mis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8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09600" y="2483428"/>
            <a:ext cx="4038600" cy="176645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Wales Safeguarding Procedures</a:t>
            </a:r>
          </a:p>
          <a:p>
            <a:r>
              <a:rPr lang="en-GB" sz="2400" dirty="0" smtClean="0">
                <a:hlinkClick r:id="rId2"/>
              </a:rPr>
              <a:t>www.safeguarding.wales</a:t>
            </a:r>
            <a:r>
              <a:rPr lang="en-GB" sz="2400" dirty="0" smtClean="0"/>
              <a:t>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6"/>
          <p:cNvSpPr>
            <a:spLocks noGrp="1"/>
          </p:cNvSpPr>
          <p:nvPr>
            <p:ph sz="half" idx="1"/>
          </p:nvPr>
        </p:nvSpPr>
        <p:spPr>
          <a:xfrm>
            <a:off x="4800600" y="2483428"/>
            <a:ext cx="4038600" cy="1766456"/>
          </a:xfrm>
        </p:spPr>
        <p:txBody>
          <a:bodyPr/>
          <a:lstStyle/>
          <a:p>
            <a:pPr marL="0" indent="0">
              <a:buNone/>
            </a:pPr>
            <a:r>
              <a:rPr lang="en-GB" dirty="0" err="1" smtClean="0"/>
              <a:t>Gweithdrefnau</a:t>
            </a:r>
            <a:r>
              <a:rPr lang="en-GB" dirty="0" smtClean="0"/>
              <a:t> </a:t>
            </a:r>
            <a:r>
              <a:rPr lang="en-GB" dirty="0" err="1" smtClean="0"/>
              <a:t>Diogelu</a:t>
            </a:r>
            <a:r>
              <a:rPr lang="en-GB" dirty="0" smtClean="0"/>
              <a:t> </a:t>
            </a:r>
            <a:r>
              <a:rPr lang="en-GB" dirty="0" err="1" smtClean="0"/>
              <a:t>Cymru</a:t>
            </a:r>
            <a:endParaRPr lang="en-GB" dirty="0" smtClean="0"/>
          </a:p>
          <a:p>
            <a:r>
              <a:rPr lang="en-GB" sz="2400" dirty="0" smtClean="0">
                <a:hlinkClick r:id="rId2"/>
              </a:rPr>
              <a:t>www.diogelu.cymru</a:t>
            </a:r>
            <a:r>
              <a:rPr lang="en-GB" sz="2400" dirty="0" smtClean="0"/>
              <a:t>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47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719824"/>
            <a:ext cx="4040188" cy="639762"/>
          </a:xfrm>
        </p:spPr>
        <p:txBody>
          <a:bodyPr/>
          <a:lstStyle/>
          <a:p>
            <a:r>
              <a:rPr lang="en-GB" dirty="0" smtClean="0"/>
              <a:t>CIW </a:t>
            </a:r>
            <a:r>
              <a:rPr lang="en-GB" dirty="0"/>
              <a:t>g</a:t>
            </a:r>
            <a:r>
              <a:rPr lang="en-GB" dirty="0" smtClean="0"/>
              <a:t>uidance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359586"/>
            <a:ext cx="4040188" cy="3951288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Responsible Individual (RI) </a:t>
            </a:r>
            <a:r>
              <a:rPr lang="en-GB" dirty="0"/>
              <a:t>visits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Relationship link manager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Lack of registered manager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719824"/>
            <a:ext cx="4041775" cy="639762"/>
          </a:xfrm>
        </p:spPr>
        <p:txBody>
          <a:bodyPr/>
          <a:lstStyle/>
          <a:p>
            <a:r>
              <a:rPr lang="en-GB" dirty="0" err="1" smtClean="0"/>
              <a:t>Canllawiau</a:t>
            </a:r>
            <a:r>
              <a:rPr lang="en-GB" dirty="0" smtClean="0"/>
              <a:t> AGC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359586"/>
            <a:ext cx="4041775" cy="3951288"/>
          </a:xfrm>
        </p:spPr>
        <p:txBody>
          <a:bodyPr/>
          <a:lstStyle/>
          <a:p>
            <a:r>
              <a:rPr lang="en-GB" dirty="0" err="1" smtClean="0"/>
              <a:t>Ymweliadau’r</a:t>
            </a:r>
            <a:r>
              <a:rPr lang="en-GB" dirty="0" smtClean="0"/>
              <a:t> </a:t>
            </a:r>
            <a:r>
              <a:rPr lang="en-GB" dirty="0" err="1" smtClean="0"/>
              <a:t>Unigolyn</a:t>
            </a:r>
            <a:r>
              <a:rPr lang="en-GB" dirty="0" smtClean="0"/>
              <a:t> </a:t>
            </a:r>
            <a:r>
              <a:rPr lang="en-GB" dirty="0" err="1" smtClean="0"/>
              <a:t>Cyfrifol</a:t>
            </a:r>
            <a:endParaRPr lang="en-GB" dirty="0" smtClean="0"/>
          </a:p>
          <a:p>
            <a:r>
              <a:rPr lang="en-GB" dirty="0" err="1" smtClean="0"/>
              <a:t>Rheolwr</a:t>
            </a:r>
            <a:r>
              <a:rPr lang="en-GB" dirty="0" smtClean="0"/>
              <a:t> </a:t>
            </a:r>
            <a:r>
              <a:rPr lang="en-GB" dirty="0" err="1" smtClean="0"/>
              <a:t>cyswllt</a:t>
            </a:r>
            <a:r>
              <a:rPr lang="en-GB" dirty="0" smtClean="0"/>
              <a:t> </a:t>
            </a:r>
            <a:r>
              <a:rPr lang="en-GB" dirty="0" err="1" smtClean="0"/>
              <a:t>cydberthnasau</a:t>
            </a:r>
            <a:endParaRPr lang="en-GB" dirty="0" smtClean="0"/>
          </a:p>
          <a:p>
            <a:r>
              <a:rPr lang="en-GB" dirty="0" err="1" smtClean="0"/>
              <a:t>Diffyg</a:t>
            </a:r>
            <a:r>
              <a:rPr lang="en-GB" dirty="0" smtClean="0"/>
              <a:t> </a:t>
            </a:r>
            <a:r>
              <a:rPr lang="en-GB" dirty="0" err="1" smtClean="0"/>
              <a:t>rheolwr</a:t>
            </a:r>
            <a:r>
              <a:rPr lang="en-GB" dirty="0" smtClean="0"/>
              <a:t> </a:t>
            </a:r>
            <a:r>
              <a:rPr lang="en-GB" dirty="0" err="1" smtClean="0"/>
              <a:t>cofrestredig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TRAFODAETH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86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r>
              <a:rPr lang="en-GB" dirty="0" smtClean="0"/>
              <a:t>RISCA – your experience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329105"/>
            <a:ext cx="4040188" cy="3951288"/>
          </a:xfrm>
        </p:spPr>
        <p:txBody>
          <a:bodyPr>
            <a:normAutofit fontScale="85000" lnSpcReduction="10000"/>
          </a:bodyPr>
          <a:lstStyle/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What have we 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learnt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Need for guidance (more to come)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Streamlining registration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New models of care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Outcome 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focus -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frameworks and learning for inspection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Online 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services -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notifications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Your 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views - discussion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RISCA – </a:t>
            </a:r>
            <a:r>
              <a:rPr lang="en-GB" dirty="0" err="1" smtClean="0"/>
              <a:t>eich</a:t>
            </a:r>
            <a:r>
              <a:rPr lang="en-GB" dirty="0" smtClean="0"/>
              <a:t> </a:t>
            </a:r>
            <a:r>
              <a:rPr lang="en-GB" dirty="0" err="1" smtClean="0"/>
              <a:t>profiad</a:t>
            </a:r>
            <a:endParaRPr lang="en-GB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2"/>
          </p:nvPr>
        </p:nvSpPr>
        <p:spPr>
          <a:xfrm>
            <a:off x="4649788" y="2327275"/>
            <a:ext cx="4040188" cy="3951288"/>
          </a:xfrm>
        </p:spPr>
        <p:txBody>
          <a:bodyPr>
            <a:normAutofit fontScale="85000" lnSpcReduction="20000"/>
          </a:bodyPr>
          <a:lstStyle/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Yr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hyn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rydym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wedi’i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ddysgu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Yr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angen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am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ganllawiau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mwy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ddod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Symleiddio’r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broses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gofrestru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Modelau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gofal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newydd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Ffocws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y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canlyniad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–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fframweithiau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a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dysgu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ar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gyfer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arolygiadau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Gwasanaethau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ar-lein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-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hysbysiadau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Eich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</a:rPr>
              <a:t> barn - </a:t>
            </a:r>
            <a:r>
              <a:rPr lang="en-GB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trafodaeth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907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1812" y="1603640"/>
            <a:ext cx="4040188" cy="639762"/>
          </a:xfrm>
        </p:spPr>
        <p:txBody>
          <a:bodyPr/>
          <a:lstStyle/>
          <a:p>
            <a:r>
              <a:rPr lang="en-GB" dirty="0" smtClean="0"/>
              <a:t>Annual Returns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311928"/>
            <a:ext cx="4040188" cy="3951288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Annual Return Period: </a:t>
            </a:r>
            <a:r>
              <a:rPr lang="en-GB" b="1" dirty="0"/>
              <a:t>01 April </a:t>
            </a:r>
            <a:r>
              <a:rPr lang="en-GB" dirty="0"/>
              <a:t>to </a:t>
            </a:r>
            <a:r>
              <a:rPr lang="en-GB" b="1" dirty="0"/>
              <a:t>26 May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Single Annual Return per service provider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Illustrates the service(s) at a point in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Who completes the annual return?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Must be via the </a:t>
            </a:r>
            <a:r>
              <a:rPr lang="en-GB" dirty="0" smtClean="0"/>
              <a:t>online service, CIW Online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Reviewed by the inspection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May highlight for follow up at inspection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Provides quality assurance information- what good looks like in the service</a:t>
            </a:r>
          </a:p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89652"/>
            <a:ext cx="4041775" cy="639762"/>
          </a:xfrm>
        </p:spPr>
        <p:txBody>
          <a:bodyPr/>
          <a:lstStyle/>
          <a:p>
            <a:r>
              <a:rPr lang="en-GB" dirty="0" err="1" smtClean="0"/>
              <a:t>Datganiadau</a:t>
            </a:r>
            <a:r>
              <a:rPr lang="en-GB" dirty="0" smtClean="0"/>
              <a:t> </a:t>
            </a:r>
            <a:r>
              <a:rPr lang="en-GB" dirty="0" err="1" smtClean="0"/>
              <a:t>Blynyddol</a:t>
            </a:r>
            <a:endParaRPr lang="en-GB" dirty="0"/>
          </a:p>
        </p:txBody>
      </p:sp>
      <p:sp>
        <p:nvSpPr>
          <p:cNvPr id="10" name="Content Placeholder 6"/>
          <p:cNvSpPr>
            <a:spLocks noGrp="1"/>
          </p:cNvSpPr>
          <p:nvPr>
            <p:ph sz="half" idx="2"/>
          </p:nvPr>
        </p:nvSpPr>
        <p:spPr>
          <a:xfrm>
            <a:off x="4649788" y="2292243"/>
            <a:ext cx="4040188" cy="3951288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Cyfnod</a:t>
            </a:r>
            <a:r>
              <a:rPr lang="en-GB" dirty="0" smtClean="0"/>
              <a:t> </a:t>
            </a:r>
            <a:r>
              <a:rPr lang="en-GB" dirty="0" err="1" smtClean="0"/>
              <a:t>Datganiadau</a:t>
            </a:r>
            <a:r>
              <a:rPr lang="en-GB" dirty="0" smtClean="0"/>
              <a:t> </a:t>
            </a:r>
            <a:r>
              <a:rPr lang="en-GB" dirty="0" err="1" smtClean="0"/>
              <a:t>Blynyddol</a:t>
            </a:r>
            <a:r>
              <a:rPr lang="en-GB" dirty="0" smtClean="0"/>
              <a:t>: </a:t>
            </a:r>
            <a:r>
              <a:rPr lang="en-GB" b="1" dirty="0"/>
              <a:t>01 </a:t>
            </a:r>
            <a:r>
              <a:rPr lang="en-GB" b="1" dirty="0" err="1" smtClean="0"/>
              <a:t>Ebrill</a:t>
            </a:r>
            <a:r>
              <a:rPr lang="en-GB" b="1" dirty="0" smtClean="0"/>
              <a:t> </a:t>
            </a:r>
            <a:r>
              <a:rPr lang="en-GB" dirty="0" err="1" smtClean="0"/>
              <a:t>hyd</a:t>
            </a:r>
            <a:r>
              <a:rPr lang="en-GB" dirty="0" smtClean="0"/>
              <a:t> at </a:t>
            </a:r>
            <a:r>
              <a:rPr lang="en-GB" b="1" dirty="0"/>
              <a:t>26 </a:t>
            </a:r>
            <a:r>
              <a:rPr lang="en-GB" b="1" dirty="0" smtClean="0"/>
              <a:t>Mai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Datganiad</a:t>
            </a:r>
            <a:r>
              <a:rPr lang="en-GB" dirty="0" smtClean="0"/>
              <a:t> </a:t>
            </a:r>
            <a:r>
              <a:rPr lang="en-GB" dirty="0" err="1" smtClean="0"/>
              <a:t>Blynyddol</a:t>
            </a:r>
            <a:r>
              <a:rPr lang="en-GB" dirty="0" smtClean="0"/>
              <a:t> </a:t>
            </a:r>
            <a:r>
              <a:rPr lang="en-GB" dirty="0" err="1" smtClean="0"/>
              <a:t>unigol</a:t>
            </a:r>
            <a:r>
              <a:rPr lang="en-GB" dirty="0" smtClean="0"/>
              <a:t> </a:t>
            </a:r>
            <a:r>
              <a:rPr lang="en-GB" dirty="0" err="1" smtClean="0"/>
              <a:t>fesul</a:t>
            </a:r>
            <a:r>
              <a:rPr lang="en-GB" dirty="0" smtClean="0"/>
              <a:t> </a:t>
            </a:r>
            <a:r>
              <a:rPr lang="en-GB" dirty="0" err="1" smtClean="0"/>
              <a:t>darparwr</a:t>
            </a:r>
            <a:r>
              <a:rPr lang="en-GB" dirty="0" smtClean="0"/>
              <a:t> </a:t>
            </a:r>
            <a:r>
              <a:rPr lang="en-GB" dirty="0" err="1" smtClean="0"/>
              <a:t>gwasanaeth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Dangos</a:t>
            </a:r>
            <a:r>
              <a:rPr lang="en-GB" dirty="0" smtClean="0"/>
              <a:t> y </a:t>
            </a:r>
            <a:r>
              <a:rPr lang="en-GB" dirty="0" err="1" smtClean="0"/>
              <a:t>gwasanaeth</a:t>
            </a:r>
            <a:r>
              <a:rPr lang="en-GB" dirty="0" smtClean="0"/>
              <a:t>(au)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adeg</a:t>
            </a:r>
            <a:r>
              <a:rPr lang="en-GB" dirty="0" smtClean="0"/>
              <a:t> </a:t>
            </a:r>
            <a:r>
              <a:rPr lang="en-GB" dirty="0" err="1" smtClean="0"/>
              <a:t>benodol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Pwy</a:t>
            </a:r>
            <a:r>
              <a:rPr lang="en-GB" dirty="0" smtClean="0"/>
              <a:t> </a:t>
            </a:r>
            <a:r>
              <a:rPr lang="en-GB" dirty="0" err="1" smtClean="0"/>
              <a:t>sy’n</a:t>
            </a:r>
            <a:r>
              <a:rPr lang="en-GB" dirty="0" smtClean="0"/>
              <a:t> </a:t>
            </a:r>
            <a:r>
              <a:rPr lang="en-GB" dirty="0" err="1" smtClean="0"/>
              <a:t>cwblhau’r</a:t>
            </a:r>
            <a:r>
              <a:rPr lang="en-GB" dirty="0" smtClean="0"/>
              <a:t> </a:t>
            </a:r>
            <a:r>
              <a:rPr lang="en-GB" dirty="0" err="1" smtClean="0"/>
              <a:t>datganiad</a:t>
            </a:r>
            <a:r>
              <a:rPr lang="en-GB" dirty="0" smtClean="0"/>
              <a:t> </a:t>
            </a:r>
            <a:r>
              <a:rPr lang="en-GB" dirty="0" err="1" smtClean="0"/>
              <a:t>blynyddol</a:t>
            </a:r>
            <a:r>
              <a:rPr lang="en-GB" dirty="0" smtClean="0"/>
              <a:t>?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Rhaid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gwblhau</a:t>
            </a:r>
            <a:r>
              <a:rPr lang="en-GB" dirty="0" smtClean="0"/>
              <a:t> </a:t>
            </a:r>
            <a:r>
              <a:rPr lang="en-GB" dirty="0" err="1" smtClean="0"/>
              <a:t>drwy’r</a:t>
            </a:r>
            <a:r>
              <a:rPr lang="en-GB" dirty="0" smtClean="0"/>
              <a:t> </a:t>
            </a:r>
            <a:r>
              <a:rPr lang="en-GB" dirty="0" err="1" smtClean="0"/>
              <a:t>gwasanaeth</a:t>
            </a:r>
            <a:r>
              <a:rPr lang="en-GB" dirty="0" smtClean="0"/>
              <a:t> </a:t>
            </a:r>
            <a:r>
              <a:rPr lang="en-GB" dirty="0" err="1" smtClean="0"/>
              <a:t>ar-lein</a:t>
            </a:r>
            <a:r>
              <a:rPr lang="en-GB" dirty="0" smtClean="0"/>
              <a:t>, AGC </a:t>
            </a:r>
            <a:r>
              <a:rPr lang="en-GB" dirty="0" err="1" smtClean="0"/>
              <a:t>Ar-lein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Caiff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adolygu</a:t>
            </a:r>
            <a:r>
              <a:rPr lang="en-GB" dirty="0" smtClean="0"/>
              <a:t> </a:t>
            </a:r>
            <a:r>
              <a:rPr lang="en-GB" dirty="0" err="1" smtClean="0"/>
              <a:t>gan</a:t>
            </a:r>
            <a:r>
              <a:rPr lang="en-GB" dirty="0" smtClean="0"/>
              <a:t> y </a:t>
            </a:r>
            <a:r>
              <a:rPr lang="en-GB" dirty="0" err="1" smtClean="0"/>
              <a:t>tîm</a:t>
            </a:r>
            <a:r>
              <a:rPr lang="en-GB" dirty="0" smtClean="0"/>
              <a:t> </a:t>
            </a:r>
            <a:r>
              <a:rPr lang="en-GB" dirty="0" err="1" smtClean="0"/>
              <a:t>arolygu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Gellir</a:t>
            </a:r>
            <a:r>
              <a:rPr lang="en-GB" dirty="0" smtClean="0"/>
              <a:t> </a:t>
            </a:r>
            <a:r>
              <a:rPr lang="en-GB" dirty="0" err="1" smtClean="0"/>
              <a:t>nodi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ystod</a:t>
            </a:r>
            <a:r>
              <a:rPr lang="en-GB" dirty="0" smtClean="0"/>
              <a:t> yr </a:t>
            </a:r>
            <a:r>
              <a:rPr lang="en-GB" dirty="0" err="1" smtClean="0"/>
              <a:t>arolygiad</a:t>
            </a:r>
            <a:r>
              <a:rPr lang="en-GB" dirty="0" smtClean="0"/>
              <a:t> </a:t>
            </a:r>
            <a:r>
              <a:rPr lang="en-GB" dirty="0" err="1" smtClean="0"/>
              <a:t>bod</a:t>
            </a:r>
            <a:r>
              <a:rPr lang="en-GB" dirty="0" smtClean="0"/>
              <a:t> </a:t>
            </a:r>
            <a:r>
              <a:rPr lang="en-GB" dirty="0" err="1" smtClean="0"/>
              <a:t>angen</a:t>
            </a:r>
            <a:r>
              <a:rPr lang="en-GB" dirty="0" smtClean="0"/>
              <a:t> </a:t>
            </a:r>
            <a:r>
              <a:rPr lang="en-GB" dirty="0" err="1" smtClean="0"/>
              <a:t>gwneud</a:t>
            </a:r>
            <a:r>
              <a:rPr lang="en-GB" dirty="0" smtClean="0"/>
              <a:t> </a:t>
            </a:r>
            <a:r>
              <a:rPr lang="en-GB" dirty="0" err="1" smtClean="0"/>
              <a:t>gwaith</a:t>
            </a:r>
            <a:r>
              <a:rPr lang="en-GB" dirty="0" smtClean="0"/>
              <a:t> </a:t>
            </a:r>
            <a:r>
              <a:rPr lang="en-GB" dirty="0" err="1" smtClean="0"/>
              <a:t>dilynol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Rhoi</a:t>
            </a:r>
            <a:r>
              <a:rPr lang="en-GB" dirty="0" smtClean="0"/>
              <a:t> </a:t>
            </a:r>
            <a:r>
              <a:rPr lang="en-GB" dirty="0" err="1" smtClean="0"/>
              <a:t>gwybodaeth</a:t>
            </a:r>
            <a:r>
              <a:rPr lang="en-GB" dirty="0" smtClean="0"/>
              <a:t> </a:t>
            </a:r>
            <a:r>
              <a:rPr lang="en-GB" dirty="0" err="1" smtClean="0"/>
              <a:t>sicrhau</a:t>
            </a:r>
            <a:r>
              <a:rPr lang="en-GB" dirty="0" smtClean="0"/>
              <a:t> </a:t>
            </a:r>
            <a:r>
              <a:rPr lang="en-GB" dirty="0" err="1" smtClean="0"/>
              <a:t>ansawdd</a:t>
            </a:r>
            <a:r>
              <a:rPr lang="en-GB" dirty="0" smtClean="0"/>
              <a:t> – </a:t>
            </a:r>
            <a:r>
              <a:rPr lang="en-GB" dirty="0" err="1" smtClean="0"/>
              <a:t>sut</a:t>
            </a:r>
            <a:r>
              <a:rPr lang="en-GB" dirty="0" smtClean="0"/>
              <a:t> </a:t>
            </a:r>
            <a:r>
              <a:rPr lang="en-GB" dirty="0" err="1" smtClean="0"/>
              <a:t>beth</a:t>
            </a:r>
            <a:r>
              <a:rPr lang="en-GB" dirty="0" smtClean="0"/>
              <a:t> </a:t>
            </a:r>
            <a:r>
              <a:rPr lang="en-GB" dirty="0" err="1" smtClean="0"/>
              <a:t>yw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y </a:t>
            </a:r>
            <a:r>
              <a:rPr lang="en-GB" dirty="0" err="1" smtClean="0"/>
              <a:t>gwasanaeth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872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A28520095</value>
    </field>
    <field name="Objective-Title">
      <value order="0">CIW - intranet document - powerpoint presentation</value>
    </field>
    <field name="Objective-Description">
      <value order="0"/>
    </field>
    <field name="Objective-CreationStamp">
      <value order="0">2019-12-23T10:49:20Z</value>
    </field>
    <field name="Objective-IsApproved">
      <value order="0">false</value>
    </field>
    <field name="Objective-IsPublished">
      <value order="0">true</value>
    </field>
    <field name="Objective-DatePublished">
      <value order="0">2020-01-15T09:44:20Z</value>
    </field>
    <field name="Objective-ModificationStamp">
      <value order="0">2020-01-15T09:44:20Z</value>
    </field>
    <field name="Objective-Owner">
      <value order="0">Glynn-Jones, Sarah (CIW - Adult and Children's Services Team)</value>
    </field>
    <field name="Objective-Path">
      <value order="0">Objective Global Folder:Business File Plan:Education &amp; Public Services (EPS):Education &amp; Public Services (EPS) - Communities &amp; Tackling Poverty - Care Inspectorate Wales (CIW):1 - Save:# Inspectorate - Care &amp; Social Services Inspectorate Wales (CSSIW):40 Communications:2019-2020:CIW - External Events - 20109-2020:04. Provider events January</value>
    </field>
    <field name="Objective-Parent">
      <value order="0">04. Provider events January</value>
    </field>
    <field name="Objective-State">
      <value order="0">Published</value>
    </field>
    <field name="Objective-VersionId">
      <value order="0">vA57162221</value>
    </field>
    <field name="Objective-Version">
      <value order="0">9.0</value>
    </field>
    <field name="Objective-VersionNumber">
      <value order="0">11</value>
    </field>
    <field name="Objective-VersionComment">
      <value order="0"/>
    </field>
    <field name="Objective-FileNumber">
      <value order="0">qA1385855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Language">
        <value order="0">English (eng)</value>
      </field>
      <field name="Objective-Date Acquired">
        <value order="0">2019-12-23T00:00:00Z</value>
      </field>
      <field name="Objective-What to Keep">
        <value order="0">No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9205D88DC4F44CB1CA8437F92B0221" ma:contentTypeVersion="7" ma:contentTypeDescription="Create a new document." ma:contentTypeScope="" ma:versionID="10048bbc1bb3ad247334bde2b37fd73a">
  <xsd:schema xmlns:xsd="http://www.w3.org/2001/XMLSchema" xmlns:xs="http://www.w3.org/2001/XMLSchema" xmlns:p="http://schemas.microsoft.com/office/2006/metadata/properties" xmlns:ns3="ef277e87-290d-49c5-91d0-3912be04ccbd" targetNamespace="http://schemas.microsoft.com/office/2006/metadata/properties" ma:root="true" ma:fieldsID="db23a9591593bd8ef6745c43c4fd498c" ns3:_="">
    <xsd:import namespace="ef277e87-290d-49c5-91d0-3912be04ccb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277e87-290d-49c5-91d0-3912be04cc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itemProps2.xml><?xml version="1.0" encoding="utf-8"?>
<ds:datastoreItem xmlns:ds="http://schemas.openxmlformats.org/officeDocument/2006/customXml" ds:itemID="{E72A6C9F-E7BE-48FE-8182-F9549010D0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7FC559-E05A-4309-B926-74F03D40AF2A}">
  <ds:schemaRefs>
    <ds:schemaRef ds:uri="ef277e87-290d-49c5-91d0-3912be04ccbd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E63F28DD-695D-4C9A-8ACB-0BF9BFA460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277e87-290d-49c5-91d0-3912be04cc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635</Words>
  <Application>Microsoft Office PowerPoint</Application>
  <PresentationFormat>On-screen Show (4:3)</PresentationFormat>
  <Paragraphs>130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Office Theme</vt:lpstr>
      <vt:lpstr>Custom Design</vt:lpstr>
      <vt:lpstr>   Arolygiaeth Gofal Cymru Care Inspectorate Wales Digwyddiad darparwyr Provider event Ionawr / January 2020 </vt:lpstr>
      <vt:lpstr>PowerPoint Presentation</vt:lpstr>
      <vt:lpstr>Agenda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Welsh Government</dc:creator>
  <cp:lastModifiedBy>Owen, Katelin(CIW - Support Services Team)</cp:lastModifiedBy>
  <cp:revision>42</cp:revision>
  <dcterms:created xsi:type="dcterms:W3CDTF">2018-01-15T10:38:58Z</dcterms:created>
  <dcterms:modified xsi:type="dcterms:W3CDTF">2020-02-24T14:32:07Z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A28520095</vt:lpwstr>
  </property>
  <property fmtid="{D5CDD505-2E9C-101B-9397-08002B2CF9AE}" pid="4" name="Objective-Title">
    <vt:lpwstr>CIW - intranet document - powerpoint presentation</vt:lpwstr>
  </property>
  <property fmtid="{D5CDD505-2E9C-101B-9397-08002B2CF9AE}" pid="5" name="Objective-Description">
    <vt:lpwstr/>
  </property>
  <property fmtid="{D5CDD505-2E9C-101B-9397-08002B2CF9AE}" pid="6" name="Objective-CreationStamp">
    <vt:filetime>2019-12-23T10:50:47Z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2020-01-15T09:44:20Z</vt:filetime>
  </property>
  <property fmtid="{D5CDD505-2E9C-101B-9397-08002B2CF9AE}" pid="10" name="Objective-ModificationStamp">
    <vt:filetime>2020-01-15T09:44:20Z</vt:filetime>
  </property>
  <property fmtid="{D5CDD505-2E9C-101B-9397-08002B2CF9AE}" pid="11" name="Objective-Owner">
    <vt:lpwstr>Glynn-Jones, Sarah (CIW - Adult and Children's Services Team)</vt:lpwstr>
  </property>
  <property fmtid="{D5CDD505-2E9C-101B-9397-08002B2CF9AE}" pid="12" name="Objective-Path">
    <vt:lpwstr>Objective Global Folder:Business File Plan:Education &amp; Public Services (EPS):Education &amp; Public Services (EPS) - Communities &amp; Tackling Poverty - Care Inspectorate Wales (CIW):1 - Save:# Inspectorate - Care &amp; Social Services Inspectorate Wales (CSSIW):40 </vt:lpwstr>
  </property>
  <property fmtid="{D5CDD505-2E9C-101B-9397-08002B2CF9AE}" pid="13" name="Objective-Parent">
    <vt:lpwstr>04. Provider events January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vA57162221</vt:lpwstr>
  </property>
  <property fmtid="{D5CDD505-2E9C-101B-9397-08002B2CF9AE}" pid="16" name="Objective-Version">
    <vt:lpwstr>9.0</vt:lpwstr>
  </property>
  <property fmtid="{D5CDD505-2E9C-101B-9397-08002B2CF9AE}" pid="17" name="Objective-VersionNumber">
    <vt:r8>11</vt:r8>
  </property>
  <property fmtid="{D5CDD505-2E9C-101B-9397-08002B2CF9AE}" pid="18" name="Objective-VersionComment">
    <vt:lpwstr/>
  </property>
  <property fmtid="{D5CDD505-2E9C-101B-9397-08002B2CF9AE}" pid="19" name="Objective-FileNumber">
    <vt:lpwstr>qA1385855</vt:lpwstr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Language">
    <vt:lpwstr>English (eng)</vt:lpwstr>
  </property>
  <property fmtid="{D5CDD505-2E9C-101B-9397-08002B2CF9AE}" pid="23" name="Objective-Date Acquired">
    <vt:filetime>2019-12-23T00:00:00Z</vt:filetime>
  </property>
  <property fmtid="{D5CDD505-2E9C-101B-9397-08002B2CF9AE}" pid="24" name="Objective-What to Keep">
    <vt:lpwstr>No</vt:lpwstr>
  </property>
  <property fmtid="{D5CDD505-2E9C-101B-9397-08002B2CF9AE}" pid="25" name="Objective-Official Translation">
    <vt:lpwstr/>
  </property>
  <property fmtid="{D5CDD505-2E9C-101B-9397-08002B2CF9AE}" pid="26" name="Objective-Connect Creator">
    <vt:lpwstr/>
  </property>
  <property fmtid="{D5CDD505-2E9C-101B-9397-08002B2CF9AE}" pid="27" name="Objective-Comment">
    <vt:lpwstr/>
  </property>
  <property fmtid="{D5CDD505-2E9C-101B-9397-08002B2CF9AE}" pid="28" name="ContentTypeId">
    <vt:lpwstr>0x010100739205D88DC4F44CB1CA8437F92B0221</vt:lpwstr>
  </property>
</Properties>
</file>